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7" r:id="rId25"/>
    <p:sldId id="281" r:id="rId26"/>
    <p:sldId id="279" r:id="rId27"/>
    <p:sldId id="280" r:id="rId28"/>
    <p:sldId id="282" r:id="rId29"/>
    <p:sldId id="288" r:id="rId30"/>
    <p:sldId id="283" r:id="rId31"/>
    <p:sldId id="289" r:id="rId32"/>
    <p:sldId id="284" r:id="rId33"/>
    <p:sldId id="285" r:id="rId3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E8D4"/>
    <a:srgbClr val="A4CD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21" y="58"/>
      </p:cViewPr>
      <p:guideLst/>
    </p:cSldViewPr>
  </p:slideViewPr>
  <p:notesTextViewPr>
    <p:cViewPr>
      <p:scale>
        <a:sx n="1" d="1"/>
        <a:sy n="1" d="1"/>
      </p:scale>
      <p:origin x="0" y="0"/>
    </p:cViewPr>
  </p:notesTextViewPr>
  <p:sorterViewPr>
    <p:cViewPr>
      <p:scale>
        <a:sx n="60" d="100"/>
        <a:sy n="60" d="100"/>
      </p:scale>
      <p:origin x="0" y="-14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73" name="Shape 673"/>
          <p:cNvSpPr>
            <a:spLocks noGrp="1" noRot="1" noChangeAspect="1"/>
          </p:cNvSpPr>
          <p:nvPr>
            <p:ph type="sldImg"/>
          </p:nvPr>
        </p:nvSpPr>
        <p:spPr>
          <a:xfrm>
            <a:off x="1143000" y="685800"/>
            <a:ext cx="4572000" cy="3429000"/>
          </a:xfrm>
          <a:prstGeom prst="rect">
            <a:avLst/>
          </a:prstGeom>
        </p:spPr>
        <p:txBody>
          <a:bodyPr/>
          <a:lstStyle/>
          <a:p>
            <a:endParaRPr/>
          </a:p>
        </p:txBody>
      </p:sp>
      <p:sp>
        <p:nvSpPr>
          <p:cNvPr id="674" name="Shape 67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 name="Shape 684"/>
          <p:cNvSpPr>
            <a:spLocks noGrp="1" noRot="1" noChangeAspect="1"/>
          </p:cNvSpPr>
          <p:nvPr>
            <p:ph type="sldImg"/>
          </p:nvPr>
        </p:nvSpPr>
        <p:spPr>
          <a:prstGeom prst="rect">
            <a:avLst/>
          </a:prstGeom>
        </p:spPr>
        <p:txBody>
          <a:bodyPr/>
          <a:lstStyle/>
          <a:p>
            <a:endParaRPr/>
          </a:p>
        </p:txBody>
      </p:sp>
      <p:sp>
        <p:nvSpPr>
          <p:cNvPr id="685" name="Shape 685"/>
          <p:cNvSpPr>
            <a:spLocks noGrp="1"/>
          </p:cNvSpPr>
          <p:nvPr>
            <p:ph type="body" sz="quarter" idx="1"/>
          </p:nvPr>
        </p:nvSpPr>
        <p:spPr>
          <a:prstGeom prst="rect">
            <a:avLst/>
          </a:prstGeom>
        </p:spPr>
        <p:txBody>
          <a:bodyPr/>
          <a:lstStyle/>
          <a:p>
            <a:r>
              <a:t>Profonda depression che ha interessato l’Italia tra il 27 eed il 30 ottobre 2018, caratterizzata da due eventi atmosferici principlali: fortissimo precipitazioni e forti raffiche di vento. Precipitazioni nelle zone più colpite fino a &gt;500 mm, vento punte di 210 km/h. Media annual di riferiemento nelle zone compite: Belluno 1000 mm</a:t>
            </a:r>
            <a:br/>
            <a:r>
              <a:t>Ha fatto ingenti danni principalmente nel nord est italino e principamente al patrimonio forestale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3" name="Shape 883"/>
          <p:cNvSpPr>
            <a:spLocks noGrp="1" noRot="1" noChangeAspect="1"/>
          </p:cNvSpPr>
          <p:nvPr>
            <p:ph type="sldImg"/>
          </p:nvPr>
        </p:nvSpPr>
        <p:spPr>
          <a:xfrm>
            <a:off x="381000" y="685800"/>
            <a:ext cx="6096000" cy="3429000"/>
          </a:xfrm>
          <a:prstGeom prst="rect">
            <a:avLst/>
          </a:prstGeom>
        </p:spPr>
        <p:txBody>
          <a:bodyPr/>
          <a:lstStyle/>
          <a:p>
            <a:endParaRPr/>
          </a:p>
        </p:txBody>
      </p:sp>
      <p:sp>
        <p:nvSpPr>
          <p:cNvPr id="884" name="Shape 884"/>
          <p:cNvSpPr>
            <a:spLocks noGrp="1"/>
          </p:cNvSpPr>
          <p:nvPr>
            <p:ph type="body" sz="quarter" idx="1"/>
          </p:nvPr>
        </p:nvSpPr>
        <p:spPr>
          <a:prstGeom prst="rect">
            <a:avLst/>
          </a:prstGeom>
        </p:spPr>
        <p:txBody>
          <a:bodyPr/>
          <a:lstStyle/>
          <a:p>
            <a:r>
              <a:t>Resilience: chosen this meaning because has to be applied to territories and communities and forest socio-ecological system that are  characterized by complex and adaptive dynamics. This term because it includes different components dealing with uncertainty and transformation and because extreme event affect multiple dimensions and actor. Resilience as a system property having influences in policy formulation inducing reflection about social learning, flexibility and functional persistence.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2" name="Shape 902"/>
          <p:cNvSpPr>
            <a:spLocks noGrp="1" noRot="1" noChangeAspect="1"/>
          </p:cNvSpPr>
          <p:nvPr>
            <p:ph type="sldImg"/>
          </p:nvPr>
        </p:nvSpPr>
        <p:spPr>
          <a:xfrm>
            <a:off x="381000" y="685800"/>
            <a:ext cx="6096000" cy="3429000"/>
          </a:xfrm>
          <a:prstGeom prst="rect">
            <a:avLst/>
          </a:prstGeom>
        </p:spPr>
        <p:txBody>
          <a:bodyPr/>
          <a:lstStyle/>
          <a:p>
            <a:endParaRPr/>
          </a:p>
        </p:txBody>
      </p:sp>
      <p:sp>
        <p:nvSpPr>
          <p:cNvPr id="903" name="Shape 903"/>
          <p:cNvSpPr>
            <a:spLocks noGrp="1"/>
          </p:cNvSpPr>
          <p:nvPr>
            <p:ph type="body" sz="quarter" idx="1"/>
          </p:nvPr>
        </p:nvSpPr>
        <p:spPr>
          <a:prstGeom prst="rect">
            <a:avLst/>
          </a:prstGeom>
        </p:spPr>
        <p:txBody>
          <a:bodyPr/>
          <a:lstStyle/>
          <a:p>
            <a:r>
              <a:t>SES: humans are fundamentally dependent on the services provided by ecosystems, as well as (2), that humans are a major force in shaping local and global ecosystem dynamics in efforts (strategies) to fulfil human needs and acquire a sense of wellbeing. Human, strongly dependent by natural resources but are also the main source of modification for environmental dynamics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 name="Shape 918"/>
          <p:cNvSpPr>
            <a:spLocks noGrp="1" noRot="1" noChangeAspect="1"/>
          </p:cNvSpPr>
          <p:nvPr>
            <p:ph type="sldImg"/>
          </p:nvPr>
        </p:nvSpPr>
        <p:spPr>
          <a:xfrm>
            <a:off x="381000" y="685800"/>
            <a:ext cx="6096000" cy="3429000"/>
          </a:xfrm>
          <a:prstGeom prst="rect">
            <a:avLst/>
          </a:prstGeom>
        </p:spPr>
        <p:txBody>
          <a:bodyPr/>
          <a:lstStyle/>
          <a:p>
            <a:endParaRPr/>
          </a:p>
        </p:txBody>
      </p:sp>
      <p:sp>
        <p:nvSpPr>
          <p:cNvPr id="919" name="Shape 919"/>
          <p:cNvSpPr>
            <a:spLocks noGrp="1"/>
          </p:cNvSpPr>
          <p:nvPr>
            <p:ph type="body" sz="quarter" idx="1"/>
          </p:nvPr>
        </p:nvSpPr>
        <p:spPr>
          <a:prstGeom prst="rect">
            <a:avLst/>
          </a:prstGeom>
        </p:spPr>
        <p:txBody>
          <a:bodyPr/>
          <a:lstStyle/>
          <a:p>
            <a:pPr>
              <a:defRPr sz="1800">
                <a:latin typeface="Arial"/>
                <a:ea typeface="Arial"/>
                <a:cs typeface="Arial"/>
                <a:sym typeface="Arial"/>
              </a:defRPr>
            </a:pPr>
            <a:r>
              <a:t>the adaptive capacity of the different variables making-up different forest dimensions and ii) the feedback linkages among variables and dimensions. Dimensione ambientale: lo l’evento climatico, in questo caso la tempesta modifica le risorse naturali e la disponibilità dei servizi ecosistemici con essa colelgata</a:t>
            </a:r>
          </a:p>
          <a:p>
            <a:pPr>
              <a:defRPr sz="1800">
                <a:latin typeface="Arial"/>
                <a:ea typeface="Arial"/>
                <a:cs typeface="Arial"/>
                <a:sym typeface="Arial"/>
              </a:defRPr>
            </a:pPr>
            <a:r>
              <a:t>Dimensione socioeconomica: la modifica dei servizi ecosistemici ha influenza sulle attività economiche e sul soddisfacimento dei bisogni della comunità sia a livello individuale che collettivo</a:t>
            </a:r>
          </a:p>
          <a:p>
            <a:pPr>
              <a:defRPr sz="1800">
                <a:latin typeface="Arial"/>
                <a:ea typeface="Arial"/>
                <a:cs typeface="Arial"/>
                <a:sym typeface="Arial"/>
              </a:defRPr>
            </a:pPr>
            <a:r>
              <a:t>Dimensione istuzionale: il Sistema istituzionale e di governance deve essere in grado di </a:t>
            </a:r>
            <a:r>
              <a:rPr>
                <a:latin typeface="Univers LT Std 45 Light"/>
                <a:ea typeface="Univers LT Std 45 Light"/>
                <a:cs typeface="Univers LT Std 45 Light"/>
                <a:sym typeface="Univers LT Std 45 Light"/>
              </a:rPr>
              <a:t>integrare i nuovi bisogni sia dal punto di vista ambientale che dal punto di vista sociale con le risorse disponibili in modo da minimizzare le fragilità del territorio ed assicurare un recupero ed una resilienza agli eventi atmosferici nel lungo periodo.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3" name="Shape 933"/>
          <p:cNvSpPr>
            <a:spLocks noGrp="1" noRot="1" noChangeAspect="1"/>
          </p:cNvSpPr>
          <p:nvPr>
            <p:ph type="sldImg"/>
          </p:nvPr>
        </p:nvSpPr>
        <p:spPr>
          <a:xfrm>
            <a:off x="381000" y="685800"/>
            <a:ext cx="6096000" cy="3429000"/>
          </a:xfrm>
          <a:prstGeom prst="rect">
            <a:avLst/>
          </a:prstGeom>
        </p:spPr>
        <p:txBody>
          <a:bodyPr/>
          <a:lstStyle/>
          <a:p>
            <a:endParaRPr/>
          </a:p>
        </p:txBody>
      </p:sp>
      <p:sp>
        <p:nvSpPr>
          <p:cNvPr id="934" name="Shape 934"/>
          <p:cNvSpPr>
            <a:spLocks noGrp="1"/>
          </p:cNvSpPr>
          <p:nvPr>
            <p:ph type="body" sz="quarter" idx="1"/>
          </p:nvPr>
        </p:nvSpPr>
        <p:spPr>
          <a:prstGeom prst="rect">
            <a:avLst/>
          </a:prstGeom>
        </p:spPr>
        <p:txBody>
          <a:bodyPr/>
          <a:lstStyle>
            <a:lvl1pPr>
              <a:defRPr sz="1800"/>
            </a:lvl1pPr>
          </a:lstStyle>
          <a:p>
            <a:r>
              <a:t>Crucial role odf governance and power relations and relations among actors in determining the  actions and strategies implemented, also the distribution of knowledge: power it is also the ability and possibility to be included in he knowledge creation: bringing your point of  view and your needs up. Influnce in power distribution e governance relations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 name="Shape 952"/>
          <p:cNvSpPr>
            <a:spLocks noGrp="1" noRot="1" noChangeAspect="1"/>
          </p:cNvSpPr>
          <p:nvPr>
            <p:ph type="sldImg"/>
          </p:nvPr>
        </p:nvSpPr>
        <p:spPr>
          <a:xfrm>
            <a:off x="381000" y="685800"/>
            <a:ext cx="6096000" cy="3429000"/>
          </a:xfrm>
          <a:prstGeom prst="rect">
            <a:avLst/>
          </a:prstGeom>
        </p:spPr>
        <p:txBody>
          <a:bodyPr/>
          <a:lstStyle/>
          <a:p>
            <a:endParaRPr/>
          </a:p>
        </p:txBody>
      </p:sp>
      <p:sp>
        <p:nvSpPr>
          <p:cNvPr id="953" name="Shape 953"/>
          <p:cNvSpPr>
            <a:spLocks noGrp="1"/>
          </p:cNvSpPr>
          <p:nvPr>
            <p:ph type="body" sz="quarter" idx="1"/>
          </p:nvPr>
        </p:nvSpPr>
        <p:spPr>
          <a:prstGeom prst="rect">
            <a:avLst/>
          </a:prstGeom>
        </p:spPr>
        <p:txBody>
          <a:bodyPr/>
          <a:lstStyle/>
          <a:p>
            <a:r>
              <a:t>Qui si inserisce la mia ricerca: nel contesto Vaia e nel contesto dei disastri atmosferici in generale: identificare i fattori che determinano adattamento e resilienza nelle comunità colpite da eventi climatici estremi. Studio della resilienza e recupero a livello ambientale e forestale è stato ampliamente studiato, ma ci sono forti lacune rispetto ad i fattori che influenzano / determinano la resilienza delle dimensioni socio-economiche/ istituzionale e di governance. </a:t>
            </a:r>
            <a:r>
              <a:rPr>
                <a:latin typeface="Abadi"/>
                <a:ea typeface="Abadi"/>
                <a:cs typeface="Abadi"/>
                <a:sym typeface="Abadi"/>
              </a:rPr>
              <a:t>Impatti e conseguenze di una tempesta in Sistema socio-ecologico forestale sono analizzati in maniera parziale.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 name="Shape 967"/>
          <p:cNvSpPr>
            <a:spLocks noGrp="1" noRot="1" noChangeAspect="1"/>
          </p:cNvSpPr>
          <p:nvPr>
            <p:ph type="sldImg"/>
          </p:nvPr>
        </p:nvSpPr>
        <p:spPr>
          <a:prstGeom prst="rect">
            <a:avLst/>
          </a:prstGeom>
        </p:spPr>
        <p:txBody>
          <a:bodyPr/>
          <a:lstStyle/>
          <a:p>
            <a:endParaRPr/>
          </a:p>
        </p:txBody>
      </p:sp>
      <p:sp>
        <p:nvSpPr>
          <p:cNvPr id="968" name="Shape 968"/>
          <p:cNvSpPr>
            <a:spLocks noGrp="1"/>
          </p:cNvSpPr>
          <p:nvPr>
            <p:ph type="body" sz="quarter" idx="1"/>
          </p:nvPr>
        </p:nvSpPr>
        <p:spPr>
          <a:prstGeom prst="rect">
            <a:avLst/>
          </a:prstGeom>
        </p:spPr>
        <p:txBody>
          <a:bodyPr/>
          <a:lstStyle>
            <a:lvl1pPr>
              <a:defRPr>
                <a:latin typeface="Abadi"/>
                <a:ea typeface="Abadi"/>
                <a:cs typeface="Abadi"/>
                <a:sym typeface="Abadi"/>
              </a:defRPr>
            </a:lvl1pPr>
          </a:lstStyle>
          <a:p>
            <a:r>
              <a:t>State my main research objective. Crucial role of learning the current and have a full knowledge of the dimensions hit by the storm, analyse both direct and indirect impacts: given by slipovers effects.Understand how actors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7" name="Shape 977"/>
          <p:cNvSpPr>
            <a:spLocks noGrp="1" noRot="1" noChangeAspect="1"/>
          </p:cNvSpPr>
          <p:nvPr>
            <p:ph type="sldImg"/>
          </p:nvPr>
        </p:nvSpPr>
        <p:spPr>
          <a:xfrm>
            <a:off x="381000" y="685800"/>
            <a:ext cx="6096000" cy="3429000"/>
          </a:xfrm>
          <a:prstGeom prst="rect">
            <a:avLst/>
          </a:prstGeom>
        </p:spPr>
        <p:txBody>
          <a:bodyPr/>
          <a:lstStyle/>
          <a:p>
            <a:endParaRPr/>
          </a:p>
        </p:txBody>
      </p:sp>
      <p:sp>
        <p:nvSpPr>
          <p:cNvPr id="978" name="Shape 978"/>
          <p:cNvSpPr>
            <a:spLocks noGrp="1"/>
          </p:cNvSpPr>
          <p:nvPr>
            <p:ph type="body" sz="quarter" idx="1"/>
          </p:nvPr>
        </p:nvSpPr>
        <p:spPr>
          <a:prstGeom prst="rect">
            <a:avLst/>
          </a:prstGeom>
        </p:spPr>
        <p:txBody>
          <a:bodyPr/>
          <a:lstStyle/>
          <a:p>
            <a:pPr>
              <a:defRPr>
                <a:latin typeface="Abadi"/>
                <a:ea typeface="Abadi"/>
                <a:cs typeface="Abadi"/>
                <a:sym typeface="Abadi"/>
              </a:defRPr>
            </a:pPr>
            <a:r>
              <a:t>Crucial role of l</a:t>
            </a:r>
            <a:r>
              <a:rPr b="1"/>
              <a:t>earning </a:t>
            </a:r>
            <a:r>
              <a:t>the current and have a </a:t>
            </a:r>
            <a:r>
              <a:rPr b="1"/>
              <a:t>full knowledge </a:t>
            </a:r>
            <a:r>
              <a:t>of the dimensions hit by the storm, analyse both direct and indirect impacts: given by slipovers effects. Understand how actors interrelates and influence the connections among the different relations. How other dimensions influence specifically socio-economic, institutional and governance dimensions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6" name="Shape 996"/>
          <p:cNvSpPr>
            <a:spLocks noGrp="1" noRot="1" noChangeAspect="1"/>
          </p:cNvSpPr>
          <p:nvPr>
            <p:ph type="sldImg"/>
          </p:nvPr>
        </p:nvSpPr>
        <p:spPr>
          <a:xfrm>
            <a:off x="381000" y="685800"/>
            <a:ext cx="6096000" cy="3429000"/>
          </a:xfrm>
          <a:prstGeom prst="rect">
            <a:avLst/>
          </a:prstGeom>
        </p:spPr>
        <p:txBody>
          <a:bodyPr/>
          <a:lstStyle/>
          <a:p>
            <a:endParaRPr/>
          </a:p>
        </p:txBody>
      </p:sp>
      <p:sp>
        <p:nvSpPr>
          <p:cNvPr id="997" name="Shape 997"/>
          <p:cNvSpPr>
            <a:spLocks noGrp="1"/>
          </p:cNvSpPr>
          <p:nvPr>
            <p:ph type="body" sz="quarter" idx="1"/>
          </p:nvPr>
        </p:nvSpPr>
        <p:spPr>
          <a:prstGeom prst="rect">
            <a:avLst/>
          </a:prstGeom>
        </p:spPr>
        <p:txBody>
          <a:bodyPr/>
          <a:lstStyle/>
          <a:p>
            <a:r>
              <a:t>Number of events: rapid growing trends over time in Europe. A strong increase in the likelihood of metereological events</a:t>
            </a:r>
            <a:br/>
            <a:r>
              <a:t>Extreme events in Europe: higher likelihood of hydrological and 3</a:t>
            </a:r>
            <a:r>
              <a:rPr baseline="30000"/>
              <a:t>rd</a:t>
            </a:r>
            <a:r>
              <a:t> place met. Events, both strongly affect mountain and forest areas and community based on forest resources. In Europe stron increase of meterological event. </a:t>
            </a:r>
            <a:br/>
            <a:r>
              <a:t>According to IPCC works of 2015 the Mediterranean Basin is one of the most vulnerable areas of the planet to climate change, and within the Mediterranean regions are alps identified as an area particularly sensitive to climate change, and climate models are projecting greater changes in coming decades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 name="Shape 1018"/>
          <p:cNvSpPr>
            <a:spLocks noGrp="1" noRot="1" noChangeAspect="1"/>
          </p:cNvSpPr>
          <p:nvPr>
            <p:ph type="sldImg"/>
          </p:nvPr>
        </p:nvSpPr>
        <p:spPr>
          <a:xfrm>
            <a:off x="381000" y="685800"/>
            <a:ext cx="6096000" cy="3429000"/>
          </a:xfrm>
          <a:prstGeom prst="rect">
            <a:avLst/>
          </a:prstGeom>
        </p:spPr>
        <p:txBody>
          <a:bodyPr/>
          <a:lstStyle/>
          <a:p>
            <a:endParaRPr/>
          </a:p>
        </p:txBody>
      </p:sp>
      <p:sp>
        <p:nvSpPr>
          <p:cNvPr id="1019" name="Shape 1019"/>
          <p:cNvSpPr>
            <a:spLocks noGrp="1"/>
          </p:cNvSpPr>
          <p:nvPr>
            <p:ph type="body" sz="quarter" idx="1"/>
          </p:nvPr>
        </p:nvSpPr>
        <p:spPr>
          <a:prstGeom prst="rect">
            <a:avLst/>
          </a:prstGeom>
        </p:spPr>
        <p:txBody>
          <a:bodyPr/>
          <a:lstStyle/>
          <a:p>
            <a:pPr>
              <a:tabLst>
                <a:tab pos="165100" algn="l"/>
              </a:tabLst>
              <a:defRPr b="1"/>
            </a:pPr>
            <a:r>
              <a:t>Investigation of cause-effects linkages  </a:t>
            </a:r>
            <a:r>
              <a:rPr b="0"/>
              <a:t>along forest-based “value chains</a:t>
            </a:r>
            <a:r>
              <a:rPr sz="1100" b="0"/>
              <a:t>”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4" name="Shape 1074"/>
          <p:cNvSpPr>
            <a:spLocks noGrp="1" noRot="1" noChangeAspect="1"/>
          </p:cNvSpPr>
          <p:nvPr>
            <p:ph type="sldImg"/>
          </p:nvPr>
        </p:nvSpPr>
        <p:spPr>
          <a:xfrm>
            <a:off x="381000" y="685800"/>
            <a:ext cx="6096000" cy="3429000"/>
          </a:xfrm>
          <a:prstGeom prst="rect">
            <a:avLst/>
          </a:prstGeom>
        </p:spPr>
        <p:txBody>
          <a:bodyPr/>
          <a:lstStyle/>
          <a:p>
            <a:endParaRPr/>
          </a:p>
        </p:txBody>
      </p:sp>
      <p:sp>
        <p:nvSpPr>
          <p:cNvPr id="1075" name="Shape 1075"/>
          <p:cNvSpPr>
            <a:spLocks noGrp="1"/>
          </p:cNvSpPr>
          <p:nvPr>
            <p:ph type="body" sz="quarter" idx="1"/>
          </p:nvPr>
        </p:nvSpPr>
        <p:spPr>
          <a:prstGeom prst="rect">
            <a:avLst/>
          </a:prstGeom>
        </p:spPr>
        <p:txBody>
          <a:bodyPr/>
          <a:lstStyle/>
          <a:p>
            <a:pPr>
              <a:tabLst>
                <a:tab pos="165100" algn="l"/>
              </a:tabLst>
              <a:defRPr b="1"/>
            </a:pPr>
            <a:r>
              <a:rPr dirty="0"/>
              <a:t>Investigation of cause-effects linkages  </a:t>
            </a:r>
            <a:r>
              <a:rPr b="0" dirty="0"/>
              <a:t>along forest-based “value chains</a:t>
            </a:r>
            <a:r>
              <a:rPr sz="1100" b="0" dirty="0"/>
              <a:t>” </a:t>
            </a:r>
          </a:p>
        </p:txBody>
      </p:sp>
    </p:spTree>
    <p:extLst>
      <p:ext uri="{BB962C8B-B14F-4D97-AF65-F5344CB8AC3E}">
        <p14:creationId xmlns:p14="http://schemas.microsoft.com/office/powerpoint/2010/main" val="2442227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4" name="Shape 694"/>
          <p:cNvSpPr>
            <a:spLocks noGrp="1" noRot="1" noChangeAspect="1"/>
          </p:cNvSpPr>
          <p:nvPr>
            <p:ph type="sldImg"/>
          </p:nvPr>
        </p:nvSpPr>
        <p:spPr>
          <a:prstGeom prst="rect">
            <a:avLst/>
          </a:prstGeom>
        </p:spPr>
        <p:txBody>
          <a:bodyPr/>
          <a:lstStyle/>
          <a:p>
            <a:endParaRPr/>
          </a:p>
        </p:txBody>
      </p:sp>
      <p:sp>
        <p:nvSpPr>
          <p:cNvPr id="695" name="Shape 695"/>
          <p:cNvSpPr>
            <a:spLocks noGrp="1"/>
          </p:cNvSpPr>
          <p:nvPr>
            <p:ph type="body" sz="quarter" idx="1"/>
          </p:nvPr>
        </p:nvSpPr>
        <p:spPr>
          <a:prstGeom prst="rect">
            <a:avLst/>
          </a:prstGeom>
        </p:spPr>
        <p:txBody>
          <a:bodyPr/>
          <a:lstStyle/>
          <a:p>
            <a:r>
              <a:t>Profonda depression che ha interessato l’Italia tra il 27 eed il 30 ottobre 2018, caratterizzata da due eventi atmosferici principlali: fortissimo precipitazioni e forti raffiche di vento. Precipitazioni nelle zone più colpite fino a &gt;500 mm, vento punte di 210 km/h. Media annual di riferiemento nelle zone compite: Belluno 1000 mm</a:t>
            </a:r>
            <a:br/>
            <a:r>
              <a:t>Ha fatto ingenti danni principalmente nel nord est italino e principamente al patrimonio forestale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4" name="Shape 1074"/>
          <p:cNvSpPr>
            <a:spLocks noGrp="1" noRot="1" noChangeAspect="1"/>
          </p:cNvSpPr>
          <p:nvPr>
            <p:ph type="sldImg"/>
          </p:nvPr>
        </p:nvSpPr>
        <p:spPr>
          <a:xfrm>
            <a:off x="381000" y="685800"/>
            <a:ext cx="6096000" cy="3429000"/>
          </a:xfrm>
          <a:prstGeom prst="rect">
            <a:avLst/>
          </a:prstGeom>
        </p:spPr>
        <p:txBody>
          <a:bodyPr/>
          <a:lstStyle/>
          <a:p>
            <a:endParaRPr/>
          </a:p>
        </p:txBody>
      </p:sp>
      <p:sp>
        <p:nvSpPr>
          <p:cNvPr id="1075" name="Shape 1075"/>
          <p:cNvSpPr>
            <a:spLocks noGrp="1"/>
          </p:cNvSpPr>
          <p:nvPr>
            <p:ph type="body" sz="quarter" idx="1"/>
          </p:nvPr>
        </p:nvSpPr>
        <p:spPr>
          <a:prstGeom prst="rect">
            <a:avLst/>
          </a:prstGeom>
        </p:spPr>
        <p:txBody>
          <a:bodyPr/>
          <a:lstStyle/>
          <a:p>
            <a:pPr>
              <a:tabLst>
                <a:tab pos="165100" algn="l"/>
              </a:tabLst>
              <a:defRPr b="1"/>
            </a:pPr>
            <a:r>
              <a:t>Investigation of cause-effects linkages  </a:t>
            </a:r>
            <a:r>
              <a:rPr b="0"/>
              <a:t>along forest-based “value chains</a:t>
            </a:r>
            <a:r>
              <a:rPr sz="1100" b="0"/>
              <a:t>”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1" name="Shape 1041"/>
          <p:cNvSpPr>
            <a:spLocks noGrp="1" noRot="1" noChangeAspect="1"/>
          </p:cNvSpPr>
          <p:nvPr>
            <p:ph type="sldImg"/>
          </p:nvPr>
        </p:nvSpPr>
        <p:spPr>
          <a:xfrm>
            <a:off x="381000" y="685800"/>
            <a:ext cx="6096000" cy="3429000"/>
          </a:xfrm>
          <a:prstGeom prst="rect">
            <a:avLst/>
          </a:prstGeom>
        </p:spPr>
        <p:txBody>
          <a:bodyPr/>
          <a:lstStyle/>
          <a:p>
            <a:endParaRPr/>
          </a:p>
        </p:txBody>
      </p:sp>
      <p:sp>
        <p:nvSpPr>
          <p:cNvPr id="1042" name="Shape 1042"/>
          <p:cNvSpPr>
            <a:spLocks noGrp="1"/>
          </p:cNvSpPr>
          <p:nvPr>
            <p:ph type="body" sz="quarter" idx="1"/>
          </p:nvPr>
        </p:nvSpPr>
        <p:spPr>
          <a:prstGeom prst="rect">
            <a:avLst/>
          </a:prstGeom>
        </p:spPr>
        <p:txBody>
          <a:bodyPr/>
          <a:lstStyle/>
          <a:p>
            <a:pPr>
              <a:tabLst>
                <a:tab pos="165100" algn="l"/>
              </a:tabLst>
              <a:defRPr b="1"/>
            </a:pPr>
            <a:r>
              <a:t>Investigation of cause-effects linkages  </a:t>
            </a:r>
            <a:r>
              <a:rPr b="0"/>
              <a:t>along forest-based “value chains</a:t>
            </a:r>
            <a:r>
              <a:rPr sz="1100" b="0"/>
              <a:t>”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0" name="Shape 1060"/>
          <p:cNvSpPr>
            <a:spLocks noGrp="1" noRot="1" noChangeAspect="1"/>
          </p:cNvSpPr>
          <p:nvPr>
            <p:ph type="sldImg"/>
          </p:nvPr>
        </p:nvSpPr>
        <p:spPr>
          <a:xfrm>
            <a:off x="381000" y="685800"/>
            <a:ext cx="6096000" cy="3429000"/>
          </a:xfrm>
          <a:prstGeom prst="rect">
            <a:avLst/>
          </a:prstGeom>
        </p:spPr>
        <p:txBody>
          <a:bodyPr/>
          <a:lstStyle/>
          <a:p>
            <a:endParaRPr/>
          </a:p>
        </p:txBody>
      </p:sp>
      <p:sp>
        <p:nvSpPr>
          <p:cNvPr id="1061" name="Shape 1061"/>
          <p:cNvSpPr>
            <a:spLocks noGrp="1"/>
          </p:cNvSpPr>
          <p:nvPr>
            <p:ph type="body" sz="quarter" idx="1"/>
          </p:nvPr>
        </p:nvSpPr>
        <p:spPr>
          <a:prstGeom prst="rect">
            <a:avLst/>
          </a:prstGeom>
        </p:spPr>
        <p:txBody>
          <a:bodyPr/>
          <a:lstStyle/>
          <a:p>
            <a:pPr>
              <a:tabLst>
                <a:tab pos="165100" algn="l"/>
              </a:tabLst>
              <a:defRPr b="1"/>
            </a:pPr>
            <a:r>
              <a:t>Investigation of cause-effects linkages  </a:t>
            </a:r>
            <a:r>
              <a:rPr b="0"/>
              <a:t>along forest-based “value chains</a:t>
            </a:r>
            <a:r>
              <a:rPr sz="1100" b="0"/>
              <a:t>”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4" name="Shape 1104"/>
          <p:cNvSpPr>
            <a:spLocks noGrp="1" noRot="1" noChangeAspect="1"/>
          </p:cNvSpPr>
          <p:nvPr>
            <p:ph type="sldImg"/>
          </p:nvPr>
        </p:nvSpPr>
        <p:spPr>
          <a:xfrm>
            <a:off x="381000" y="685800"/>
            <a:ext cx="6096000" cy="3429000"/>
          </a:xfrm>
          <a:prstGeom prst="rect">
            <a:avLst/>
          </a:prstGeom>
        </p:spPr>
        <p:txBody>
          <a:bodyPr/>
          <a:lstStyle/>
          <a:p>
            <a:endParaRPr/>
          </a:p>
        </p:txBody>
      </p:sp>
      <p:sp>
        <p:nvSpPr>
          <p:cNvPr id="1105" name="Shape 1105"/>
          <p:cNvSpPr>
            <a:spLocks noGrp="1"/>
          </p:cNvSpPr>
          <p:nvPr>
            <p:ph type="body" sz="quarter" idx="1"/>
          </p:nvPr>
        </p:nvSpPr>
        <p:spPr>
          <a:prstGeom prst="rect">
            <a:avLst/>
          </a:prstGeom>
        </p:spPr>
        <p:txBody>
          <a:bodyPr/>
          <a:lstStyle/>
          <a:p>
            <a:pPr>
              <a:tabLst>
                <a:tab pos="165100" algn="l"/>
              </a:tabLst>
              <a:defRPr b="1"/>
            </a:pPr>
            <a:r>
              <a:t>Investigation of cause-effects linkages  </a:t>
            </a:r>
            <a:r>
              <a:rPr b="0"/>
              <a:t>along forest-based “value chains</a:t>
            </a:r>
            <a:r>
              <a:rPr sz="1100" b="0"/>
              <a:t>”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4" name="Shape 1104"/>
          <p:cNvSpPr>
            <a:spLocks noGrp="1" noRot="1" noChangeAspect="1"/>
          </p:cNvSpPr>
          <p:nvPr>
            <p:ph type="sldImg"/>
          </p:nvPr>
        </p:nvSpPr>
        <p:spPr>
          <a:xfrm>
            <a:off x="381000" y="685800"/>
            <a:ext cx="6096000" cy="3429000"/>
          </a:xfrm>
          <a:prstGeom prst="rect">
            <a:avLst/>
          </a:prstGeom>
        </p:spPr>
        <p:txBody>
          <a:bodyPr/>
          <a:lstStyle/>
          <a:p>
            <a:endParaRPr/>
          </a:p>
        </p:txBody>
      </p:sp>
      <p:sp>
        <p:nvSpPr>
          <p:cNvPr id="1105" name="Shape 1105"/>
          <p:cNvSpPr>
            <a:spLocks noGrp="1"/>
          </p:cNvSpPr>
          <p:nvPr>
            <p:ph type="body" sz="quarter" idx="1"/>
          </p:nvPr>
        </p:nvSpPr>
        <p:spPr>
          <a:prstGeom prst="rect">
            <a:avLst/>
          </a:prstGeom>
        </p:spPr>
        <p:txBody>
          <a:bodyPr/>
          <a:lstStyle/>
          <a:p>
            <a:pPr>
              <a:tabLst>
                <a:tab pos="165100" algn="l"/>
              </a:tabLst>
              <a:defRPr b="1"/>
            </a:pPr>
            <a:r>
              <a:t>Investigation of cause-effects linkages  </a:t>
            </a:r>
            <a:r>
              <a:rPr b="0"/>
              <a:t>along forest-based “value chains</a:t>
            </a:r>
            <a:r>
              <a:rPr sz="1100" b="0"/>
              <a:t>” </a:t>
            </a:r>
          </a:p>
        </p:txBody>
      </p:sp>
    </p:spTree>
    <p:extLst>
      <p:ext uri="{BB962C8B-B14F-4D97-AF65-F5344CB8AC3E}">
        <p14:creationId xmlns:p14="http://schemas.microsoft.com/office/powerpoint/2010/main" val="11350537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0" name="Shape 1110"/>
          <p:cNvSpPr>
            <a:spLocks noGrp="1" noRot="1" noChangeAspect="1"/>
          </p:cNvSpPr>
          <p:nvPr>
            <p:ph type="sldImg"/>
          </p:nvPr>
        </p:nvSpPr>
        <p:spPr>
          <a:xfrm>
            <a:off x="381000" y="685800"/>
            <a:ext cx="6096000" cy="3429000"/>
          </a:xfrm>
          <a:prstGeom prst="rect">
            <a:avLst/>
          </a:prstGeom>
        </p:spPr>
        <p:txBody>
          <a:bodyPr/>
          <a:lstStyle/>
          <a:p>
            <a:endParaRPr/>
          </a:p>
        </p:txBody>
      </p:sp>
      <p:sp>
        <p:nvSpPr>
          <p:cNvPr id="1111" name="Shape 1111"/>
          <p:cNvSpPr>
            <a:spLocks noGrp="1"/>
          </p:cNvSpPr>
          <p:nvPr>
            <p:ph type="body" sz="quarter" idx="1"/>
          </p:nvPr>
        </p:nvSpPr>
        <p:spPr>
          <a:prstGeom prst="rect">
            <a:avLst/>
          </a:prstGeom>
        </p:spPr>
        <p:txBody>
          <a:bodyPr/>
          <a:lstStyle/>
          <a:p>
            <a:pPr>
              <a:tabLst>
                <a:tab pos="165100" algn="l"/>
              </a:tabLst>
              <a:defRPr b="1"/>
            </a:pPr>
            <a:r>
              <a:t>Investigation of cause-effects linkages  </a:t>
            </a:r>
            <a:r>
              <a:rPr b="0"/>
              <a:t>along forest-based “value chains</a:t>
            </a:r>
            <a:r>
              <a:rPr sz="1100" b="0"/>
              <a:t>”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0" name="Shape 1110"/>
          <p:cNvSpPr>
            <a:spLocks noGrp="1" noRot="1" noChangeAspect="1"/>
          </p:cNvSpPr>
          <p:nvPr>
            <p:ph type="sldImg"/>
          </p:nvPr>
        </p:nvSpPr>
        <p:spPr>
          <a:xfrm>
            <a:off x="381000" y="685800"/>
            <a:ext cx="6096000" cy="3429000"/>
          </a:xfrm>
          <a:prstGeom prst="rect">
            <a:avLst/>
          </a:prstGeom>
        </p:spPr>
        <p:txBody>
          <a:bodyPr/>
          <a:lstStyle/>
          <a:p>
            <a:endParaRPr/>
          </a:p>
        </p:txBody>
      </p:sp>
      <p:sp>
        <p:nvSpPr>
          <p:cNvPr id="1111" name="Shape 1111"/>
          <p:cNvSpPr>
            <a:spLocks noGrp="1"/>
          </p:cNvSpPr>
          <p:nvPr>
            <p:ph type="body" sz="quarter" idx="1"/>
          </p:nvPr>
        </p:nvSpPr>
        <p:spPr>
          <a:prstGeom prst="rect">
            <a:avLst/>
          </a:prstGeom>
        </p:spPr>
        <p:txBody>
          <a:bodyPr/>
          <a:lstStyle/>
          <a:p>
            <a:pPr>
              <a:tabLst>
                <a:tab pos="165100" algn="l"/>
              </a:tabLst>
              <a:defRPr b="1"/>
            </a:pPr>
            <a:r>
              <a:t>Investigation of cause-effects linkages  </a:t>
            </a:r>
            <a:r>
              <a:rPr b="0"/>
              <a:t>along forest-based “value chains</a:t>
            </a:r>
            <a:r>
              <a:rPr sz="1100" b="0"/>
              <a:t>” </a:t>
            </a:r>
          </a:p>
        </p:txBody>
      </p:sp>
    </p:spTree>
    <p:extLst>
      <p:ext uri="{BB962C8B-B14F-4D97-AF65-F5344CB8AC3E}">
        <p14:creationId xmlns:p14="http://schemas.microsoft.com/office/powerpoint/2010/main" val="42922783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1" name="Shape 1131"/>
          <p:cNvSpPr>
            <a:spLocks noGrp="1" noRot="1" noChangeAspect="1"/>
          </p:cNvSpPr>
          <p:nvPr>
            <p:ph type="sldImg"/>
          </p:nvPr>
        </p:nvSpPr>
        <p:spPr>
          <a:prstGeom prst="rect">
            <a:avLst/>
          </a:prstGeom>
        </p:spPr>
        <p:txBody>
          <a:bodyPr/>
          <a:lstStyle/>
          <a:p>
            <a:endParaRPr/>
          </a:p>
        </p:txBody>
      </p:sp>
      <p:sp>
        <p:nvSpPr>
          <p:cNvPr id="1132" name="Shape 1132"/>
          <p:cNvSpPr>
            <a:spLocks noGrp="1"/>
          </p:cNvSpPr>
          <p:nvPr>
            <p:ph type="body" sz="quarter" idx="1"/>
          </p:nvPr>
        </p:nvSpPr>
        <p:spPr>
          <a:prstGeom prst="rect">
            <a:avLst/>
          </a:prstGeom>
        </p:spPr>
        <p:txBody>
          <a:bodyPr/>
          <a:lstStyle/>
          <a:p>
            <a:r>
              <a:t>Number of events: rapid growing trends over time in Europe. A strong increase in the likelihood of metereological events</a:t>
            </a:r>
            <a:br/>
            <a:r>
              <a:t>Extreme events in Europe: higher likelihood of hydrological and 3</a:t>
            </a:r>
            <a:r>
              <a:rPr baseline="30000"/>
              <a:t>rd</a:t>
            </a:r>
            <a:r>
              <a:t> place met. Events, both strongly affect mountain and forest areas and community based on forest resources. In Europe stron increase of meterological event. </a:t>
            </a:r>
            <a:br/>
            <a:r>
              <a:t>According to IPCC works of 2015 the Mediterranean Basin is one of the most vulnerable areas of the planet to climate change, and within the Mediterranean regions are alps identified as an area particularly sensitive to climate change, and climate models are projecting greater changes in coming decades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 name="Shape 716"/>
          <p:cNvSpPr>
            <a:spLocks noGrp="1" noRot="1" noChangeAspect="1"/>
          </p:cNvSpPr>
          <p:nvPr>
            <p:ph type="sldImg"/>
          </p:nvPr>
        </p:nvSpPr>
        <p:spPr>
          <a:xfrm>
            <a:off x="381000" y="685800"/>
            <a:ext cx="6096000" cy="3429000"/>
          </a:xfrm>
          <a:prstGeom prst="rect">
            <a:avLst/>
          </a:prstGeom>
        </p:spPr>
        <p:txBody>
          <a:bodyPr/>
          <a:lstStyle/>
          <a:p>
            <a:endParaRPr/>
          </a:p>
        </p:txBody>
      </p:sp>
      <p:sp>
        <p:nvSpPr>
          <p:cNvPr id="717" name="Shape 717"/>
          <p:cNvSpPr>
            <a:spLocks noGrp="1"/>
          </p:cNvSpPr>
          <p:nvPr>
            <p:ph type="body" sz="quarter" idx="1"/>
          </p:nvPr>
        </p:nvSpPr>
        <p:spPr>
          <a:prstGeom prst="rect">
            <a:avLst/>
          </a:prstGeom>
        </p:spPr>
        <p:txBody>
          <a:bodyPr/>
          <a:lstStyle/>
          <a:p>
            <a:r>
              <a:t>Profonda depression che ha interessato l’Italia tra il 27 eed il 30 ottobre 2018, caratterizzata da due eventi atmosferici principlali: fortissimo precipitazioni e forti raffiche di vento. Precipitazioni nelle zone più colpite fino a &gt;500 mm, vento punte di 210 km/h. Media annual di riferiemento nelle zone compite: Belluno 1000 mm</a:t>
            </a:r>
            <a:br/>
            <a:r>
              <a:t>Ha fatto ingenti danni principalmente nel nord est italino e principamente al patrimonio forestale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2" name="Shape 802"/>
          <p:cNvSpPr>
            <a:spLocks noGrp="1" noRot="1" noChangeAspect="1"/>
          </p:cNvSpPr>
          <p:nvPr>
            <p:ph type="sldImg"/>
          </p:nvPr>
        </p:nvSpPr>
        <p:spPr>
          <a:prstGeom prst="rect">
            <a:avLst/>
          </a:prstGeom>
        </p:spPr>
        <p:txBody>
          <a:bodyPr/>
          <a:lstStyle/>
          <a:p>
            <a:endParaRPr/>
          </a:p>
        </p:txBody>
      </p:sp>
      <p:sp>
        <p:nvSpPr>
          <p:cNvPr id="803" name="Shape 803"/>
          <p:cNvSpPr>
            <a:spLocks noGrp="1"/>
          </p:cNvSpPr>
          <p:nvPr>
            <p:ph type="body" sz="quarter" idx="1"/>
          </p:nvPr>
        </p:nvSpPr>
        <p:spPr>
          <a:prstGeom prst="rect">
            <a:avLst/>
          </a:prstGeom>
        </p:spPr>
        <p:txBody>
          <a:bodyPr/>
          <a:lstStyle/>
          <a:p>
            <a:r>
              <a:t>Storms and floods are not unusual in alpine forest ecosystems, have been important drivers for mountain ecology … In particular storms and floods. Storms have been identified has the most important source for change in forest ecology / structure. What’s changing?...intenstity and severity of damages. </a:t>
            </a:r>
            <a:r>
              <a:rPr>
                <a:latin typeface="Wingdings"/>
                <a:ea typeface="Wingdings"/>
                <a:cs typeface="Wingdings"/>
                <a:sym typeface="Wingdings"/>
              </a:rPr>
              <a:t> </a:t>
            </a:r>
            <a:r>
              <a:t>lids events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 name="Shape 812"/>
          <p:cNvSpPr>
            <a:spLocks noGrp="1" noRot="1" noChangeAspect="1"/>
          </p:cNvSpPr>
          <p:nvPr>
            <p:ph type="sldImg"/>
          </p:nvPr>
        </p:nvSpPr>
        <p:spPr>
          <a:prstGeom prst="rect">
            <a:avLst/>
          </a:prstGeom>
        </p:spPr>
        <p:txBody>
          <a:bodyPr/>
          <a:lstStyle/>
          <a:p>
            <a:endParaRPr/>
          </a:p>
        </p:txBody>
      </p:sp>
      <p:sp>
        <p:nvSpPr>
          <p:cNvPr id="813" name="Shape 813"/>
          <p:cNvSpPr>
            <a:spLocks noGrp="1"/>
          </p:cNvSpPr>
          <p:nvPr>
            <p:ph type="body" sz="quarter" idx="1"/>
          </p:nvPr>
        </p:nvSpPr>
        <p:spPr>
          <a:prstGeom prst="rect">
            <a:avLst/>
          </a:prstGeom>
        </p:spPr>
        <p:txBody>
          <a:bodyPr/>
          <a:lstStyle/>
          <a:p>
            <a:r>
              <a:t>Storms and floods are not unusual in alpine forest ecosystems, have been important drivers for mountain ecology … so what has changed? Wind and natural disturbances have always affected and have been a driver for changes in European forest ecosystem. However windstorm of strong intensity like Vaia normally interest Central / Nothern European areas.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8" name="Shape 828"/>
          <p:cNvSpPr>
            <a:spLocks noGrp="1" noRot="1" noChangeAspect="1"/>
          </p:cNvSpPr>
          <p:nvPr>
            <p:ph type="sldImg"/>
          </p:nvPr>
        </p:nvSpPr>
        <p:spPr>
          <a:xfrm>
            <a:off x="381000" y="685800"/>
            <a:ext cx="6096000" cy="3429000"/>
          </a:xfrm>
          <a:prstGeom prst="rect">
            <a:avLst/>
          </a:prstGeom>
        </p:spPr>
        <p:txBody>
          <a:bodyPr/>
          <a:lstStyle/>
          <a:p>
            <a:endParaRPr/>
          </a:p>
        </p:txBody>
      </p:sp>
      <p:sp>
        <p:nvSpPr>
          <p:cNvPr id="829" name="Shape 829"/>
          <p:cNvSpPr>
            <a:spLocks noGrp="1"/>
          </p:cNvSpPr>
          <p:nvPr>
            <p:ph type="body" sz="quarter" idx="1"/>
          </p:nvPr>
        </p:nvSpPr>
        <p:spPr>
          <a:prstGeom prst="rect">
            <a:avLst/>
          </a:prstGeom>
        </p:spPr>
        <p:txBody>
          <a:bodyPr/>
          <a:lstStyle/>
          <a:p>
            <a:r>
              <a:t>Number of events: rapid growing trends over time in Europe. A strong increase in the likelihood of metereological events</a:t>
            </a:r>
            <a:br/>
            <a:r>
              <a:t>Extreme events in Europe: higher likelihood of hydrological and 3</a:t>
            </a:r>
            <a:r>
              <a:rPr baseline="30000"/>
              <a:t>rd</a:t>
            </a:r>
            <a:r>
              <a:t> place met. Events, both strongly affect mountain and forest areas and community based on forest resources. In Europe stron increase of meterological event. </a:t>
            </a:r>
            <a:br/>
            <a:r>
              <a:t>According to IPCC works of 2015 the Mediterranean Basin is one of the most vulnerable areas of the planet to climate change, and within the Mediterranean regions are alps identified as an area particularly sensitive to climate change, and climate models are projecting greater changes in coming decades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8" name="Shape 848"/>
          <p:cNvSpPr>
            <a:spLocks noGrp="1" noRot="1" noChangeAspect="1"/>
          </p:cNvSpPr>
          <p:nvPr>
            <p:ph type="sldImg"/>
          </p:nvPr>
        </p:nvSpPr>
        <p:spPr>
          <a:prstGeom prst="rect">
            <a:avLst/>
          </a:prstGeom>
        </p:spPr>
        <p:txBody>
          <a:bodyPr/>
          <a:lstStyle/>
          <a:p>
            <a:endParaRPr/>
          </a:p>
        </p:txBody>
      </p:sp>
      <p:sp>
        <p:nvSpPr>
          <p:cNvPr id="849" name="Shape 849"/>
          <p:cNvSpPr>
            <a:spLocks noGrp="1"/>
          </p:cNvSpPr>
          <p:nvPr>
            <p:ph type="body" sz="quarter" idx="1"/>
          </p:nvPr>
        </p:nvSpPr>
        <p:spPr>
          <a:prstGeom prst="rect">
            <a:avLst/>
          </a:prstGeom>
        </p:spPr>
        <p:txBody>
          <a:bodyPr/>
          <a:lstStyle/>
          <a:p>
            <a:r>
              <a:t>Trend e previsioni, più eventi e più dannosi: identificare il corretto modo di gestirli per limitare i danni e aumentare resilienza: comprendere le vulnerabilità ed i fattori di rischio del territorio; identificare corrette strategie di mitigazione ed adattamento al cambiamento climatico e basati su questi due punti identificare corrette strategie ed azioni per aumentare la resilienza e recupero del territorio, sia come processo che come obiettivo</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9" name="Shape 859"/>
          <p:cNvSpPr>
            <a:spLocks noGrp="1" noRot="1" noChangeAspect="1"/>
          </p:cNvSpPr>
          <p:nvPr>
            <p:ph type="sldImg"/>
          </p:nvPr>
        </p:nvSpPr>
        <p:spPr>
          <a:xfrm>
            <a:off x="381000" y="685800"/>
            <a:ext cx="6096000" cy="3429000"/>
          </a:xfrm>
          <a:prstGeom prst="rect">
            <a:avLst/>
          </a:prstGeom>
        </p:spPr>
        <p:txBody>
          <a:bodyPr/>
          <a:lstStyle/>
          <a:p>
            <a:endParaRPr/>
          </a:p>
        </p:txBody>
      </p:sp>
      <p:sp>
        <p:nvSpPr>
          <p:cNvPr id="860" name="Shape 860"/>
          <p:cNvSpPr>
            <a:spLocks noGrp="1"/>
          </p:cNvSpPr>
          <p:nvPr>
            <p:ph type="body" sz="quarter" idx="1"/>
          </p:nvPr>
        </p:nvSpPr>
        <p:spPr>
          <a:prstGeom prst="rect">
            <a:avLst/>
          </a:prstGeom>
        </p:spPr>
        <p:txBody>
          <a:bodyPr/>
          <a:lstStyle/>
          <a:p>
            <a:r>
              <a:t>No more risk as external event : strong interconnection with human actions, recognition of some co-participation: humans not only as victim. and strong interconnection among different dimensions. No more externalizing risk but having a full understanding of the system and its characteristics.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9" name="Shape 869"/>
          <p:cNvSpPr>
            <a:spLocks noGrp="1" noRot="1" noChangeAspect="1"/>
          </p:cNvSpPr>
          <p:nvPr>
            <p:ph type="sldImg"/>
          </p:nvPr>
        </p:nvSpPr>
        <p:spPr>
          <a:xfrm>
            <a:off x="381000" y="685800"/>
            <a:ext cx="6096000" cy="3429000"/>
          </a:xfrm>
          <a:prstGeom prst="rect">
            <a:avLst/>
          </a:prstGeom>
        </p:spPr>
        <p:txBody>
          <a:bodyPr/>
          <a:lstStyle/>
          <a:p>
            <a:endParaRPr/>
          </a:p>
        </p:txBody>
      </p:sp>
      <p:sp>
        <p:nvSpPr>
          <p:cNvPr id="870" name="Shape 870"/>
          <p:cNvSpPr>
            <a:spLocks noGrp="1"/>
          </p:cNvSpPr>
          <p:nvPr>
            <p:ph type="body" sz="quarter" idx="1"/>
          </p:nvPr>
        </p:nvSpPr>
        <p:spPr>
          <a:prstGeom prst="rect">
            <a:avLst/>
          </a:prstGeom>
        </p:spPr>
        <p:txBody>
          <a:bodyPr/>
          <a:lstStyle/>
          <a:p>
            <a:r>
              <a:t>Territorial adaptive strategies,strategies implemented at territorial level in order to ensure adaptation to societal and environmental chnages and reciprocal influences. Manage future risks and tailor adaptation to the local context. Adaptation: opportunity for transformation. It does not have to be a second choice, but identifying opportunities for moving forward.</a:t>
            </a:r>
            <a:br/>
            <a:r>
              <a:t>Learning: not only identified as scientific knowldge. But learning process as  continuos process that involve and engage several stakeolders in policy formulation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11" name="Titolo Testo"/>
          <p:cNvSpPr txBox="1">
            <a:spLocks noGrp="1"/>
          </p:cNvSpPr>
          <p:nvPr>
            <p:ph type="title"/>
          </p:nvPr>
        </p:nvSpPr>
        <p:spPr>
          <a:xfrm>
            <a:off x="1524000" y="1122362"/>
            <a:ext cx="9144000" cy="2387601"/>
          </a:xfrm>
          <a:prstGeom prst="rect">
            <a:avLst/>
          </a:prstGeom>
        </p:spPr>
        <p:txBody>
          <a:bodyPr anchor="b"/>
          <a:lstStyle>
            <a:lvl1pPr algn="ctr">
              <a:defRPr sz="6000"/>
            </a:lvl1pPr>
          </a:lstStyle>
          <a:p>
            <a:r>
              <a:t>Titolo Testo</a:t>
            </a:r>
          </a:p>
        </p:txBody>
      </p:sp>
      <p:sp>
        <p:nvSpPr>
          <p:cNvPr id="12" name="Corpo livello uno…"/>
          <p:cNvSpPr txBox="1">
            <a:spLocks noGrp="1"/>
          </p:cNvSpPr>
          <p:nvPr>
            <p:ph type="body" sz="quarter" idx="1"/>
          </p:nvPr>
        </p:nvSpPr>
        <p:spPr>
          <a:xfrm>
            <a:off x="1524000" y="3602037"/>
            <a:ext cx="9144000" cy="1655764"/>
          </a:xfrm>
          <a:prstGeom prst="rect">
            <a:avLst/>
          </a:prstGeom>
        </p:spPr>
        <p:txBody>
          <a:bodyPr/>
          <a:lstStyle>
            <a:lvl1pPr marL="0" indent="0" algn="ctr">
              <a:buSzTx/>
              <a:buFontTx/>
              <a:buNone/>
              <a:defRPr sz="2400"/>
            </a:lvl1pPr>
            <a:lvl2pPr marL="0" indent="0" algn="ctr">
              <a:buSzTx/>
              <a:buFontTx/>
              <a:buNone/>
              <a:defRPr sz="2400"/>
            </a:lvl2pPr>
            <a:lvl3pPr marL="0" indent="0" algn="ctr">
              <a:buSzTx/>
              <a:buFontTx/>
              <a:buNone/>
              <a:defRPr sz="2400"/>
            </a:lvl3pPr>
            <a:lvl4pPr marL="0" indent="0" algn="ctr">
              <a:buSzTx/>
              <a:buFontTx/>
              <a:buNone/>
              <a:defRPr sz="2400"/>
            </a:lvl4pPr>
            <a:lvl5pPr marL="0" indent="0" algn="ctr">
              <a:buSzTx/>
              <a:buFontTx/>
              <a:buNone/>
              <a:defRPr sz="2400"/>
            </a:lvl5pPr>
          </a:lstStyle>
          <a:p>
            <a:r>
              <a:t>Corpo livello uno</a:t>
            </a:r>
          </a:p>
          <a:p>
            <a:pPr lvl="1"/>
            <a:r>
              <a:t>Corpo livello due</a:t>
            </a:r>
          </a:p>
          <a:p>
            <a:pPr lvl="2"/>
            <a:r>
              <a:t>Corpo livello tre</a:t>
            </a:r>
          </a:p>
          <a:p>
            <a:pPr lvl="3"/>
            <a:r>
              <a:t>Corpo livello quattro</a:t>
            </a:r>
          </a:p>
          <a:p>
            <a:pPr lvl="4"/>
            <a:r>
              <a:t>Corpo livello cinque</a:t>
            </a:r>
          </a:p>
        </p:txBody>
      </p:sp>
      <p:sp>
        <p:nvSpPr>
          <p:cNvPr id="13"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Vuota">
    <p:spTree>
      <p:nvGrpSpPr>
        <p:cNvPr id="1" name=""/>
        <p:cNvGrpSpPr/>
        <p:nvPr/>
      </p:nvGrpSpPr>
      <p:grpSpPr>
        <a:xfrm>
          <a:off x="0" y="0"/>
          <a:ext cx="0" cy="0"/>
          <a:chOff x="0" y="0"/>
          <a:chExt cx="0" cy="0"/>
        </a:xfrm>
      </p:grpSpPr>
      <p:grpSp>
        <p:nvGrpSpPr>
          <p:cNvPr id="92" name="Immagine 5"/>
          <p:cNvGrpSpPr/>
          <p:nvPr/>
        </p:nvGrpSpPr>
        <p:grpSpPr>
          <a:xfrm>
            <a:off x="0" y="6468397"/>
            <a:ext cx="12192000" cy="495302"/>
            <a:chOff x="0" y="0"/>
            <a:chExt cx="12192000" cy="495301"/>
          </a:xfrm>
        </p:grpSpPr>
        <p:sp>
          <p:nvSpPr>
            <p:cNvPr id="90" name="Rettangolo"/>
            <p:cNvSpPr/>
            <p:nvPr/>
          </p:nvSpPr>
          <p:spPr>
            <a:xfrm>
              <a:off x="0" y="-1"/>
              <a:ext cx="12192000" cy="495303"/>
            </a:xfrm>
            <a:prstGeom prst="rect">
              <a:avLst/>
            </a:prstGeom>
            <a:gradFill flip="none" rotWithShape="1">
              <a:gsLst>
                <a:gs pos="90000">
                  <a:srgbClr val="EEEDED">
                    <a:alpha val="0"/>
                  </a:srgbClr>
                </a:gs>
                <a:gs pos="100000">
                  <a:srgbClr val="E1DFDF"/>
                </a:gs>
              </a:gsLst>
              <a:path path="circle">
                <a:fillToRect l="37721" t="-19636" r="62278" b="119636"/>
              </a:path>
            </a:gradFill>
            <a:ln w="12700" cap="flat">
              <a:noFill/>
              <a:miter lim="400000"/>
            </a:ln>
            <a:effectLst/>
          </p:spPr>
          <p:txBody>
            <a:bodyPr wrap="square" lIns="45718" tIns="45718" rIns="45718" bIns="45718" numCol="1" anchor="ctr">
              <a:noAutofit/>
            </a:bodyPr>
            <a:lstStyle/>
            <a:p>
              <a:pPr>
                <a:defRPr>
                  <a:latin typeface="+mj-lt"/>
                  <a:ea typeface="+mj-ea"/>
                  <a:cs typeface="+mj-cs"/>
                  <a:sym typeface="Calibri"/>
                </a:defRPr>
              </a:pPr>
              <a:endParaRPr/>
            </a:p>
          </p:txBody>
        </p:sp>
        <p:pic>
          <p:nvPicPr>
            <p:cNvPr id="91" name="image3.png" descr="image3.png"/>
            <p:cNvPicPr>
              <a:picLocks noChangeAspect="1"/>
            </p:cNvPicPr>
            <p:nvPr/>
          </p:nvPicPr>
          <p:blipFill>
            <a:blip r:embed="rId2">
              <a:alphaModFix amt="50000"/>
            </a:blip>
            <a:stretch>
              <a:fillRect/>
            </a:stretch>
          </p:blipFill>
          <p:spPr>
            <a:xfrm>
              <a:off x="0" y="0"/>
              <a:ext cx="12192000" cy="495302"/>
            </a:xfrm>
            <a:prstGeom prst="rect">
              <a:avLst/>
            </a:prstGeom>
            <a:ln w="12700" cap="flat">
              <a:noFill/>
              <a:miter lim="400000"/>
            </a:ln>
            <a:effectLst/>
          </p:spPr>
        </p:pic>
      </p:grpSp>
      <p:sp>
        <p:nvSpPr>
          <p:cNvPr id="93" name="Numero diapositiva"/>
          <p:cNvSpPr txBox="1">
            <a:spLocks noGrp="1"/>
          </p:cNvSpPr>
          <p:nvPr>
            <p:ph type="sldNum" sz="quarter" idx="2"/>
          </p:nvPr>
        </p:nvSpPr>
        <p:spPr>
          <a:xfrm>
            <a:off x="11237305" y="5276092"/>
            <a:ext cx="263980" cy="269239"/>
          </a:xfrm>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Contenuto con didascalia">
    <p:spTree>
      <p:nvGrpSpPr>
        <p:cNvPr id="1" name=""/>
        <p:cNvGrpSpPr/>
        <p:nvPr/>
      </p:nvGrpSpPr>
      <p:grpSpPr>
        <a:xfrm>
          <a:off x="0" y="0"/>
          <a:ext cx="0" cy="0"/>
          <a:chOff x="0" y="0"/>
          <a:chExt cx="0" cy="0"/>
        </a:xfrm>
      </p:grpSpPr>
      <p:sp>
        <p:nvSpPr>
          <p:cNvPr id="100" name="Titolo Testo"/>
          <p:cNvSpPr txBox="1">
            <a:spLocks noGrp="1"/>
          </p:cNvSpPr>
          <p:nvPr>
            <p:ph type="title"/>
          </p:nvPr>
        </p:nvSpPr>
        <p:spPr>
          <a:xfrm>
            <a:off x="839787" y="457200"/>
            <a:ext cx="3932240" cy="1600200"/>
          </a:xfrm>
          <a:prstGeom prst="rect">
            <a:avLst/>
          </a:prstGeom>
        </p:spPr>
        <p:txBody>
          <a:bodyPr anchor="b"/>
          <a:lstStyle>
            <a:lvl1pPr>
              <a:defRPr sz="3200"/>
            </a:lvl1pPr>
          </a:lstStyle>
          <a:p>
            <a:r>
              <a:t>Titolo Testo</a:t>
            </a:r>
          </a:p>
        </p:txBody>
      </p:sp>
      <p:sp>
        <p:nvSpPr>
          <p:cNvPr id="101" name="Corpo livello uno…"/>
          <p:cNvSpPr txBox="1">
            <a:spLocks noGrp="1"/>
          </p:cNvSpPr>
          <p:nvPr>
            <p:ph type="body" sz="half" idx="1"/>
          </p:nvPr>
        </p:nvSpPr>
        <p:spPr>
          <a:xfrm>
            <a:off x="5183187" y="987425"/>
            <a:ext cx="6172202"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Corpo livello uno</a:t>
            </a:r>
          </a:p>
          <a:p>
            <a:pPr lvl="1"/>
            <a:r>
              <a:t>Corpo livello due</a:t>
            </a:r>
          </a:p>
          <a:p>
            <a:pPr lvl="2"/>
            <a:r>
              <a:t>Corpo livello tre</a:t>
            </a:r>
          </a:p>
          <a:p>
            <a:pPr lvl="3"/>
            <a:r>
              <a:t>Corpo livello quattro</a:t>
            </a:r>
          </a:p>
          <a:p>
            <a:pPr lvl="4"/>
            <a:r>
              <a:t>Corpo livello cinque</a:t>
            </a:r>
          </a:p>
        </p:txBody>
      </p:sp>
      <p:sp>
        <p:nvSpPr>
          <p:cNvPr id="102" name="Segnaposto testo 3"/>
          <p:cNvSpPr>
            <a:spLocks noGrp="1"/>
          </p:cNvSpPr>
          <p:nvPr>
            <p:ph type="body" sz="quarter" idx="21"/>
          </p:nvPr>
        </p:nvSpPr>
        <p:spPr>
          <a:xfrm>
            <a:off x="839786" y="2057400"/>
            <a:ext cx="3932241" cy="3811588"/>
          </a:xfrm>
          <a:prstGeom prst="rect">
            <a:avLst/>
          </a:prstGeom>
        </p:spPr>
        <p:txBody>
          <a:bodyPr/>
          <a:lstStyle/>
          <a:p>
            <a:endParaRPr/>
          </a:p>
        </p:txBody>
      </p:sp>
      <p:sp>
        <p:nvSpPr>
          <p:cNvPr id="103"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Immagine con didascalia">
    <p:spTree>
      <p:nvGrpSpPr>
        <p:cNvPr id="1" name=""/>
        <p:cNvGrpSpPr/>
        <p:nvPr/>
      </p:nvGrpSpPr>
      <p:grpSpPr>
        <a:xfrm>
          <a:off x="0" y="0"/>
          <a:ext cx="0" cy="0"/>
          <a:chOff x="0" y="0"/>
          <a:chExt cx="0" cy="0"/>
        </a:xfrm>
      </p:grpSpPr>
      <p:sp>
        <p:nvSpPr>
          <p:cNvPr id="110" name="Titolo Testo"/>
          <p:cNvSpPr txBox="1">
            <a:spLocks noGrp="1"/>
          </p:cNvSpPr>
          <p:nvPr>
            <p:ph type="title"/>
          </p:nvPr>
        </p:nvSpPr>
        <p:spPr>
          <a:xfrm>
            <a:off x="839787" y="457200"/>
            <a:ext cx="3932240" cy="1600200"/>
          </a:xfrm>
          <a:prstGeom prst="rect">
            <a:avLst/>
          </a:prstGeom>
        </p:spPr>
        <p:txBody>
          <a:bodyPr anchor="b"/>
          <a:lstStyle>
            <a:lvl1pPr>
              <a:defRPr sz="3200"/>
            </a:lvl1pPr>
          </a:lstStyle>
          <a:p>
            <a:r>
              <a:t>Titolo Testo</a:t>
            </a:r>
          </a:p>
        </p:txBody>
      </p:sp>
      <p:sp>
        <p:nvSpPr>
          <p:cNvPr id="111" name="Segnaposto immagine 2"/>
          <p:cNvSpPr>
            <a:spLocks noGrp="1"/>
          </p:cNvSpPr>
          <p:nvPr>
            <p:ph type="pic" sz="half" idx="21"/>
          </p:nvPr>
        </p:nvSpPr>
        <p:spPr>
          <a:xfrm>
            <a:off x="5183187" y="987425"/>
            <a:ext cx="6172202" cy="4873625"/>
          </a:xfrm>
          <a:prstGeom prst="rect">
            <a:avLst/>
          </a:prstGeom>
        </p:spPr>
        <p:txBody>
          <a:bodyPr lIns="91439" tIns="45719" rIns="91439" bIns="45719">
            <a:noAutofit/>
          </a:bodyPr>
          <a:lstStyle/>
          <a:p>
            <a:endParaRPr/>
          </a:p>
        </p:txBody>
      </p:sp>
      <p:sp>
        <p:nvSpPr>
          <p:cNvPr id="112" name="Corpo livello uno…"/>
          <p:cNvSpPr txBox="1">
            <a:spLocks noGrp="1"/>
          </p:cNvSpPr>
          <p:nvPr>
            <p:ph type="body" sz="quarter" idx="1"/>
          </p:nvPr>
        </p:nvSpPr>
        <p:spPr>
          <a:xfrm>
            <a:off x="839787" y="2057400"/>
            <a:ext cx="3932240" cy="3811588"/>
          </a:xfrm>
          <a:prstGeom prst="rect">
            <a:avLst/>
          </a:prstGeom>
        </p:spPr>
        <p:txBody>
          <a:bodyPr/>
          <a:lstStyle>
            <a:lvl1pPr marL="0" indent="0">
              <a:buSzTx/>
              <a:buFontTx/>
              <a:buNone/>
              <a:defRPr sz="1600"/>
            </a:lvl1pPr>
            <a:lvl2pPr marL="0" indent="0">
              <a:buSzTx/>
              <a:buFontTx/>
              <a:buNone/>
              <a:defRPr sz="1600"/>
            </a:lvl2pPr>
            <a:lvl3pPr marL="0" indent="0">
              <a:buSzTx/>
              <a:buFontTx/>
              <a:buNone/>
              <a:defRPr sz="1600"/>
            </a:lvl3pPr>
            <a:lvl4pPr marL="0" indent="0">
              <a:buSzTx/>
              <a:buFontTx/>
              <a:buNone/>
              <a:defRPr sz="1600"/>
            </a:lvl4pPr>
            <a:lvl5pPr marL="0" indent="0">
              <a:buSzTx/>
              <a:buFontTx/>
              <a:buNone/>
              <a:defRPr sz="1600"/>
            </a:lvl5pPr>
          </a:lstStyle>
          <a:p>
            <a:r>
              <a:t>Corpo livello uno</a:t>
            </a:r>
          </a:p>
          <a:p>
            <a:pPr lvl="1"/>
            <a:r>
              <a:t>Corpo livello due</a:t>
            </a:r>
          </a:p>
          <a:p>
            <a:pPr lvl="2"/>
            <a:r>
              <a:t>Corpo livello tre</a:t>
            </a:r>
          </a:p>
          <a:p>
            <a:pPr lvl="3"/>
            <a:r>
              <a:t>Corpo livello quattro</a:t>
            </a:r>
          </a:p>
          <a:p>
            <a:pPr lvl="4"/>
            <a:r>
              <a:t>Corpo livello cinque</a:t>
            </a:r>
          </a:p>
        </p:txBody>
      </p:sp>
      <p:sp>
        <p:nvSpPr>
          <p:cNvPr id="113"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Layout personalizzato">
    <p:spTree>
      <p:nvGrpSpPr>
        <p:cNvPr id="1" name=""/>
        <p:cNvGrpSpPr/>
        <p:nvPr/>
      </p:nvGrpSpPr>
      <p:grpSpPr>
        <a:xfrm>
          <a:off x="0" y="0"/>
          <a:ext cx="0" cy="0"/>
          <a:chOff x="0" y="0"/>
          <a:chExt cx="0" cy="0"/>
        </a:xfrm>
      </p:grpSpPr>
      <p:pic>
        <p:nvPicPr>
          <p:cNvPr id="120" name="Immagine 6" descr="Immagine 6"/>
          <p:cNvPicPr>
            <a:picLocks noChangeAspect="1"/>
          </p:cNvPicPr>
          <p:nvPr/>
        </p:nvPicPr>
        <p:blipFill>
          <a:blip r:embed="rId2"/>
          <a:stretch>
            <a:fillRect/>
          </a:stretch>
        </p:blipFill>
        <p:spPr>
          <a:xfrm>
            <a:off x="185737" y="3181350"/>
            <a:ext cx="11820526" cy="495300"/>
          </a:xfrm>
          <a:prstGeom prst="rect">
            <a:avLst/>
          </a:prstGeom>
          <a:ln w="12700">
            <a:miter lim="400000"/>
          </a:ln>
        </p:spPr>
      </p:pic>
      <p:sp>
        <p:nvSpPr>
          <p:cNvPr id="121"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Diapositiva titolo">
    <p:bg>
      <p:bgPr>
        <a:gradFill flip="none" rotWithShape="1">
          <a:gsLst>
            <a:gs pos="0">
              <a:srgbClr val="F2F1EA">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sp>
        <p:nvSpPr>
          <p:cNvPr id="128" name="Triangolo rettangolo 17"/>
          <p:cNvSpPr/>
          <p:nvPr/>
        </p:nvSpPr>
        <p:spPr>
          <a:xfrm rot="11514923" flipH="1" flipV="1">
            <a:off x="-983907" y="1372212"/>
            <a:ext cx="2169985" cy="57142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17000">
                <a:srgbClr val="C8E9A1">
                  <a:alpha val="36863"/>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pic>
        <p:nvPicPr>
          <p:cNvPr id="129" name="Immagine 7" descr="Immagine 7"/>
          <p:cNvPicPr>
            <a:picLocks noChangeAspect="1"/>
          </p:cNvPicPr>
          <p:nvPr/>
        </p:nvPicPr>
        <p:blipFill>
          <a:blip r:embed="rId2"/>
          <a:stretch>
            <a:fillRect/>
          </a:stretch>
        </p:blipFill>
        <p:spPr>
          <a:xfrm>
            <a:off x="-103241" y="6459792"/>
            <a:ext cx="12398480" cy="490348"/>
          </a:xfrm>
          <a:prstGeom prst="rect">
            <a:avLst/>
          </a:prstGeom>
          <a:ln w="12700">
            <a:miter lim="400000"/>
          </a:ln>
        </p:spPr>
      </p:pic>
      <p:sp>
        <p:nvSpPr>
          <p:cNvPr id="130" name="Triangolo rettangolo 11"/>
          <p:cNvSpPr/>
          <p:nvPr/>
        </p:nvSpPr>
        <p:spPr>
          <a:xfrm rot="18934362" flipH="1" flipV="1">
            <a:off x="7185121" y="-2237593"/>
            <a:ext cx="3874893" cy="61664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46000">
                <a:srgbClr val="C8E9A1">
                  <a:alpha val="36863"/>
                </a:srgbClr>
              </a:gs>
              <a:gs pos="100000">
                <a:srgbClr val="A2C3FF"/>
              </a:gs>
            </a:gsLst>
            <a:lin ang="36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131" name="Triangolo rettangolo 13"/>
          <p:cNvSpPr/>
          <p:nvPr/>
        </p:nvSpPr>
        <p:spPr>
          <a:xfrm rot="1233901" flipH="1" flipV="1">
            <a:off x="8224366" y="-542825"/>
            <a:ext cx="4676111" cy="318548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52999">
                <a:srgbClr val="8CC943">
                  <a:alpha val="12941"/>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132" name="Parallelogramma 15"/>
          <p:cNvSpPr/>
          <p:nvPr/>
        </p:nvSpPr>
        <p:spPr>
          <a:xfrm rot="5949224" flipH="1" flipV="1">
            <a:off x="8471216" y="-1737572"/>
            <a:ext cx="3840014" cy="392717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923" y="0"/>
                </a:lnTo>
                <a:lnTo>
                  <a:pt x="21600" y="0"/>
                </a:lnTo>
                <a:lnTo>
                  <a:pt x="13677" y="21600"/>
                </a:lnTo>
                <a:close/>
              </a:path>
            </a:pathLst>
          </a:custGeom>
          <a:gradFill>
            <a:gsLst>
              <a:gs pos="44000">
                <a:srgbClr val="D5DBAF">
                  <a:alpha val="20000"/>
                </a:srgbClr>
              </a:gs>
              <a:gs pos="100000">
                <a:srgbClr val="A2C3FF"/>
              </a:gs>
            </a:gsLst>
            <a:lin ang="1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133" name="Titolo Testo"/>
          <p:cNvSpPr txBox="1">
            <a:spLocks noGrp="1"/>
          </p:cNvSpPr>
          <p:nvPr>
            <p:ph type="title"/>
          </p:nvPr>
        </p:nvSpPr>
        <p:spPr>
          <a:xfrm>
            <a:off x="914400" y="2130425"/>
            <a:ext cx="10363200" cy="1470026"/>
          </a:xfrm>
          <a:prstGeom prst="rect">
            <a:avLst/>
          </a:prstGeom>
        </p:spPr>
        <p:txBody>
          <a:bodyPr/>
          <a:lstStyle>
            <a:lvl1pPr algn="ctr" defTabSz="457200">
              <a:lnSpc>
                <a:spcPct val="100000"/>
              </a:lnSpc>
              <a:defRPr>
                <a:latin typeface="Arial"/>
                <a:ea typeface="Arial"/>
                <a:cs typeface="Arial"/>
                <a:sym typeface="Arial"/>
              </a:defRPr>
            </a:lvl1pPr>
          </a:lstStyle>
          <a:p>
            <a:r>
              <a:t>Titolo Testo</a:t>
            </a:r>
          </a:p>
        </p:txBody>
      </p:sp>
      <p:sp>
        <p:nvSpPr>
          <p:cNvPr id="134" name="Corpo livello uno…"/>
          <p:cNvSpPr txBox="1">
            <a:spLocks noGrp="1"/>
          </p:cNvSpPr>
          <p:nvPr>
            <p:ph type="body" sz="quarter" idx="1"/>
          </p:nvPr>
        </p:nvSpPr>
        <p:spPr>
          <a:xfrm>
            <a:off x="1828800" y="3886200"/>
            <a:ext cx="8534400" cy="1752600"/>
          </a:xfrm>
          <a:prstGeom prst="rect">
            <a:avLst/>
          </a:prstGeom>
        </p:spPr>
        <p:txBody>
          <a:bodyPr/>
          <a:lstStyle>
            <a:lvl1pPr marL="0" indent="0" algn="ctr" defTabSz="457200">
              <a:lnSpc>
                <a:spcPct val="100000"/>
              </a:lnSpc>
              <a:spcBef>
                <a:spcPts val="700"/>
              </a:spcBef>
              <a:buSzTx/>
              <a:buFontTx/>
              <a:buNone/>
              <a:defRPr sz="3200">
                <a:solidFill>
                  <a:srgbClr val="888888"/>
                </a:solidFill>
                <a:latin typeface="Arial"/>
                <a:ea typeface="Arial"/>
                <a:cs typeface="Arial"/>
                <a:sym typeface="Arial"/>
              </a:defRPr>
            </a:lvl1pPr>
            <a:lvl2pPr marL="0" indent="0" algn="ctr" defTabSz="457200">
              <a:lnSpc>
                <a:spcPct val="100000"/>
              </a:lnSpc>
              <a:spcBef>
                <a:spcPts val="700"/>
              </a:spcBef>
              <a:buSzTx/>
              <a:buFontTx/>
              <a:buNone/>
              <a:defRPr sz="3200">
                <a:solidFill>
                  <a:srgbClr val="888888"/>
                </a:solidFill>
                <a:latin typeface="Arial"/>
                <a:ea typeface="Arial"/>
                <a:cs typeface="Arial"/>
                <a:sym typeface="Arial"/>
              </a:defRPr>
            </a:lvl2pPr>
            <a:lvl3pPr marL="0" indent="0" algn="ctr" defTabSz="457200">
              <a:lnSpc>
                <a:spcPct val="100000"/>
              </a:lnSpc>
              <a:spcBef>
                <a:spcPts val="700"/>
              </a:spcBef>
              <a:buSzTx/>
              <a:buFontTx/>
              <a:buNone/>
              <a:defRPr sz="3200">
                <a:solidFill>
                  <a:srgbClr val="888888"/>
                </a:solidFill>
                <a:latin typeface="Arial"/>
                <a:ea typeface="Arial"/>
                <a:cs typeface="Arial"/>
                <a:sym typeface="Arial"/>
              </a:defRPr>
            </a:lvl3pPr>
            <a:lvl4pPr marL="0" indent="0" algn="ctr" defTabSz="457200">
              <a:lnSpc>
                <a:spcPct val="100000"/>
              </a:lnSpc>
              <a:spcBef>
                <a:spcPts val="700"/>
              </a:spcBef>
              <a:buSzTx/>
              <a:buFontTx/>
              <a:buNone/>
              <a:defRPr sz="3200">
                <a:solidFill>
                  <a:srgbClr val="888888"/>
                </a:solidFill>
                <a:latin typeface="Arial"/>
                <a:ea typeface="Arial"/>
                <a:cs typeface="Arial"/>
                <a:sym typeface="Arial"/>
              </a:defRPr>
            </a:lvl4pPr>
            <a:lvl5pPr marL="0" indent="0" algn="ctr" defTabSz="457200">
              <a:lnSpc>
                <a:spcPct val="100000"/>
              </a:lnSpc>
              <a:spcBef>
                <a:spcPts val="700"/>
              </a:spcBef>
              <a:buSzTx/>
              <a:buFontTx/>
              <a:buNone/>
              <a:defRPr sz="3200">
                <a:solidFill>
                  <a:srgbClr val="888888"/>
                </a:solidFill>
                <a:latin typeface="Arial"/>
                <a:ea typeface="Arial"/>
                <a:cs typeface="Arial"/>
                <a:sym typeface="Arial"/>
              </a:defRPr>
            </a:lvl5pPr>
          </a:lstStyle>
          <a:p>
            <a:r>
              <a:t>Corpo livello uno</a:t>
            </a:r>
          </a:p>
          <a:p>
            <a:pPr lvl="1"/>
            <a:r>
              <a:t>Corpo livello due</a:t>
            </a:r>
          </a:p>
          <a:p>
            <a:pPr lvl="2"/>
            <a:r>
              <a:t>Corpo livello tre</a:t>
            </a:r>
          </a:p>
          <a:p>
            <a:pPr lvl="3"/>
            <a:r>
              <a:t>Corpo livello quattro</a:t>
            </a:r>
          </a:p>
          <a:p>
            <a:pPr lvl="4"/>
            <a:r>
              <a:t>Corpo livello cinque</a:t>
            </a:r>
          </a:p>
        </p:txBody>
      </p:sp>
      <p:sp>
        <p:nvSpPr>
          <p:cNvPr id="135" name="Numero diapositiva"/>
          <p:cNvSpPr txBox="1">
            <a:spLocks noGrp="1"/>
          </p:cNvSpPr>
          <p:nvPr>
            <p:ph type="sldNum" sz="quarter" idx="2"/>
          </p:nvPr>
        </p:nvSpPr>
        <p:spPr>
          <a:xfrm>
            <a:off x="8473620" y="6221731"/>
            <a:ext cx="263980" cy="269239"/>
          </a:xfrm>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olo e contenuto">
    <p:bg>
      <p:bgPr>
        <a:gradFill flip="none" rotWithShape="1">
          <a:gsLst>
            <a:gs pos="0">
              <a:srgbClr val="F2F1EA">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sp>
        <p:nvSpPr>
          <p:cNvPr id="142" name="Triangolo rettangolo 17"/>
          <p:cNvSpPr/>
          <p:nvPr/>
        </p:nvSpPr>
        <p:spPr>
          <a:xfrm rot="11514923" flipH="1" flipV="1">
            <a:off x="-983907" y="1372212"/>
            <a:ext cx="2169985" cy="57142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17000">
                <a:srgbClr val="C8E9A1">
                  <a:alpha val="36863"/>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pic>
        <p:nvPicPr>
          <p:cNvPr id="143" name="Immagine 7" descr="Immagine 7"/>
          <p:cNvPicPr>
            <a:picLocks noChangeAspect="1"/>
          </p:cNvPicPr>
          <p:nvPr/>
        </p:nvPicPr>
        <p:blipFill>
          <a:blip r:embed="rId2"/>
          <a:stretch>
            <a:fillRect/>
          </a:stretch>
        </p:blipFill>
        <p:spPr>
          <a:xfrm>
            <a:off x="-357242" y="6243687"/>
            <a:ext cx="12557043" cy="621104"/>
          </a:xfrm>
          <a:prstGeom prst="rect">
            <a:avLst/>
          </a:prstGeom>
          <a:ln w="12700">
            <a:miter lim="400000"/>
          </a:ln>
        </p:spPr>
      </p:pic>
      <p:sp>
        <p:nvSpPr>
          <p:cNvPr id="144" name="Triangolo rettangolo 11"/>
          <p:cNvSpPr/>
          <p:nvPr/>
        </p:nvSpPr>
        <p:spPr>
          <a:xfrm rot="18934362" flipH="1" flipV="1">
            <a:off x="7185121" y="-2237593"/>
            <a:ext cx="3874893" cy="61664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46000">
                <a:srgbClr val="C8E9A1">
                  <a:alpha val="36863"/>
                </a:srgbClr>
              </a:gs>
              <a:gs pos="100000">
                <a:srgbClr val="A2C3FF"/>
              </a:gs>
            </a:gsLst>
            <a:lin ang="36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145" name="Triangolo rettangolo 13"/>
          <p:cNvSpPr/>
          <p:nvPr/>
        </p:nvSpPr>
        <p:spPr>
          <a:xfrm rot="1233901" flipH="1" flipV="1">
            <a:off x="8224366" y="-542825"/>
            <a:ext cx="4676111" cy="318548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52999">
                <a:srgbClr val="8CC943">
                  <a:alpha val="12941"/>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146" name="Parallelogramma 15"/>
          <p:cNvSpPr/>
          <p:nvPr/>
        </p:nvSpPr>
        <p:spPr>
          <a:xfrm rot="5949224" flipH="1" flipV="1">
            <a:off x="8471216" y="-1737572"/>
            <a:ext cx="3840014" cy="392717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923" y="0"/>
                </a:lnTo>
                <a:lnTo>
                  <a:pt x="21600" y="0"/>
                </a:lnTo>
                <a:lnTo>
                  <a:pt x="13677" y="21600"/>
                </a:lnTo>
                <a:close/>
              </a:path>
            </a:pathLst>
          </a:custGeom>
          <a:gradFill>
            <a:gsLst>
              <a:gs pos="44000">
                <a:srgbClr val="D5DBAF">
                  <a:alpha val="20000"/>
                </a:srgbClr>
              </a:gs>
              <a:gs pos="100000">
                <a:srgbClr val="A2C3FF"/>
              </a:gs>
            </a:gsLst>
            <a:lin ang="1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147" name="Titolo Testo"/>
          <p:cNvSpPr txBox="1">
            <a:spLocks noGrp="1"/>
          </p:cNvSpPr>
          <p:nvPr>
            <p:ph type="title"/>
          </p:nvPr>
        </p:nvSpPr>
        <p:spPr>
          <a:xfrm>
            <a:off x="688257" y="2732701"/>
            <a:ext cx="10972801" cy="1143002"/>
          </a:xfrm>
          <a:prstGeom prst="rect">
            <a:avLst/>
          </a:prstGeom>
        </p:spPr>
        <p:txBody>
          <a:bodyPr/>
          <a:lstStyle>
            <a:lvl1pPr algn="ctr" defTabSz="457200">
              <a:lnSpc>
                <a:spcPct val="100000"/>
              </a:lnSpc>
              <a:defRPr>
                <a:latin typeface="Arial"/>
                <a:ea typeface="Arial"/>
                <a:cs typeface="Arial"/>
                <a:sym typeface="Arial"/>
              </a:defRPr>
            </a:lvl1pPr>
          </a:lstStyle>
          <a:p>
            <a:r>
              <a:t>Titolo Testo</a:t>
            </a:r>
          </a:p>
        </p:txBody>
      </p:sp>
      <p:sp>
        <p:nvSpPr>
          <p:cNvPr id="148" name="Corpo livello uno…"/>
          <p:cNvSpPr txBox="1">
            <a:spLocks noGrp="1"/>
          </p:cNvSpPr>
          <p:nvPr>
            <p:ph type="body" idx="1"/>
          </p:nvPr>
        </p:nvSpPr>
        <p:spPr>
          <a:xfrm>
            <a:off x="609600" y="1612721"/>
            <a:ext cx="10972800" cy="4525963"/>
          </a:xfrm>
          <a:prstGeom prst="rect">
            <a:avLst/>
          </a:prstGeom>
        </p:spPr>
        <p:txBody>
          <a:bodyPr/>
          <a:lstStyle>
            <a:lvl1pPr marL="342900" indent="-342900" defTabSz="457200">
              <a:lnSpc>
                <a:spcPct val="100000"/>
              </a:lnSpc>
              <a:spcBef>
                <a:spcPts val="700"/>
              </a:spcBef>
              <a:defRPr sz="3200">
                <a:latin typeface="Arial"/>
                <a:ea typeface="Arial"/>
                <a:cs typeface="Arial"/>
                <a:sym typeface="Arial"/>
              </a:defRPr>
            </a:lvl1pPr>
            <a:lvl2pPr marL="783771" indent="-326571" defTabSz="457200">
              <a:lnSpc>
                <a:spcPct val="100000"/>
              </a:lnSpc>
              <a:spcBef>
                <a:spcPts val="700"/>
              </a:spcBef>
              <a:buChar char="–"/>
              <a:defRPr sz="3200">
                <a:latin typeface="Arial"/>
                <a:ea typeface="Arial"/>
                <a:cs typeface="Arial"/>
                <a:sym typeface="Arial"/>
              </a:defRPr>
            </a:lvl2pPr>
            <a:lvl3pPr marL="1219200" indent="-304800" defTabSz="457200">
              <a:lnSpc>
                <a:spcPct val="100000"/>
              </a:lnSpc>
              <a:spcBef>
                <a:spcPts val="700"/>
              </a:spcBef>
              <a:defRPr sz="3200">
                <a:latin typeface="Arial"/>
                <a:ea typeface="Arial"/>
                <a:cs typeface="Arial"/>
                <a:sym typeface="Arial"/>
              </a:defRPr>
            </a:lvl3pPr>
            <a:lvl4pPr marL="1737360" indent="-365760" defTabSz="457200">
              <a:lnSpc>
                <a:spcPct val="100000"/>
              </a:lnSpc>
              <a:spcBef>
                <a:spcPts val="700"/>
              </a:spcBef>
              <a:buChar char="–"/>
              <a:defRPr sz="3200">
                <a:latin typeface="Arial"/>
                <a:ea typeface="Arial"/>
                <a:cs typeface="Arial"/>
                <a:sym typeface="Arial"/>
              </a:defRPr>
            </a:lvl4pPr>
            <a:lvl5pPr marL="2194560" indent="-365760" defTabSz="457200">
              <a:lnSpc>
                <a:spcPct val="100000"/>
              </a:lnSpc>
              <a:spcBef>
                <a:spcPts val="700"/>
              </a:spcBef>
              <a:buChar char="»"/>
              <a:defRPr sz="3200">
                <a:latin typeface="Arial"/>
                <a:ea typeface="Arial"/>
                <a:cs typeface="Arial"/>
                <a:sym typeface="Arial"/>
              </a:defRPr>
            </a:lvl5pPr>
          </a:lstStyle>
          <a:p>
            <a:r>
              <a:t>Corpo livello uno</a:t>
            </a:r>
          </a:p>
          <a:p>
            <a:pPr lvl="1"/>
            <a:r>
              <a:t>Corpo livello due</a:t>
            </a:r>
          </a:p>
          <a:p>
            <a:pPr lvl="2"/>
            <a:r>
              <a:t>Corpo livello tre</a:t>
            </a:r>
          </a:p>
          <a:p>
            <a:pPr lvl="3"/>
            <a:r>
              <a:t>Corpo livello quattro</a:t>
            </a:r>
          </a:p>
          <a:p>
            <a:pPr lvl="4"/>
            <a:r>
              <a:t>Corpo livello cinque</a:t>
            </a:r>
          </a:p>
        </p:txBody>
      </p:sp>
      <p:sp>
        <p:nvSpPr>
          <p:cNvPr id="149" name="Numero diapositiva"/>
          <p:cNvSpPr txBox="1">
            <a:spLocks noGrp="1"/>
          </p:cNvSpPr>
          <p:nvPr>
            <p:ph type="sldNum" sz="quarter" idx="2"/>
          </p:nvPr>
        </p:nvSpPr>
        <p:spPr>
          <a:xfrm>
            <a:off x="3723147" y="3573590"/>
            <a:ext cx="358412" cy="370839"/>
          </a:xfrm>
          <a:prstGeom prst="rect">
            <a:avLst/>
          </a:prstGeom>
        </p:spPr>
        <p:txBody>
          <a:bodyPr anchor="t"/>
          <a:lstStyle>
            <a:lvl1pPr algn="l">
              <a:defRPr sz="1800">
                <a:solidFill>
                  <a:srgbClr val="000000"/>
                </a:solidFill>
                <a:latin typeface="Abadi"/>
                <a:ea typeface="Abadi"/>
                <a:cs typeface="Abadi"/>
                <a:sym typeface="Abadi"/>
              </a:defRPr>
            </a:lvl1pPr>
          </a:lstStyle>
          <a:p>
            <a:fld id="{86CB4B4D-7CA3-9044-876B-883B54F8677D}" type="slidenum">
              <a:t>‹N›</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Intestazione sezione">
    <p:bg>
      <p:bgPr>
        <a:gradFill flip="none" rotWithShape="1">
          <a:gsLst>
            <a:gs pos="0">
              <a:srgbClr val="F2F1EA">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sp>
        <p:nvSpPr>
          <p:cNvPr id="156" name="Triangolo rettangolo 17"/>
          <p:cNvSpPr/>
          <p:nvPr/>
        </p:nvSpPr>
        <p:spPr>
          <a:xfrm rot="11514923" flipH="1" flipV="1">
            <a:off x="-983907" y="1372212"/>
            <a:ext cx="2169985" cy="57142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17000">
                <a:srgbClr val="C8E9A1">
                  <a:alpha val="36863"/>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pic>
        <p:nvPicPr>
          <p:cNvPr id="157" name="Immagine 7" descr="Immagine 7"/>
          <p:cNvPicPr>
            <a:picLocks noChangeAspect="1"/>
          </p:cNvPicPr>
          <p:nvPr/>
        </p:nvPicPr>
        <p:blipFill>
          <a:blip r:embed="rId2"/>
          <a:stretch>
            <a:fillRect/>
          </a:stretch>
        </p:blipFill>
        <p:spPr>
          <a:xfrm>
            <a:off x="-103241" y="6459792"/>
            <a:ext cx="12398480" cy="490348"/>
          </a:xfrm>
          <a:prstGeom prst="rect">
            <a:avLst/>
          </a:prstGeom>
          <a:ln w="12700">
            <a:miter lim="400000"/>
          </a:ln>
        </p:spPr>
      </p:pic>
      <p:sp>
        <p:nvSpPr>
          <p:cNvPr id="158" name="Triangolo rettangolo 11"/>
          <p:cNvSpPr/>
          <p:nvPr/>
        </p:nvSpPr>
        <p:spPr>
          <a:xfrm rot="18934362" flipH="1" flipV="1">
            <a:off x="7185121" y="-2237593"/>
            <a:ext cx="3874893" cy="61664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46000">
                <a:srgbClr val="C8E9A1">
                  <a:alpha val="36863"/>
                </a:srgbClr>
              </a:gs>
              <a:gs pos="100000">
                <a:srgbClr val="A2C3FF"/>
              </a:gs>
            </a:gsLst>
            <a:lin ang="36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159" name="Triangolo rettangolo 13"/>
          <p:cNvSpPr/>
          <p:nvPr/>
        </p:nvSpPr>
        <p:spPr>
          <a:xfrm rot="1233901" flipH="1" flipV="1">
            <a:off x="8224366" y="-542825"/>
            <a:ext cx="4676111" cy="318548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52999">
                <a:srgbClr val="8CC943">
                  <a:alpha val="12941"/>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160" name="Parallelogramma 15"/>
          <p:cNvSpPr/>
          <p:nvPr/>
        </p:nvSpPr>
        <p:spPr>
          <a:xfrm rot="5949224" flipH="1" flipV="1">
            <a:off x="8471216" y="-1737572"/>
            <a:ext cx="3840014" cy="392717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923" y="0"/>
                </a:lnTo>
                <a:lnTo>
                  <a:pt x="21600" y="0"/>
                </a:lnTo>
                <a:lnTo>
                  <a:pt x="13677" y="21600"/>
                </a:lnTo>
                <a:close/>
              </a:path>
            </a:pathLst>
          </a:custGeom>
          <a:gradFill>
            <a:gsLst>
              <a:gs pos="44000">
                <a:srgbClr val="D5DBAF">
                  <a:alpha val="20000"/>
                </a:srgbClr>
              </a:gs>
              <a:gs pos="100000">
                <a:srgbClr val="A2C3FF"/>
              </a:gs>
            </a:gsLst>
            <a:lin ang="1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161" name="Titolo Testo"/>
          <p:cNvSpPr txBox="1">
            <a:spLocks noGrp="1"/>
          </p:cNvSpPr>
          <p:nvPr>
            <p:ph type="title"/>
          </p:nvPr>
        </p:nvSpPr>
        <p:spPr>
          <a:xfrm>
            <a:off x="963084" y="4406901"/>
            <a:ext cx="10363201" cy="1362077"/>
          </a:xfrm>
          <a:prstGeom prst="rect">
            <a:avLst/>
          </a:prstGeom>
        </p:spPr>
        <p:txBody>
          <a:bodyPr anchor="t"/>
          <a:lstStyle>
            <a:lvl1pPr defTabSz="457200">
              <a:lnSpc>
                <a:spcPct val="100000"/>
              </a:lnSpc>
              <a:defRPr sz="4000" b="1" cap="all">
                <a:latin typeface="Arial"/>
                <a:ea typeface="Arial"/>
                <a:cs typeface="Arial"/>
                <a:sym typeface="Arial"/>
              </a:defRPr>
            </a:lvl1pPr>
          </a:lstStyle>
          <a:p>
            <a:r>
              <a:t>Titolo Testo</a:t>
            </a:r>
          </a:p>
        </p:txBody>
      </p:sp>
      <p:sp>
        <p:nvSpPr>
          <p:cNvPr id="162" name="Corpo livello uno…"/>
          <p:cNvSpPr txBox="1">
            <a:spLocks noGrp="1"/>
          </p:cNvSpPr>
          <p:nvPr>
            <p:ph type="body" sz="quarter" idx="1"/>
          </p:nvPr>
        </p:nvSpPr>
        <p:spPr>
          <a:xfrm>
            <a:off x="963084" y="2906713"/>
            <a:ext cx="10363201" cy="1500189"/>
          </a:xfrm>
          <a:prstGeom prst="rect">
            <a:avLst/>
          </a:prstGeom>
        </p:spPr>
        <p:txBody>
          <a:bodyPr anchor="b"/>
          <a:lstStyle>
            <a:lvl1pPr marL="0" indent="0" defTabSz="457200">
              <a:lnSpc>
                <a:spcPct val="100000"/>
              </a:lnSpc>
              <a:spcBef>
                <a:spcPts val="400"/>
              </a:spcBef>
              <a:buSzTx/>
              <a:buFontTx/>
              <a:buNone/>
              <a:defRPr sz="2000">
                <a:solidFill>
                  <a:srgbClr val="888888"/>
                </a:solidFill>
                <a:latin typeface="Arial"/>
                <a:ea typeface="Arial"/>
                <a:cs typeface="Arial"/>
                <a:sym typeface="Arial"/>
              </a:defRPr>
            </a:lvl1pPr>
            <a:lvl2pPr marL="0" indent="0" defTabSz="457200">
              <a:lnSpc>
                <a:spcPct val="100000"/>
              </a:lnSpc>
              <a:spcBef>
                <a:spcPts val="400"/>
              </a:spcBef>
              <a:buSzTx/>
              <a:buFontTx/>
              <a:buNone/>
              <a:defRPr sz="2000">
                <a:solidFill>
                  <a:srgbClr val="888888"/>
                </a:solidFill>
                <a:latin typeface="Arial"/>
                <a:ea typeface="Arial"/>
                <a:cs typeface="Arial"/>
                <a:sym typeface="Arial"/>
              </a:defRPr>
            </a:lvl2pPr>
            <a:lvl3pPr marL="0" indent="0" defTabSz="457200">
              <a:lnSpc>
                <a:spcPct val="100000"/>
              </a:lnSpc>
              <a:spcBef>
                <a:spcPts val="400"/>
              </a:spcBef>
              <a:buSzTx/>
              <a:buFontTx/>
              <a:buNone/>
              <a:defRPr sz="2000">
                <a:solidFill>
                  <a:srgbClr val="888888"/>
                </a:solidFill>
                <a:latin typeface="Arial"/>
                <a:ea typeface="Arial"/>
                <a:cs typeface="Arial"/>
                <a:sym typeface="Arial"/>
              </a:defRPr>
            </a:lvl3pPr>
            <a:lvl4pPr marL="0" indent="0" defTabSz="457200">
              <a:lnSpc>
                <a:spcPct val="100000"/>
              </a:lnSpc>
              <a:spcBef>
                <a:spcPts val="400"/>
              </a:spcBef>
              <a:buSzTx/>
              <a:buFontTx/>
              <a:buNone/>
              <a:defRPr sz="2000">
                <a:solidFill>
                  <a:srgbClr val="888888"/>
                </a:solidFill>
                <a:latin typeface="Arial"/>
                <a:ea typeface="Arial"/>
                <a:cs typeface="Arial"/>
                <a:sym typeface="Arial"/>
              </a:defRPr>
            </a:lvl4pPr>
            <a:lvl5pPr marL="0" indent="0" defTabSz="457200">
              <a:lnSpc>
                <a:spcPct val="100000"/>
              </a:lnSpc>
              <a:spcBef>
                <a:spcPts val="400"/>
              </a:spcBef>
              <a:buSzTx/>
              <a:buFontTx/>
              <a:buNone/>
              <a:defRPr sz="2000">
                <a:solidFill>
                  <a:srgbClr val="888888"/>
                </a:solidFill>
                <a:latin typeface="Arial"/>
                <a:ea typeface="Arial"/>
                <a:cs typeface="Arial"/>
                <a:sym typeface="Arial"/>
              </a:defRPr>
            </a:lvl5pPr>
          </a:lstStyle>
          <a:p>
            <a:r>
              <a:t>Corpo livello uno</a:t>
            </a:r>
          </a:p>
          <a:p>
            <a:pPr lvl="1"/>
            <a:r>
              <a:t>Corpo livello due</a:t>
            </a:r>
          </a:p>
          <a:p>
            <a:pPr lvl="2"/>
            <a:r>
              <a:t>Corpo livello tre</a:t>
            </a:r>
          </a:p>
          <a:p>
            <a:pPr lvl="3"/>
            <a:r>
              <a:t>Corpo livello quattro</a:t>
            </a:r>
          </a:p>
          <a:p>
            <a:pPr lvl="4"/>
            <a:r>
              <a:t>Corpo livello cinque</a:t>
            </a:r>
          </a:p>
        </p:txBody>
      </p:sp>
      <p:sp>
        <p:nvSpPr>
          <p:cNvPr id="163" name="Numero diapositiva"/>
          <p:cNvSpPr txBox="1">
            <a:spLocks noGrp="1"/>
          </p:cNvSpPr>
          <p:nvPr>
            <p:ph type="sldNum" sz="quarter" idx="2"/>
          </p:nvPr>
        </p:nvSpPr>
        <p:spPr>
          <a:xfrm>
            <a:off x="3723147" y="3573590"/>
            <a:ext cx="358412" cy="370839"/>
          </a:xfrm>
          <a:prstGeom prst="rect">
            <a:avLst/>
          </a:prstGeom>
        </p:spPr>
        <p:txBody>
          <a:bodyPr anchor="t"/>
          <a:lstStyle>
            <a:lvl1pPr algn="l">
              <a:defRPr sz="1800">
                <a:solidFill>
                  <a:srgbClr val="000000"/>
                </a:solidFill>
                <a:latin typeface="Abadi"/>
                <a:ea typeface="Abadi"/>
                <a:cs typeface="Abadi"/>
                <a:sym typeface="Abadi"/>
              </a:defRPr>
            </a:lvl1pPr>
          </a:lstStyle>
          <a:p>
            <a:fld id="{86CB4B4D-7CA3-9044-876B-883B54F8677D}" type="slidenum">
              <a:t>‹N›</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Contenuto 2">
    <p:bg>
      <p:bgPr>
        <a:gradFill flip="none" rotWithShape="1">
          <a:gsLst>
            <a:gs pos="0">
              <a:srgbClr val="F2F1EA">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sp>
        <p:nvSpPr>
          <p:cNvPr id="170" name="Triangolo rettangolo 17"/>
          <p:cNvSpPr/>
          <p:nvPr/>
        </p:nvSpPr>
        <p:spPr>
          <a:xfrm rot="11514923" flipH="1" flipV="1">
            <a:off x="-983907" y="1372212"/>
            <a:ext cx="2169985" cy="57142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17000">
                <a:srgbClr val="C8E9A1">
                  <a:alpha val="36863"/>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pic>
        <p:nvPicPr>
          <p:cNvPr id="171" name="Immagine 7" descr="Immagine 7"/>
          <p:cNvPicPr>
            <a:picLocks noChangeAspect="1"/>
          </p:cNvPicPr>
          <p:nvPr/>
        </p:nvPicPr>
        <p:blipFill>
          <a:blip r:embed="rId2"/>
          <a:stretch>
            <a:fillRect/>
          </a:stretch>
        </p:blipFill>
        <p:spPr>
          <a:xfrm>
            <a:off x="-103241" y="6459792"/>
            <a:ext cx="12398480" cy="490348"/>
          </a:xfrm>
          <a:prstGeom prst="rect">
            <a:avLst/>
          </a:prstGeom>
          <a:ln w="12700">
            <a:miter lim="400000"/>
          </a:ln>
        </p:spPr>
      </p:pic>
      <p:sp>
        <p:nvSpPr>
          <p:cNvPr id="172" name="Triangolo rettangolo 11"/>
          <p:cNvSpPr/>
          <p:nvPr/>
        </p:nvSpPr>
        <p:spPr>
          <a:xfrm rot="18934362" flipH="1" flipV="1">
            <a:off x="7185121" y="-2237593"/>
            <a:ext cx="3874893" cy="61664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46000">
                <a:srgbClr val="C8E9A1">
                  <a:alpha val="36863"/>
                </a:srgbClr>
              </a:gs>
              <a:gs pos="100000">
                <a:srgbClr val="A2C3FF"/>
              </a:gs>
            </a:gsLst>
            <a:lin ang="36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173" name="Triangolo rettangolo 13"/>
          <p:cNvSpPr/>
          <p:nvPr/>
        </p:nvSpPr>
        <p:spPr>
          <a:xfrm rot="1233901" flipH="1" flipV="1">
            <a:off x="8224366" y="-542825"/>
            <a:ext cx="4676111" cy="318548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52999">
                <a:srgbClr val="8CC943">
                  <a:alpha val="12941"/>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174" name="Parallelogramma 15"/>
          <p:cNvSpPr/>
          <p:nvPr/>
        </p:nvSpPr>
        <p:spPr>
          <a:xfrm rot="5949224" flipH="1" flipV="1">
            <a:off x="8471216" y="-1737572"/>
            <a:ext cx="3840014" cy="392717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923" y="0"/>
                </a:lnTo>
                <a:lnTo>
                  <a:pt x="21600" y="0"/>
                </a:lnTo>
                <a:lnTo>
                  <a:pt x="13677" y="21600"/>
                </a:lnTo>
                <a:close/>
              </a:path>
            </a:pathLst>
          </a:custGeom>
          <a:gradFill>
            <a:gsLst>
              <a:gs pos="44000">
                <a:srgbClr val="D5DBAF">
                  <a:alpha val="20000"/>
                </a:srgbClr>
              </a:gs>
              <a:gs pos="100000">
                <a:srgbClr val="A2C3FF"/>
              </a:gs>
            </a:gsLst>
            <a:lin ang="1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175" name="Titolo Testo"/>
          <p:cNvSpPr txBox="1">
            <a:spLocks noGrp="1"/>
          </p:cNvSpPr>
          <p:nvPr>
            <p:ph type="title"/>
          </p:nvPr>
        </p:nvSpPr>
        <p:spPr>
          <a:xfrm>
            <a:off x="688257" y="2732701"/>
            <a:ext cx="10972801" cy="1143002"/>
          </a:xfrm>
          <a:prstGeom prst="rect">
            <a:avLst/>
          </a:prstGeom>
        </p:spPr>
        <p:txBody>
          <a:bodyPr/>
          <a:lstStyle>
            <a:lvl1pPr algn="ctr" defTabSz="457200">
              <a:lnSpc>
                <a:spcPct val="100000"/>
              </a:lnSpc>
              <a:defRPr>
                <a:latin typeface="Arial"/>
                <a:ea typeface="Arial"/>
                <a:cs typeface="Arial"/>
                <a:sym typeface="Arial"/>
              </a:defRPr>
            </a:lvl1pPr>
          </a:lstStyle>
          <a:p>
            <a:r>
              <a:t>Titolo Testo</a:t>
            </a:r>
          </a:p>
        </p:txBody>
      </p:sp>
      <p:sp>
        <p:nvSpPr>
          <p:cNvPr id="176" name="Corpo livello uno…"/>
          <p:cNvSpPr txBox="1">
            <a:spLocks noGrp="1"/>
          </p:cNvSpPr>
          <p:nvPr>
            <p:ph type="body" sz="half" idx="1"/>
          </p:nvPr>
        </p:nvSpPr>
        <p:spPr>
          <a:xfrm>
            <a:off x="609600" y="1600200"/>
            <a:ext cx="5384800" cy="4525965"/>
          </a:xfrm>
          <a:prstGeom prst="rect">
            <a:avLst/>
          </a:prstGeom>
        </p:spPr>
        <p:txBody>
          <a:bodyPr/>
          <a:lstStyle>
            <a:lvl1pPr marL="342900" indent="-342900" defTabSz="457200">
              <a:lnSpc>
                <a:spcPct val="100000"/>
              </a:lnSpc>
              <a:spcBef>
                <a:spcPts val="600"/>
              </a:spcBef>
              <a:defRPr>
                <a:latin typeface="Arial"/>
                <a:ea typeface="Arial"/>
                <a:cs typeface="Arial"/>
                <a:sym typeface="Arial"/>
              </a:defRPr>
            </a:lvl1pPr>
            <a:lvl2pPr marL="790575" indent="-333375" defTabSz="457200">
              <a:lnSpc>
                <a:spcPct val="100000"/>
              </a:lnSpc>
              <a:spcBef>
                <a:spcPts val="600"/>
              </a:spcBef>
              <a:buChar char="–"/>
              <a:defRPr>
                <a:latin typeface="Arial"/>
                <a:ea typeface="Arial"/>
                <a:cs typeface="Arial"/>
                <a:sym typeface="Arial"/>
              </a:defRPr>
            </a:lvl2pPr>
            <a:lvl3pPr defTabSz="457200">
              <a:lnSpc>
                <a:spcPct val="100000"/>
              </a:lnSpc>
              <a:spcBef>
                <a:spcPts val="600"/>
              </a:spcBef>
              <a:defRPr>
                <a:latin typeface="Arial"/>
                <a:ea typeface="Arial"/>
                <a:cs typeface="Arial"/>
                <a:sym typeface="Arial"/>
              </a:defRPr>
            </a:lvl3pPr>
            <a:lvl4pPr defTabSz="457200">
              <a:lnSpc>
                <a:spcPct val="100000"/>
              </a:lnSpc>
              <a:spcBef>
                <a:spcPts val="600"/>
              </a:spcBef>
              <a:buChar char="–"/>
              <a:defRPr>
                <a:latin typeface="Arial"/>
                <a:ea typeface="Arial"/>
                <a:cs typeface="Arial"/>
                <a:sym typeface="Arial"/>
              </a:defRPr>
            </a:lvl4pPr>
            <a:lvl5pPr defTabSz="457200">
              <a:lnSpc>
                <a:spcPct val="100000"/>
              </a:lnSpc>
              <a:spcBef>
                <a:spcPts val="600"/>
              </a:spcBef>
              <a:buChar char="»"/>
              <a:defRPr>
                <a:latin typeface="Arial"/>
                <a:ea typeface="Arial"/>
                <a:cs typeface="Arial"/>
                <a:sym typeface="Arial"/>
              </a:defRPr>
            </a:lvl5pPr>
          </a:lstStyle>
          <a:p>
            <a:r>
              <a:t>Corpo livello uno</a:t>
            </a:r>
          </a:p>
          <a:p>
            <a:pPr lvl="1"/>
            <a:r>
              <a:t>Corpo livello due</a:t>
            </a:r>
          </a:p>
          <a:p>
            <a:pPr lvl="2"/>
            <a:r>
              <a:t>Corpo livello tre</a:t>
            </a:r>
          </a:p>
          <a:p>
            <a:pPr lvl="3"/>
            <a:r>
              <a:t>Corpo livello quattro</a:t>
            </a:r>
          </a:p>
          <a:p>
            <a:pPr lvl="4"/>
            <a:r>
              <a:t>Corpo livello cinque</a:t>
            </a:r>
          </a:p>
        </p:txBody>
      </p:sp>
      <p:sp>
        <p:nvSpPr>
          <p:cNvPr id="177" name="Numero diapositiva"/>
          <p:cNvSpPr txBox="1">
            <a:spLocks noGrp="1"/>
          </p:cNvSpPr>
          <p:nvPr>
            <p:ph type="sldNum" sz="quarter" idx="2"/>
          </p:nvPr>
        </p:nvSpPr>
        <p:spPr>
          <a:xfrm>
            <a:off x="3723147" y="3573590"/>
            <a:ext cx="358412" cy="370839"/>
          </a:xfrm>
          <a:prstGeom prst="rect">
            <a:avLst/>
          </a:prstGeom>
        </p:spPr>
        <p:txBody>
          <a:bodyPr anchor="t"/>
          <a:lstStyle>
            <a:lvl1pPr algn="l">
              <a:defRPr sz="1800">
                <a:solidFill>
                  <a:srgbClr val="000000"/>
                </a:solidFill>
                <a:latin typeface="Abadi"/>
                <a:ea typeface="Abadi"/>
                <a:cs typeface="Abadi"/>
                <a:sym typeface="Abadi"/>
              </a:defRPr>
            </a:lvl1pPr>
          </a:lstStyle>
          <a:p>
            <a:fld id="{86CB4B4D-7CA3-9044-876B-883B54F8677D}" type="slidenum">
              <a:t>‹N›</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Confronto">
    <p:bg>
      <p:bgPr>
        <a:gradFill flip="none" rotWithShape="1">
          <a:gsLst>
            <a:gs pos="0">
              <a:srgbClr val="F2F1EA">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sp>
        <p:nvSpPr>
          <p:cNvPr id="184" name="Triangolo rettangolo 17"/>
          <p:cNvSpPr/>
          <p:nvPr/>
        </p:nvSpPr>
        <p:spPr>
          <a:xfrm rot="11514923" flipH="1" flipV="1">
            <a:off x="-983907" y="1372212"/>
            <a:ext cx="2169985" cy="57142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17000">
                <a:srgbClr val="C8E9A1">
                  <a:alpha val="36863"/>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pic>
        <p:nvPicPr>
          <p:cNvPr id="185" name="Immagine 7" descr="Immagine 7"/>
          <p:cNvPicPr>
            <a:picLocks noChangeAspect="1"/>
          </p:cNvPicPr>
          <p:nvPr/>
        </p:nvPicPr>
        <p:blipFill>
          <a:blip r:embed="rId2"/>
          <a:stretch>
            <a:fillRect/>
          </a:stretch>
        </p:blipFill>
        <p:spPr>
          <a:xfrm>
            <a:off x="-103241" y="6459792"/>
            <a:ext cx="12398480" cy="490348"/>
          </a:xfrm>
          <a:prstGeom prst="rect">
            <a:avLst/>
          </a:prstGeom>
          <a:ln w="12700">
            <a:miter lim="400000"/>
          </a:ln>
        </p:spPr>
      </p:pic>
      <p:sp>
        <p:nvSpPr>
          <p:cNvPr id="186" name="Triangolo rettangolo 11"/>
          <p:cNvSpPr/>
          <p:nvPr/>
        </p:nvSpPr>
        <p:spPr>
          <a:xfrm rot="18934362" flipH="1" flipV="1">
            <a:off x="7185121" y="-2237593"/>
            <a:ext cx="3874893" cy="61664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46000">
                <a:srgbClr val="C8E9A1">
                  <a:alpha val="36863"/>
                </a:srgbClr>
              </a:gs>
              <a:gs pos="100000">
                <a:srgbClr val="A2C3FF"/>
              </a:gs>
            </a:gsLst>
            <a:lin ang="36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187" name="Triangolo rettangolo 13"/>
          <p:cNvSpPr/>
          <p:nvPr/>
        </p:nvSpPr>
        <p:spPr>
          <a:xfrm rot="1233901" flipH="1" flipV="1">
            <a:off x="8224366" y="-542825"/>
            <a:ext cx="4676111" cy="318548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52999">
                <a:srgbClr val="8CC943">
                  <a:alpha val="12941"/>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188" name="Parallelogramma 15"/>
          <p:cNvSpPr/>
          <p:nvPr/>
        </p:nvSpPr>
        <p:spPr>
          <a:xfrm rot="5949224" flipH="1" flipV="1">
            <a:off x="8471216" y="-1737572"/>
            <a:ext cx="3840014" cy="392717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923" y="0"/>
                </a:lnTo>
                <a:lnTo>
                  <a:pt x="21600" y="0"/>
                </a:lnTo>
                <a:lnTo>
                  <a:pt x="13677" y="21600"/>
                </a:lnTo>
                <a:close/>
              </a:path>
            </a:pathLst>
          </a:custGeom>
          <a:gradFill>
            <a:gsLst>
              <a:gs pos="44000">
                <a:srgbClr val="D5DBAF">
                  <a:alpha val="20000"/>
                </a:srgbClr>
              </a:gs>
              <a:gs pos="100000">
                <a:srgbClr val="A2C3FF"/>
              </a:gs>
            </a:gsLst>
            <a:lin ang="1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189" name="Titolo Testo"/>
          <p:cNvSpPr txBox="1">
            <a:spLocks noGrp="1"/>
          </p:cNvSpPr>
          <p:nvPr>
            <p:ph type="title"/>
          </p:nvPr>
        </p:nvSpPr>
        <p:spPr>
          <a:xfrm>
            <a:off x="688257" y="2732701"/>
            <a:ext cx="10972801" cy="1143002"/>
          </a:xfrm>
          <a:prstGeom prst="rect">
            <a:avLst/>
          </a:prstGeom>
        </p:spPr>
        <p:txBody>
          <a:bodyPr/>
          <a:lstStyle>
            <a:lvl1pPr algn="ctr" defTabSz="457200">
              <a:lnSpc>
                <a:spcPct val="100000"/>
              </a:lnSpc>
              <a:defRPr>
                <a:latin typeface="Arial"/>
                <a:ea typeface="Arial"/>
                <a:cs typeface="Arial"/>
                <a:sym typeface="Arial"/>
              </a:defRPr>
            </a:lvl1pPr>
          </a:lstStyle>
          <a:p>
            <a:r>
              <a:t>Titolo Testo</a:t>
            </a:r>
          </a:p>
        </p:txBody>
      </p:sp>
      <p:sp>
        <p:nvSpPr>
          <p:cNvPr id="190" name="Corpo livello uno…"/>
          <p:cNvSpPr txBox="1">
            <a:spLocks noGrp="1"/>
          </p:cNvSpPr>
          <p:nvPr>
            <p:ph type="body" sz="quarter" idx="1"/>
          </p:nvPr>
        </p:nvSpPr>
        <p:spPr>
          <a:xfrm>
            <a:off x="609600" y="1535112"/>
            <a:ext cx="5386917" cy="639763"/>
          </a:xfrm>
          <a:prstGeom prst="rect">
            <a:avLst/>
          </a:prstGeom>
        </p:spPr>
        <p:txBody>
          <a:bodyPr anchor="b"/>
          <a:lstStyle>
            <a:lvl1pPr marL="0" indent="0" defTabSz="457200">
              <a:lnSpc>
                <a:spcPct val="100000"/>
              </a:lnSpc>
              <a:spcBef>
                <a:spcPts val="500"/>
              </a:spcBef>
              <a:buSzTx/>
              <a:buFontTx/>
              <a:buNone/>
              <a:defRPr sz="2400" b="1">
                <a:latin typeface="Arial"/>
                <a:ea typeface="Arial"/>
                <a:cs typeface="Arial"/>
                <a:sym typeface="Arial"/>
              </a:defRPr>
            </a:lvl1pPr>
            <a:lvl2pPr marL="0" indent="0" defTabSz="457200">
              <a:lnSpc>
                <a:spcPct val="100000"/>
              </a:lnSpc>
              <a:spcBef>
                <a:spcPts val="500"/>
              </a:spcBef>
              <a:buSzTx/>
              <a:buFontTx/>
              <a:buNone/>
              <a:defRPr sz="2400" b="1">
                <a:latin typeface="Arial"/>
                <a:ea typeface="Arial"/>
                <a:cs typeface="Arial"/>
                <a:sym typeface="Arial"/>
              </a:defRPr>
            </a:lvl2pPr>
            <a:lvl3pPr marL="0" indent="0" defTabSz="457200">
              <a:lnSpc>
                <a:spcPct val="100000"/>
              </a:lnSpc>
              <a:spcBef>
                <a:spcPts val="500"/>
              </a:spcBef>
              <a:buSzTx/>
              <a:buFontTx/>
              <a:buNone/>
              <a:defRPr sz="2400" b="1">
                <a:latin typeface="Arial"/>
                <a:ea typeface="Arial"/>
                <a:cs typeface="Arial"/>
                <a:sym typeface="Arial"/>
              </a:defRPr>
            </a:lvl3pPr>
            <a:lvl4pPr marL="0" indent="0" defTabSz="457200">
              <a:lnSpc>
                <a:spcPct val="100000"/>
              </a:lnSpc>
              <a:spcBef>
                <a:spcPts val="500"/>
              </a:spcBef>
              <a:buSzTx/>
              <a:buFontTx/>
              <a:buNone/>
              <a:defRPr sz="2400" b="1">
                <a:latin typeface="Arial"/>
                <a:ea typeface="Arial"/>
                <a:cs typeface="Arial"/>
                <a:sym typeface="Arial"/>
              </a:defRPr>
            </a:lvl4pPr>
            <a:lvl5pPr marL="0" indent="0" defTabSz="457200">
              <a:lnSpc>
                <a:spcPct val="100000"/>
              </a:lnSpc>
              <a:spcBef>
                <a:spcPts val="500"/>
              </a:spcBef>
              <a:buSzTx/>
              <a:buFontTx/>
              <a:buNone/>
              <a:defRPr sz="2400" b="1">
                <a:latin typeface="Arial"/>
                <a:ea typeface="Arial"/>
                <a:cs typeface="Arial"/>
                <a:sym typeface="Arial"/>
              </a:defRPr>
            </a:lvl5pPr>
          </a:lstStyle>
          <a:p>
            <a:r>
              <a:t>Corpo livello uno</a:t>
            </a:r>
          </a:p>
          <a:p>
            <a:pPr lvl="1"/>
            <a:r>
              <a:t>Corpo livello due</a:t>
            </a:r>
          </a:p>
          <a:p>
            <a:pPr lvl="2"/>
            <a:r>
              <a:t>Corpo livello tre</a:t>
            </a:r>
          </a:p>
          <a:p>
            <a:pPr lvl="3"/>
            <a:r>
              <a:t>Corpo livello quattro</a:t>
            </a:r>
          </a:p>
          <a:p>
            <a:pPr lvl="4"/>
            <a:r>
              <a:t>Corpo livello cinque</a:t>
            </a:r>
          </a:p>
        </p:txBody>
      </p:sp>
      <p:sp>
        <p:nvSpPr>
          <p:cNvPr id="191" name="Segnaposto testo 4"/>
          <p:cNvSpPr>
            <a:spLocks noGrp="1"/>
          </p:cNvSpPr>
          <p:nvPr>
            <p:ph type="body" sz="quarter" idx="21"/>
          </p:nvPr>
        </p:nvSpPr>
        <p:spPr>
          <a:xfrm>
            <a:off x="6193367" y="1535111"/>
            <a:ext cx="5389036" cy="639765"/>
          </a:xfrm>
          <a:prstGeom prst="rect">
            <a:avLst/>
          </a:prstGeom>
        </p:spPr>
        <p:txBody>
          <a:bodyPr anchor="b"/>
          <a:lstStyle/>
          <a:p>
            <a:endParaRPr/>
          </a:p>
        </p:txBody>
      </p:sp>
      <p:sp>
        <p:nvSpPr>
          <p:cNvPr id="192" name="Numero diapositiva"/>
          <p:cNvSpPr txBox="1">
            <a:spLocks noGrp="1"/>
          </p:cNvSpPr>
          <p:nvPr>
            <p:ph type="sldNum" sz="quarter" idx="2"/>
          </p:nvPr>
        </p:nvSpPr>
        <p:spPr>
          <a:xfrm>
            <a:off x="3723147" y="3573590"/>
            <a:ext cx="358412" cy="370839"/>
          </a:xfrm>
          <a:prstGeom prst="rect">
            <a:avLst/>
          </a:prstGeom>
        </p:spPr>
        <p:txBody>
          <a:bodyPr anchor="t"/>
          <a:lstStyle>
            <a:lvl1pPr algn="l">
              <a:defRPr sz="1800">
                <a:solidFill>
                  <a:srgbClr val="000000"/>
                </a:solidFill>
                <a:latin typeface="Abadi"/>
                <a:ea typeface="Abadi"/>
                <a:cs typeface="Abadi"/>
                <a:sym typeface="Abadi"/>
              </a:defRPr>
            </a:lvl1pPr>
          </a:lstStyle>
          <a:p>
            <a:fld id="{86CB4B4D-7CA3-9044-876B-883B54F8677D}" type="slidenum">
              <a:t>‹N›</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Solo titolo">
    <p:bg>
      <p:bgPr>
        <a:gradFill flip="none" rotWithShape="1">
          <a:gsLst>
            <a:gs pos="0">
              <a:srgbClr val="F2F1EA">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sp>
        <p:nvSpPr>
          <p:cNvPr id="199" name="Triangolo rettangolo 17"/>
          <p:cNvSpPr/>
          <p:nvPr/>
        </p:nvSpPr>
        <p:spPr>
          <a:xfrm rot="11514923" flipH="1" flipV="1">
            <a:off x="-983907" y="1372212"/>
            <a:ext cx="2169985" cy="57142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17000">
                <a:srgbClr val="C8E9A1">
                  <a:alpha val="36863"/>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pic>
        <p:nvPicPr>
          <p:cNvPr id="200" name="Immagine 7" descr="Immagine 7"/>
          <p:cNvPicPr>
            <a:picLocks noChangeAspect="1"/>
          </p:cNvPicPr>
          <p:nvPr/>
        </p:nvPicPr>
        <p:blipFill>
          <a:blip r:embed="rId2"/>
          <a:stretch>
            <a:fillRect/>
          </a:stretch>
        </p:blipFill>
        <p:spPr>
          <a:xfrm>
            <a:off x="-103241" y="6459792"/>
            <a:ext cx="12398480" cy="490348"/>
          </a:xfrm>
          <a:prstGeom prst="rect">
            <a:avLst/>
          </a:prstGeom>
          <a:ln w="12700">
            <a:miter lim="400000"/>
          </a:ln>
        </p:spPr>
      </p:pic>
      <p:sp>
        <p:nvSpPr>
          <p:cNvPr id="201" name="Triangolo rettangolo 11"/>
          <p:cNvSpPr/>
          <p:nvPr/>
        </p:nvSpPr>
        <p:spPr>
          <a:xfrm rot="18934362" flipH="1" flipV="1">
            <a:off x="7185121" y="-2237593"/>
            <a:ext cx="3874893" cy="61664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46000">
                <a:srgbClr val="C8E9A1">
                  <a:alpha val="36863"/>
                </a:srgbClr>
              </a:gs>
              <a:gs pos="100000">
                <a:srgbClr val="A2C3FF"/>
              </a:gs>
            </a:gsLst>
            <a:lin ang="36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02" name="Triangolo rettangolo 13"/>
          <p:cNvSpPr/>
          <p:nvPr/>
        </p:nvSpPr>
        <p:spPr>
          <a:xfrm rot="1233901" flipH="1" flipV="1">
            <a:off x="8224366" y="-542825"/>
            <a:ext cx="4676111" cy="318548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52999">
                <a:srgbClr val="8CC943">
                  <a:alpha val="12941"/>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03" name="Parallelogramma 15"/>
          <p:cNvSpPr/>
          <p:nvPr/>
        </p:nvSpPr>
        <p:spPr>
          <a:xfrm rot="5949224" flipH="1" flipV="1">
            <a:off x="8471216" y="-1737572"/>
            <a:ext cx="3840014" cy="392717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923" y="0"/>
                </a:lnTo>
                <a:lnTo>
                  <a:pt x="21600" y="0"/>
                </a:lnTo>
                <a:lnTo>
                  <a:pt x="13677" y="21600"/>
                </a:lnTo>
                <a:close/>
              </a:path>
            </a:pathLst>
          </a:custGeom>
          <a:gradFill>
            <a:gsLst>
              <a:gs pos="44000">
                <a:srgbClr val="D5DBAF">
                  <a:alpha val="20000"/>
                </a:srgbClr>
              </a:gs>
              <a:gs pos="100000">
                <a:srgbClr val="A2C3FF"/>
              </a:gs>
            </a:gsLst>
            <a:lin ang="1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04" name="Titolo Testo"/>
          <p:cNvSpPr txBox="1">
            <a:spLocks noGrp="1"/>
          </p:cNvSpPr>
          <p:nvPr>
            <p:ph type="title"/>
          </p:nvPr>
        </p:nvSpPr>
        <p:spPr>
          <a:xfrm>
            <a:off x="688257" y="2732701"/>
            <a:ext cx="10972801" cy="1143002"/>
          </a:xfrm>
          <a:prstGeom prst="rect">
            <a:avLst/>
          </a:prstGeom>
        </p:spPr>
        <p:txBody>
          <a:bodyPr/>
          <a:lstStyle>
            <a:lvl1pPr algn="ctr" defTabSz="457200">
              <a:lnSpc>
                <a:spcPct val="100000"/>
              </a:lnSpc>
              <a:defRPr>
                <a:latin typeface="Arial"/>
                <a:ea typeface="Arial"/>
                <a:cs typeface="Arial"/>
                <a:sym typeface="Arial"/>
              </a:defRPr>
            </a:lvl1pPr>
          </a:lstStyle>
          <a:p>
            <a:r>
              <a:t>Titolo Testo</a:t>
            </a:r>
          </a:p>
        </p:txBody>
      </p:sp>
      <p:sp>
        <p:nvSpPr>
          <p:cNvPr id="205" name="Numero diapositiva"/>
          <p:cNvSpPr txBox="1">
            <a:spLocks noGrp="1"/>
          </p:cNvSpPr>
          <p:nvPr>
            <p:ph type="sldNum" sz="quarter" idx="2"/>
          </p:nvPr>
        </p:nvSpPr>
        <p:spPr>
          <a:xfrm>
            <a:off x="3723147" y="3573590"/>
            <a:ext cx="358412" cy="370839"/>
          </a:xfrm>
          <a:prstGeom prst="rect">
            <a:avLst/>
          </a:prstGeom>
        </p:spPr>
        <p:txBody>
          <a:bodyPr anchor="t"/>
          <a:lstStyle>
            <a:lvl1pPr algn="l">
              <a:defRPr sz="1800">
                <a:solidFill>
                  <a:srgbClr val="000000"/>
                </a:solidFill>
                <a:latin typeface="Abadi"/>
                <a:ea typeface="Abadi"/>
                <a:cs typeface="Abadi"/>
                <a:sym typeface="Abadi"/>
              </a:defRPr>
            </a:lvl1pPr>
          </a:lstStyle>
          <a:p>
            <a:fld id="{86CB4B4D-7CA3-9044-876B-883B54F8677D}" type="slidenum">
              <a:t>‹N›</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olo e contenuto">
    <p:spTree>
      <p:nvGrpSpPr>
        <p:cNvPr id="1" name=""/>
        <p:cNvGrpSpPr/>
        <p:nvPr/>
      </p:nvGrpSpPr>
      <p:grpSpPr>
        <a:xfrm>
          <a:off x="0" y="0"/>
          <a:ext cx="0" cy="0"/>
          <a:chOff x="0" y="0"/>
          <a:chExt cx="0" cy="0"/>
        </a:xfrm>
      </p:grpSpPr>
      <p:sp>
        <p:nvSpPr>
          <p:cNvPr id="20" name="Titolo Testo"/>
          <p:cNvSpPr txBox="1">
            <a:spLocks noGrp="1"/>
          </p:cNvSpPr>
          <p:nvPr>
            <p:ph type="title"/>
          </p:nvPr>
        </p:nvSpPr>
        <p:spPr>
          <a:prstGeom prst="rect">
            <a:avLst/>
          </a:prstGeom>
        </p:spPr>
        <p:txBody>
          <a:bodyPr/>
          <a:lstStyle/>
          <a:p>
            <a:r>
              <a:t>Titolo Testo</a:t>
            </a:r>
          </a:p>
        </p:txBody>
      </p:sp>
      <p:sp>
        <p:nvSpPr>
          <p:cNvPr id="21" name="Corpo livello uno…"/>
          <p:cNvSpPr txBox="1">
            <a:spLocks noGrp="1"/>
          </p:cNvSpPr>
          <p:nvPr>
            <p:ph type="body" idx="1"/>
          </p:nvPr>
        </p:nvSpPr>
        <p:spPr>
          <a:prstGeom prst="rect">
            <a:avLst/>
          </a:prstGeom>
        </p:spPr>
        <p:txBody>
          <a:bodyPr/>
          <a:lstStyle/>
          <a:p>
            <a:r>
              <a:t>Corpo livello uno</a:t>
            </a:r>
          </a:p>
          <a:p>
            <a:pPr lvl="1"/>
            <a:r>
              <a:t>Corpo livello due</a:t>
            </a:r>
          </a:p>
          <a:p>
            <a:pPr lvl="2"/>
            <a:r>
              <a:t>Corpo livello tre</a:t>
            </a:r>
          </a:p>
          <a:p>
            <a:pPr lvl="3"/>
            <a:r>
              <a:t>Corpo livello quattro</a:t>
            </a:r>
          </a:p>
          <a:p>
            <a:pPr lvl="4"/>
            <a:r>
              <a:t>Corpo livello cinque</a:t>
            </a:r>
          </a:p>
        </p:txBody>
      </p:sp>
      <p:sp>
        <p:nvSpPr>
          <p:cNvPr id="22"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Vuoto">
    <p:bg>
      <p:bgPr>
        <a:gradFill flip="none" rotWithShape="1">
          <a:gsLst>
            <a:gs pos="0">
              <a:srgbClr val="F2F1EA">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sp>
        <p:nvSpPr>
          <p:cNvPr id="212" name="Triangolo rettangolo 17"/>
          <p:cNvSpPr/>
          <p:nvPr/>
        </p:nvSpPr>
        <p:spPr>
          <a:xfrm rot="11514923" flipH="1" flipV="1">
            <a:off x="-983907" y="1372212"/>
            <a:ext cx="2169985" cy="57142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17000">
                <a:srgbClr val="C8E9A1">
                  <a:alpha val="36863"/>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pic>
        <p:nvPicPr>
          <p:cNvPr id="213" name="Immagine 7" descr="Immagine 7"/>
          <p:cNvPicPr>
            <a:picLocks noChangeAspect="1"/>
          </p:cNvPicPr>
          <p:nvPr/>
        </p:nvPicPr>
        <p:blipFill>
          <a:blip r:embed="rId2"/>
          <a:stretch>
            <a:fillRect/>
          </a:stretch>
        </p:blipFill>
        <p:spPr>
          <a:xfrm>
            <a:off x="-103241" y="6459792"/>
            <a:ext cx="12398480" cy="490348"/>
          </a:xfrm>
          <a:prstGeom prst="rect">
            <a:avLst/>
          </a:prstGeom>
          <a:ln w="12700">
            <a:miter lim="400000"/>
          </a:ln>
        </p:spPr>
      </p:pic>
      <p:sp>
        <p:nvSpPr>
          <p:cNvPr id="214" name="Triangolo rettangolo 11"/>
          <p:cNvSpPr/>
          <p:nvPr/>
        </p:nvSpPr>
        <p:spPr>
          <a:xfrm rot="18934362" flipH="1" flipV="1">
            <a:off x="7185121" y="-2237593"/>
            <a:ext cx="3874893" cy="61664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46000">
                <a:srgbClr val="C8E9A1">
                  <a:alpha val="36863"/>
                </a:srgbClr>
              </a:gs>
              <a:gs pos="100000">
                <a:srgbClr val="A2C3FF"/>
              </a:gs>
            </a:gsLst>
            <a:lin ang="36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15" name="Triangolo rettangolo 13"/>
          <p:cNvSpPr/>
          <p:nvPr/>
        </p:nvSpPr>
        <p:spPr>
          <a:xfrm rot="1233901" flipH="1" flipV="1">
            <a:off x="8224366" y="-542825"/>
            <a:ext cx="4676111" cy="318548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52999">
                <a:srgbClr val="8CC943">
                  <a:alpha val="12941"/>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16" name="Parallelogramma 15"/>
          <p:cNvSpPr/>
          <p:nvPr/>
        </p:nvSpPr>
        <p:spPr>
          <a:xfrm rot="5949224" flipH="1" flipV="1">
            <a:off x="8471216" y="-1737572"/>
            <a:ext cx="3840014" cy="392717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923" y="0"/>
                </a:lnTo>
                <a:lnTo>
                  <a:pt x="21600" y="0"/>
                </a:lnTo>
                <a:lnTo>
                  <a:pt x="13677" y="21600"/>
                </a:lnTo>
                <a:close/>
              </a:path>
            </a:pathLst>
          </a:custGeom>
          <a:gradFill>
            <a:gsLst>
              <a:gs pos="44000">
                <a:srgbClr val="D5DBAF">
                  <a:alpha val="20000"/>
                </a:srgbClr>
              </a:gs>
              <a:gs pos="100000">
                <a:srgbClr val="A2C3FF"/>
              </a:gs>
            </a:gsLst>
            <a:lin ang="1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17" name="Numero diapositiva"/>
          <p:cNvSpPr txBox="1">
            <a:spLocks noGrp="1"/>
          </p:cNvSpPr>
          <p:nvPr>
            <p:ph type="sldNum" sz="quarter" idx="2"/>
          </p:nvPr>
        </p:nvSpPr>
        <p:spPr>
          <a:xfrm>
            <a:off x="3723147" y="3573590"/>
            <a:ext cx="358412" cy="370839"/>
          </a:xfrm>
          <a:prstGeom prst="rect">
            <a:avLst/>
          </a:prstGeom>
        </p:spPr>
        <p:txBody>
          <a:bodyPr anchor="t"/>
          <a:lstStyle>
            <a:lvl1pPr algn="l">
              <a:defRPr sz="1800">
                <a:solidFill>
                  <a:srgbClr val="000000"/>
                </a:solidFill>
                <a:latin typeface="Abadi"/>
                <a:ea typeface="Abadi"/>
                <a:cs typeface="Abadi"/>
                <a:sym typeface="Abadi"/>
              </a:defRPr>
            </a:lvl1pPr>
          </a:lstStyle>
          <a:p>
            <a:fld id="{86CB4B4D-7CA3-9044-876B-883B54F8677D}" type="slidenum">
              <a:t>‹N›</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Contenuto con didascalia">
    <p:bg>
      <p:bgPr>
        <a:gradFill flip="none" rotWithShape="1">
          <a:gsLst>
            <a:gs pos="0">
              <a:srgbClr val="F2F1EA">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sp>
        <p:nvSpPr>
          <p:cNvPr id="224" name="Triangolo rettangolo 17"/>
          <p:cNvSpPr/>
          <p:nvPr/>
        </p:nvSpPr>
        <p:spPr>
          <a:xfrm rot="11514923" flipH="1" flipV="1">
            <a:off x="-983907" y="1372212"/>
            <a:ext cx="2169985" cy="57142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17000">
                <a:srgbClr val="C8E9A1">
                  <a:alpha val="36863"/>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pic>
        <p:nvPicPr>
          <p:cNvPr id="225" name="Immagine 7" descr="Immagine 7"/>
          <p:cNvPicPr>
            <a:picLocks noChangeAspect="1"/>
          </p:cNvPicPr>
          <p:nvPr/>
        </p:nvPicPr>
        <p:blipFill>
          <a:blip r:embed="rId2"/>
          <a:stretch>
            <a:fillRect/>
          </a:stretch>
        </p:blipFill>
        <p:spPr>
          <a:xfrm>
            <a:off x="-103241" y="6459792"/>
            <a:ext cx="12398480" cy="490348"/>
          </a:xfrm>
          <a:prstGeom prst="rect">
            <a:avLst/>
          </a:prstGeom>
          <a:ln w="12700">
            <a:miter lim="400000"/>
          </a:ln>
        </p:spPr>
      </p:pic>
      <p:sp>
        <p:nvSpPr>
          <p:cNvPr id="226" name="Triangolo rettangolo 11"/>
          <p:cNvSpPr/>
          <p:nvPr/>
        </p:nvSpPr>
        <p:spPr>
          <a:xfrm rot="18934362" flipH="1" flipV="1">
            <a:off x="7185121" y="-2237593"/>
            <a:ext cx="3874893" cy="61664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46000">
                <a:srgbClr val="C8E9A1">
                  <a:alpha val="36863"/>
                </a:srgbClr>
              </a:gs>
              <a:gs pos="100000">
                <a:srgbClr val="A2C3FF"/>
              </a:gs>
            </a:gsLst>
            <a:lin ang="36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27" name="Triangolo rettangolo 13"/>
          <p:cNvSpPr/>
          <p:nvPr/>
        </p:nvSpPr>
        <p:spPr>
          <a:xfrm rot="1233901" flipH="1" flipV="1">
            <a:off x="8224366" y="-542825"/>
            <a:ext cx="4676111" cy="318548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52999">
                <a:srgbClr val="8CC943">
                  <a:alpha val="12941"/>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28" name="Parallelogramma 15"/>
          <p:cNvSpPr/>
          <p:nvPr/>
        </p:nvSpPr>
        <p:spPr>
          <a:xfrm rot="5949224" flipH="1" flipV="1">
            <a:off x="8471216" y="-1737572"/>
            <a:ext cx="3840014" cy="392717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923" y="0"/>
                </a:lnTo>
                <a:lnTo>
                  <a:pt x="21600" y="0"/>
                </a:lnTo>
                <a:lnTo>
                  <a:pt x="13677" y="21600"/>
                </a:lnTo>
                <a:close/>
              </a:path>
            </a:pathLst>
          </a:custGeom>
          <a:gradFill>
            <a:gsLst>
              <a:gs pos="44000">
                <a:srgbClr val="D5DBAF">
                  <a:alpha val="20000"/>
                </a:srgbClr>
              </a:gs>
              <a:gs pos="100000">
                <a:srgbClr val="A2C3FF"/>
              </a:gs>
            </a:gsLst>
            <a:lin ang="1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29" name="Titolo Testo"/>
          <p:cNvSpPr txBox="1">
            <a:spLocks noGrp="1"/>
          </p:cNvSpPr>
          <p:nvPr>
            <p:ph type="title"/>
          </p:nvPr>
        </p:nvSpPr>
        <p:spPr>
          <a:xfrm>
            <a:off x="609601" y="273050"/>
            <a:ext cx="4011084" cy="1162050"/>
          </a:xfrm>
          <a:prstGeom prst="rect">
            <a:avLst/>
          </a:prstGeom>
        </p:spPr>
        <p:txBody>
          <a:bodyPr anchor="b"/>
          <a:lstStyle>
            <a:lvl1pPr defTabSz="457200">
              <a:lnSpc>
                <a:spcPct val="100000"/>
              </a:lnSpc>
              <a:defRPr sz="2000" b="1">
                <a:latin typeface="Arial"/>
                <a:ea typeface="Arial"/>
                <a:cs typeface="Arial"/>
                <a:sym typeface="Arial"/>
              </a:defRPr>
            </a:lvl1pPr>
          </a:lstStyle>
          <a:p>
            <a:r>
              <a:t>Titolo Testo</a:t>
            </a:r>
          </a:p>
        </p:txBody>
      </p:sp>
      <p:sp>
        <p:nvSpPr>
          <p:cNvPr id="230" name="Corpo livello uno…"/>
          <p:cNvSpPr txBox="1">
            <a:spLocks noGrp="1"/>
          </p:cNvSpPr>
          <p:nvPr>
            <p:ph type="body" idx="1"/>
          </p:nvPr>
        </p:nvSpPr>
        <p:spPr>
          <a:xfrm>
            <a:off x="4766733" y="273050"/>
            <a:ext cx="6815667" cy="5853115"/>
          </a:xfrm>
          <a:prstGeom prst="rect">
            <a:avLst/>
          </a:prstGeom>
        </p:spPr>
        <p:txBody>
          <a:bodyPr/>
          <a:lstStyle>
            <a:lvl1pPr marL="342900" indent="-342900" defTabSz="457200">
              <a:lnSpc>
                <a:spcPct val="100000"/>
              </a:lnSpc>
              <a:spcBef>
                <a:spcPts val="700"/>
              </a:spcBef>
              <a:defRPr sz="3200">
                <a:latin typeface="Arial"/>
                <a:ea typeface="Arial"/>
                <a:cs typeface="Arial"/>
                <a:sym typeface="Arial"/>
              </a:defRPr>
            </a:lvl1pPr>
            <a:lvl2pPr marL="783771" indent="-326571" defTabSz="457200">
              <a:lnSpc>
                <a:spcPct val="100000"/>
              </a:lnSpc>
              <a:spcBef>
                <a:spcPts val="700"/>
              </a:spcBef>
              <a:buChar char="–"/>
              <a:defRPr sz="3200">
                <a:latin typeface="Arial"/>
                <a:ea typeface="Arial"/>
                <a:cs typeface="Arial"/>
                <a:sym typeface="Arial"/>
              </a:defRPr>
            </a:lvl2pPr>
            <a:lvl3pPr marL="1219200" indent="-304800" defTabSz="457200">
              <a:lnSpc>
                <a:spcPct val="100000"/>
              </a:lnSpc>
              <a:spcBef>
                <a:spcPts val="700"/>
              </a:spcBef>
              <a:defRPr sz="3200">
                <a:latin typeface="Arial"/>
                <a:ea typeface="Arial"/>
                <a:cs typeface="Arial"/>
                <a:sym typeface="Arial"/>
              </a:defRPr>
            </a:lvl3pPr>
            <a:lvl4pPr marL="1737360" indent="-365760" defTabSz="457200">
              <a:lnSpc>
                <a:spcPct val="100000"/>
              </a:lnSpc>
              <a:spcBef>
                <a:spcPts val="700"/>
              </a:spcBef>
              <a:buChar char="–"/>
              <a:defRPr sz="3200">
                <a:latin typeface="Arial"/>
                <a:ea typeface="Arial"/>
                <a:cs typeface="Arial"/>
                <a:sym typeface="Arial"/>
              </a:defRPr>
            </a:lvl4pPr>
            <a:lvl5pPr marL="2194560" indent="-365760" defTabSz="457200">
              <a:lnSpc>
                <a:spcPct val="100000"/>
              </a:lnSpc>
              <a:spcBef>
                <a:spcPts val="700"/>
              </a:spcBef>
              <a:buChar char="»"/>
              <a:defRPr sz="3200">
                <a:latin typeface="Arial"/>
                <a:ea typeface="Arial"/>
                <a:cs typeface="Arial"/>
                <a:sym typeface="Arial"/>
              </a:defRPr>
            </a:lvl5pPr>
          </a:lstStyle>
          <a:p>
            <a:r>
              <a:t>Corpo livello uno</a:t>
            </a:r>
          </a:p>
          <a:p>
            <a:pPr lvl="1"/>
            <a:r>
              <a:t>Corpo livello due</a:t>
            </a:r>
          </a:p>
          <a:p>
            <a:pPr lvl="2"/>
            <a:r>
              <a:t>Corpo livello tre</a:t>
            </a:r>
          </a:p>
          <a:p>
            <a:pPr lvl="3"/>
            <a:r>
              <a:t>Corpo livello quattro</a:t>
            </a:r>
          </a:p>
          <a:p>
            <a:pPr lvl="4"/>
            <a:r>
              <a:t>Corpo livello cinque</a:t>
            </a:r>
          </a:p>
        </p:txBody>
      </p:sp>
      <p:sp>
        <p:nvSpPr>
          <p:cNvPr id="231" name="Segnaposto testo 3"/>
          <p:cNvSpPr>
            <a:spLocks noGrp="1"/>
          </p:cNvSpPr>
          <p:nvPr>
            <p:ph type="body" sz="half" idx="21"/>
          </p:nvPr>
        </p:nvSpPr>
        <p:spPr>
          <a:xfrm>
            <a:off x="609599" y="1435101"/>
            <a:ext cx="4011087" cy="4691063"/>
          </a:xfrm>
          <a:prstGeom prst="rect">
            <a:avLst/>
          </a:prstGeom>
        </p:spPr>
        <p:txBody>
          <a:bodyPr/>
          <a:lstStyle/>
          <a:p>
            <a:endParaRPr/>
          </a:p>
        </p:txBody>
      </p:sp>
      <p:sp>
        <p:nvSpPr>
          <p:cNvPr id="232" name="Numero diapositiva"/>
          <p:cNvSpPr txBox="1">
            <a:spLocks noGrp="1"/>
          </p:cNvSpPr>
          <p:nvPr>
            <p:ph type="sldNum" sz="quarter" idx="2"/>
          </p:nvPr>
        </p:nvSpPr>
        <p:spPr>
          <a:xfrm>
            <a:off x="3723147" y="3573590"/>
            <a:ext cx="358412" cy="370839"/>
          </a:xfrm>
          <a:prstGeom prst="rect">
            <a:avLst/>
          </a:prstGeom>
        </p:spPr>
        <p:txBody>
          <a:bodyPr anchor="t"/>
          <a:lstStyle>
            <a:lvl1pPr algn="l">
              <a:defRPr sz="1800">
                <a:solidFill>
                  <a:srgbClr val="000000"/>
                </a:solidFill>
                <a:latin typeface="Abadi"/>
                <a:ea typeface="Abadi"/>
                <a:cs typeface="Abadi"/>
                <a:sym typeface="Abadi"/>
              </a:defRPr>
            </a:lvl1pPr>
          </a:lstStyle>
          <a:p>
            <a:fld id="{86CB4B4D-7CA3-9044-876B-883B54F8677D}" type="slidenum">
              <a:t>‹N›</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Immagine con didascalia">
    <p:bg>
      <p:bgPr>
        <a:gradFill flip="none" rotWithShape="1">
          <a:gsLst>
            <a:gs pos="0">
              <a:srgbClr val="F2F1EA">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sp>
        <p:nvSpPr>
          <p:cNvPr id="239" name="Triangolo rettangolo 17"/>
          <p:cNvSpPr/>
          <p:nvPr/>
        </p:nvSpPr>
        <p:spPr>
          <a:xfrm rot="11514923" flipH="1" flipV="1">
            <a:off x="-983907" y="1372212"/>
            <a:ext cx="2169985" cy="57142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17000">
                <a:srgbClr val="C8E9A1">
                  <a:alpha val="36863"/>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pic>
        <p:nvPicPr>
          <p:cNvPr id="240" name="Immagine 7" descr="Immagine 7"/>
          <p:cNvPicPr>
            <a:picLocks noChangeAspect="1"/>
          </p:cNvPicPr>
          <p:nvPr/>
        </p:nvPicPr>
        <p:blipFill>
          <a:blip r:embed="rId2"/>
          <a:stretch>
            <a:fillRect/>
          </a:stretch>
        </p:blipFill>
        <p:spPr>
          <a:xfrm>
            <a:off x="-103241" y="6459792"/>
            <a:ext cx="12398480" cy="490348"/>
          </a:xfrm>
          <a:prstGeom prst="rect">
            <a:avLst/>
          </a:prstGeom>
          <a:ln w="12700">
            <a:miter lim="400000"/>
          </a:ln>
        </p:spPr>
      </p:pic>
      <p:sp>
        <p:nvSpPr>
          <p:cNvPr id="241" name="Triangolo rettangolo 11"/>
          <p:cNvSpPr/>
          <p:nvPr/>
        </p:nvSpPr>
        <p:spPr>
          <a:xfrm rot="18934362" flipH="1" flipV="1">
            <a:off x="7185121" y="-2237593"/>
            <a:ext cx="3874893" cy="61664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46000">
                <a:srgbClr val="C8E9A1">
                  <a:alpha val="36863"/>
                </a:srgbClr>
              </a:gs>
              <a:gs pos="100000">
                <a:srgbClr val="A2C3FF"/>
              </a:gs>
            </a:gsLst>
            <a:lin ang="36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42" name="Triangolo rettangolo 13"/>
          <p:cNvSpPr/>
          <p:nvPr/>
        </p:nvSpPr>
        <p:spPr>
          <a:xfrm rot="1233901" flipH="1" flipV="1">
            <a:off x="8224366" y="-542825"/>
            <a:ext cx="4676111" cy="318548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52999">
                <a:srgbClr val="8CC943">
                  <a:alpha val="12941"/>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43" name="Parallelogramma 15"/>
          <p:cNvSpPr/>
          <p:nvPr/>
        </p:nvSpPr>
        <p:spPr>
          <a:xfrm rot="5949224" flipH="1" flipV="1">
            <a:off x="8471216" y="-1737572"/>
            <a:ext cx="3840014" cy="392717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923" y="0"/>
                </a:lnTo>
                <a:lnTo>
                  <a:pt x="21600" y="0"/>
                </a:lnTo>
                <a:lnTo>
                  <a:pt x="13677" y="21600"/>
                </a:lnTo>
                <a:close/>
              </a:path>
            </a:pathLst>
          </a:custGeom>
          <a:gradFill>
            <a:gsLst>
              <a:gs pos="44000">
                <a:srgbClr val="D5DBAF">
                  <a:alpha val="20000"/>
                </a:srgbClr>
              </a:gs>
              <a:gs pos="100000">
                <a:srgbClr val="A2C3FF"/>
              </a:gs>
            </a:gsLst>
            <a:lin ang="1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44" name="Titolo Testo"/>
          <p:cNvSpPr txBox="1">
            <a:spLocks noGrp="1"/>
          </p:cNvSpPr>
          <p:nvPr>
            <p:ph type="title"/>
          </p:nvPr>
        </p:nvSpPr>
        <p:spPr>
          <a:xfrm>
            <a:off x="2389715" y="4800600"/>
            <a:ext cx="7315202" cy="566738"/>
          </a:xfrm>
          <a:prstGeom prst="rect">
            <a:avLst/>
          </a:prstGeom>
        </p:spPr>
        <p:txBody>
          <a:bodyPr anchor="b"/>
          <a:lstStyle>
            <a:lvl1pPr defTabSz="457200">
              <a:lnSpc>
                <a:spcPct val="100000"/>
              </a:lnSpc>
              <a:defRPr sz="2000" b="1">
                <a:latin typeface="Arial"/>
                <a:ea typeface="Arial"/>
                <a:cs typeface="Arial"/>
                <a:sym typeface="Arial"/>
              </a:defRPr>
            </a:lvl1pPr>
          </a:lstStyle>
          <a:p>
            <a:r>
              <a:t>Titolo Testo</a:t>
            </a:r>
          </a:p>
        </p:txBody>
      </p:sp>
      <p:sp>
        <p:nvSpPr>
          <p:cNvPr id="245" name="Segnaposto immagine 2"/>
          <p:cNvSpPr>
            <a:spLocks noGrp="1"/>
          </p:cNvSpPr>
          <p:nvPr>
            <p:ph type="pic" sz="half" idx="21"/>
          </p:nvPr>
        </p:nvSpPr>
        <p:spPr>
          <a:xfrm>
            <a:off x="2389715" y="612775"/>
            <a:ext cx="7315202" cy="4114800"/>
          </a:xfrm>
          <a:prstGeom prst="rect">
            <a:avLst/>
          </a:prstGeom>
        </p:spPr>
        <p:txBody>
          <a:bodyPr lIns="91439" tIns="45719" rIns="91439" bIns="45719">
            <a:noAutofit/>
          </a:bodyPr>
          <a:lstStyle/>
          <a:p>
            <a:endParaRPr/>
          </a:p>
        </p:txBody>
      </p:sp>
      <p:sp>
        <p:nvSpPr>
          <p:cNvPr id="246" name="Corpo livello uno…"/>
          <p:cNvSpPr txBox="1">
            <a:spLocks noGrp="1"/>
          </p:cNvSpPr>
          <p:nvPr>
            <p:ph type="body" sz="quarter" idx="1"/>
          </p:nvPr>
        </p:nvSpPr>
        <p:spPr>
          <a:xfrm>
            <a:off x="2389715" y="5367337"/>
            <a:ext cx="7315202" cy="804864"/>
          </a:xfrm>
          <a:prstGeom prst="rect">
            <a:avLst/>
          </a:prstGeom>
        </p:spPr>
        <p:txBody>
          <a:bodyPr/>
          <a:lstStyle>
            <a:lvl1pPr marL="0" indent="0" defTabSz="457200">
              <a:lnSpc>
                <a:spcPct val="100000"/>
              </a:lnSpc>
              <a:spcBef>
                <a:spcPts val="300"/>
              </a:spcBef>
              <a:buSzTx/>
              <a:buFontTx/>
              <a:buNone/>
              <a:defRPr sz="1400">
                <a:latin typeface="Arial"/>
                <a:ea typeface="Arial"/>
                <a:cs typeface="Arial"/>
                <a:sym typeface="Arial"/>
              </a:defRPr>
            </a:lvl1pPr>
            <a:lvl2pPr marL="0" indent="0" defTabSz="457200">
              <a:lnSpc>
                <a:spcPct val="100000"/>
              </a:lnSpc>
              <a:spcBef>
                <a:spcPts val="300"/>
              </a:spcBef>
              <a:buSzTx/>
              <a:buFontTx/>
              <a:buNone/>
              <a:defRPr sz="1400">
                <a:latin typeface="Arial"/>
                <a:ea typeface="Arial"/>
                <a:cs typeface="Arial"/>
                <a:sym typeface="Arial"/>
              </a:defRPr>
            </a:lvl2pPr>
            <a:lvl3pPr marL="0" indent="0" defTabSz="457200">
              <a:lnSpc>
                <a:spcPct val="100000"/>
              </a:lnSpc>
              <a:spcBef>
                <a:spcPts val="300"/>
              </a:spcBef>
              <a:buSzTx/>
              <a:buFontTx/>
              <a:buNone/>
              <a:defRPr sz="1400">
                <a:latin typeface="Arial"/>
                <a:ea typeface="Arial"/>
                <a:cs typeface="Arial"/>
                <a:sym typeface="Arial"/>
              </a:defRPr>
            </a:lvl3pPr>
            <a:lvl4pPr marL="0" indent="0" defTabSz="457200">
              <a:lnSpc>
                <a:spcPct val="100000"/>
              </a:lnSpc>
              <a:spcBef>
                <a:spcPts val="300"/>
              </a:spcBef>
              <a:buSzTx/>
              <a:buFontTx/>
              <a:buNone/>
              <a:defRPr sz="1400">
                <a:latin typeface="Arial"/>
                <a:ea typeface="Arial"/>
                <a:cs typeface="Arial"/>
                <a:sym typeface="Arial"/>
              </a:defRPr>
            </a:lvl4pPr>
            <a:lvl5pPr marL="0" indent="0" defTabSz="457200">
              <a:lnSpc>
                <a:spcPct val="100000"/>
              </a:lnSpc>
              <a:spcBef>
                <a:spcPts val="300"/>
              </a:spcBef>
              <a:buSzTx/>
              <a:buFontTx/>
              <a:buNone/>
              <a:defRPr sz="1400">
                <a:latin typeface="Arial"/>
                <a:ea typeface="Arial"/>
                <a:cs typeface="Arial"/>
                <a:sym typeface="Arial"/>
              </a:defRPr>
            </a:lvl5pPr>
          </a:lstStyle>
          <a:p>
            <a:r>
              <a:t>Corpo livello uno</a:t>
            </a:r>
          </a:p>
          <a:p>
            <a:pPr lvl="1"/>
            <a:r>
              <a:t>Corpo livello due</a:t>
            </a:r>
          </a:p>
          <a:p>
            <a:pPr lvl="2"/>
            <a:r>
              <a:t>Corpo livello tre</a:t>
            </a:r>
          </a:p>
          <a:p>
            <a:pPr lvl="3"/>
            <a:r>
              <a:t>Corpo livello quattro</a:t>
            </a:r>
          </a:p>
          <a:p>
            <a:pPr lvl="4"/>
            <a:r>
              <a:t>Corpo livello cinque</a:t>
            </a:r>
          </a:p>
        </p:txBody>
      </p:sp>
      <p:sp>
        <p:nvSpPr>
          <p:cNvPr id="247" name="Numero diapositiva"/>
          <p:cNvSpPr txBox="1">
            <a:spLocks noGrp="1"/>
          </p:cNvSpPr>
          <p:nvPr>
            <p:ph type="sldNum" sz="quarter" idx="2"/>
          </p:nvPr>
        </p:nvSpPr>
        <p:spPr>
          <a:xfrm>
            <a:off x="3723147" y="3573590"/>
            <a:ext cx="358412" cy="370839"/>
          </a:xfrm>
          <a:prstGeom prst="rect">
            <a:avLst/>
          </a:prstGeom>
        </p:spPr>
        <p:txBody>
          <a:bodyPr anchor="t"/>
          <a:lstStyle>
            <a:lvl1pPr algn="l">
              <a:defRPr sz="1800">
                <a:solidFill>
                  <a:srgbClr val="000000"/>
                </a:solidFill>
                <a:latin typeface="Abadi"/>
                <a:ea typeface="Abadi"/>
                <a:cs typeface="Abadi"/>
                <a:sym typeface="Abadi"/>
              </a:defRPr>
            </a:lvl1pPr>
          </a:lstStyle>
          <a:p>
            <a:fld id="{86CB4B4D-7CA3-9044-876B-883B54F8677D}" type="slidenum">
              <a:t>‹N›</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6_Custom Layout">
    <p:bg>
      <p:bgPr>
        <a:gradFill flip="none" rotWithShape="1">
          <a:gsLst>
            <a:gs pos="0">
              <a:srgbClr val="F2F1EA">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sp>
        <p:nvSpPr>
          <p:cNvPr id="254" name="Triangolo rettangolo 17"/>
          <p:cNvSpPr/>
          <p:nvPr/>
        </p:nvSpPr>
        <p:spPr>
          <a:xfrm rot="11514923" flipH="1" flipV="1">
            <a:off x="-983907" y="1372212"/>
            <a:ext cx="2169985" cy="57142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17000">
                <a:srgbClr val="C8E9A1">
                  <a:alpha val="36863"/>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pic>
        <p:nvPicPr>
          <p:cNvPr id="255" name="Immagine 7" descr="Immagine 7"/>
          <p:cNvPicPr>
            <a:picLocks noChangeAspect="1"/>
          </p:cNvPicPr>
          <p:nvPr/>
        </p:nvPicPr>
        <p:blipFill>
          <a:blip r:embed="rId2"/>
          <a:stretch>
            <a:fillRect/>
          </a:stretch>
        </p:blipFill>
        <p:spPr>
          <a:xfrm>
            <a:off x="-103241" y="6459792"/>
            <a:ext cx="12398480" cy="490348"/>
          </a:xfrm>
          <a:prstGeom prst="rect">
            <a:avLst/>
          </a:prstGeom>
          <a:ln w="12700">
            <a:miter lim="400000"/>
          </a:ln>
        </p:spPr>
      </p:pic>
      <p:sp>
        <p:nvSpPr>
          <p:cNvPr id="256" name="Triangolo rettangolo 11"/>
          <p:cNvSpPr/>
          <p:nvPr/>
        </p:nvSpPr>
        <p:spPr>
          <a:xfrm rot="18934362" flipH="1" flipV="1">
            <a:off x="7185121" y="-2237593"/>
            <a:ext cx="3874893" cy="61664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46000">
                <a:srgbClr val="C8E9A1">
                  <a:alpha val="36863"/>
                </a:srgbClr>
              </a:gs>
              <a:gs pos="100000">
                <a:srgbClr val="A2C3FF"/>
              </a:gs>
            </a:gsLst>
            <a:lin ang="36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57" name="Triangolo rettangolo 13"/>
          <p:cNvSpPr/>
          <p:nvPr/>
        </p:nvSpPr>
        <p:spPr>
          <a:xfrm rot="1233901" flipH="1" flipV="1">
            <a:off x="8224366" y="-542825"/>
            <a:ext cx="4676111" cy="318548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52999">
                <a:srgbClr val="8CC943">
                  <a:alpha val="12941"/>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58" name="Parallelogramma 15"/>
          <p:cNvSpPr/>
          <p:nvPr/>
        </p:nvSpPr>
        <p:spPr>
          <a:xfrm rot="5949224" flipH="1" flipV="1">
            <a:off x="8471216" y="-1737572"/>
            <a:ext cx="3840014" cy="392717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923" y="0"/>
                </a:lnTo>
                <a:lnTo>
                  <a:pt x="21600" y="0"/>
                </a:lnTo>
                <a:lnTo>
                  <a:pt x="13677" y="21600"/>
                </a:lnTo>
                <a:close/>
              </a:path>
            </a:pathLst>
          </a:custGeom>
          <a:gradFill>
            <a:gsLst>
              <a:gs pos="44000">
                <a:srgbClr val="D5DBAF">
                  <a:alpha val="20000"/>
                </a:srgbClr>
              </a:gs>
              <a:gs pos="100000">
                <a:srgbClr val="A2C3FF"/>
              </a:gs>
            </a:gsLst>
            <a:lin ang="1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59" name="Rectangle 3"/>
          <p:cNvSpPr/>
          <p:nvPr/>
        </p:nvSpPr>
        <p:spPr>
          <a:xfrm>
            <a:off x="-2" y="0"/>
            <a:ext cx="12285137" cy="6858000"/>
          </a:xfrm>
          <a:prstGeom prst="rect">
            <a:avLst/>
          </a:prstGeom>
          <a:solidFill>
            <a:srgbClr val="FFFFFF"/>
          </a:solidFill>
          <a:ln w="12700">
            <a:miter lim="400000"/>
          </a:ln>
        </p:spPr>
        <p:txBody>
          <a:bodyPr lIns="45718" tIns="45718" rIns="45718" bIns="45718" anchor="ctr"/>
          <a:lstStyle/>
          <a:p>
            <a:pPr defTabSz="357143">
              <a:defRPr sz="500">
                <a:solidFill>
                  <a:srgbClr val="0F5494"/>
                </a:solidFill>
                <a:latin typeface="Verdana"/>
                <a:ea typeface="Verdana"/>
                <a:cs typeface="Verdana"/>
                <a:sym typeface="Verdana"/>
              </a:defRPr>
            </a:pPr>
            <a:endParaRPr/>
          </a:p>
        </p:txBody>
      </p:sp>
      <p:sp>
        <p:nvSpPr>
          <p:cNvPr id="260" name="TextBox 4"/>
          <p:cNvSpPr txBox="1"/>
          <p:nvPr/>
        </p:nvSpPr>
        <p:spPr>
          <a:xfrm>
            <a:off x="10427623" y="6283326"/>
            <a:ext cx="1128644" cy="46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7858" tIns="17858" rIns="17858" bIns="17858">
            <a:spAutoFit/>
          </a:bodyPr>
          <a:lstStyle/>
          <a:p>
            <a:pPr>
              <a:defRPr sz="1400" b="1" baseline="30000">
                <a:solidFill>
                  <a:srgbClr val="595959"/>
                </a:solidFill>
                <a:latin typeface="EC Square Sans Pro"/>
                <a:ea typeface="EC Square Sans Pro"/>
                <a:cs typeface="EC Square Sans Pro"/>
                <a:sym typeface="EC Square Sans Pro"/>
              </a:defRPr>
            </a:pPr>
            <a:r>
              <a:t>Agriculture and</a:t>
            </a:r>
            <a:endParaRPr>
              <a:latin typeface="Abadi"/>
              <a:ea typeface="Abadi"/>
              <a:cs typeface="Abadi"/>
              <a:sym typeface="Abadi"/>
            </a:endParaRPr>
          </a:p>
          <a:p>
            <a:pPr>
              <a:defRPr sz="1400" b="1" baseline="30000">
                <a:solidFill>
                  <a:srgbClr val="595959"/>
                </a:solidFill>
                <a:latin typeface="EC Square Sans Pro"/>
                <a:ea typeface="EC Square Sans Pro"/>
                <a:cs typeface="EC Square Sans Pro"/>
                <a:sym typeface="EC Square Sans Pro"/>
              </a:defRPr>
            </a:pPr>
            <a:r>
              <a:t>Rural Development</a:t>
            </a:r>
          </a:p>
        </p:txBody>
      </p:sp>
      <p:pic>
        <p:nvPicPr>
          <p:cNvPr id="261" name="Picture 2" descr="Picture 2"/>
          <p:cNvPicPr>
            <a:picLocks noChangeAspect="1"/>
          </p:cNvPicPr>
          <p:nvPr/>
        </p:nvPicPr>
        <p:blipFill>
          <a:blip r:embed="rId3"/>
          <a:stretch>
            <a:fillRect/>
          </a:stretch>
        </p:blipFill>
        <p:spPr>
          <a:xfrm>
            <a:off x="8020050" y="5834064"/>
            <a:ext cx="2529417" cy="1004889"/>
          </a:xfrm>
          <a:prstGeom prst="rect">
            <a:avLst/>
          </a:prstGeom>
          <a:ln w="12700">
            <a:miter lim="400000"/>
          </a:ln>
        </p:spPr>
      </p:pic>
      <p:sp>
        <p:nvSpPr>
          <p:cNvPr id="262" name="Numero diapositiva"/>
          <p:cNvSpPr txBox="1">
            <a:spLocks noGrp="1"/>
          </p:cNvSpPr>
          <p:nvPr>
            <p:ph type="sldNum" sz="quarter" idx="2"/>
          </p:nvPr>
        </p:nvSpPr>
        <p:spPr>
          <a:xfrm>
            <a:off x="8473620" y="6221731"/>
            <a:ext cx="263980" cy="269239"/>
          </a:xfrm>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Slide with Title">
    <p:bg>
      <p:bgPr>
        <a:gradFill flip="none" rotWithShape="1">
          <a:gsLst>
            <a:gs pos="0">
              <a:srgbClr val="F2F1EA">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sp>
        <p:nvSpPr>
          <p:cNvPr id="269" name="Triangolo rettangolo 17"/>
          <p:cNvSpPr/>
          <p:nvPr/>
        </p:nvSpPr>
        <p:spPr>
          <a:xfrm rot="11514923" flipH="1" flipV="1">
            <a:off x="-983907" y="1372212"/>
            <a:ext cx="2169985" cy="57142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17000">
                <a:srgbClr val="C8E9A1">
                  <a:alpha val="36863"/>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pic>
        <p:nvPicPr>
          <p:cNvPr id="270" name="Immagine 7" descr="Immagine 7"/>
          <p:cNvPicPr>
            <a:picLocks noChangeAspect="1"/>
          </p:cNvPicPr>
          <p:nvPr/>
        </p:nvPicPr>
        <p:blipFill>
          <a:blip r:embed="rId2"/>
          <a:stretch>
            <a:fillRect/>
          </a:stretch>
        </p:blipFill>
        <p:spPr>
          <a:xfrm>
            <a:off x="-103241" y="6459792"/>
            <a:ext cx="12398480" cy="490348"/>
          </a:xfrm>
          <a:prstGeom prst="rect">
            <a:avLst/>
          </a:prstGeom>
          <a:ln w="12700">
            <a:miter lim="400000"/>
          </a:ln>
        </p:spPr>
      </p:pic>
      <p:sp>
        <p:nvSpPr>
          <p:cNvPr id="271" name="Triangolo rettangolo 11"/>
          <p:cNvSpPr/>
          <p:nvPr/>
        </p:nvSpPr>
        <p:spPr>
          <a:xfrm rot="18934362" flipH="1" flipV="1">
            <a:off x="7185121" y="-2237593"/>
            <a:ext cx="3874893" cy="61664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46000">
                <a:srgbClr val="C8E9A1">
                  <a:alpha val="36863"/>
                </a:srgbClr>
              </a:gs>
              <a:gs pos="100000">
                <a:srgbClr val="A2C3FF"/>
              </a:gs>
            </a:gsLst>
            <a:lin ang="36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72" name="Triangolo rettangolo 13"/>
          <p:cNvSpPr/>
          <p:nvPr/>
        </p:nvSpPr>
        <p:spPr>
          <a:xfrm rot="1233901" flipH="1" flipV="1">
            <a:off x="8224366" y="-542825"/>
            <a:ext cx="4676111" cy="318548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52999">
                <a:srgbClr val="8CC943">
                  <a:alpha val="12941"/>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73" name="Parallelogramma 15"/>
          <p:cNvSpPr/>
          <p:nvPr/>
        </p:nvSpPr>
        <p:spPr>
          <a:xfrm rot="5949224" flipH="1" flipV="1">
            <a:off x="8471216" y="-1737572"/>
            <a:ext cx="3840014" cy="392717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923" y="0"/>
                </a:lnTo>
                <a:lnTo>
                  <a:pt x="21600" y="0"/>
                </a:lnTo>
                <a:lnTo>
                  <a:pt x="13677" y="21600"/>
                </a:lnTo>
                <a:close/>
              </a:path>
            </a:pathLst>
          </a:custGeom>
          <a:gradFill>
            <a:gsLst>
              <a:gs pos="44000">
                <a:srgbClr val="D5DBAF">
                  <a:alpha val="20000"/>
                </a:srgbClr>
              </a:gs>
              <a:gs pos="100000">
                <a:srgbClr val="A2C3FF"/>
              </a:gs>
            </a:gsLst>
            <a:lin ang="1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pic>
        <p:nvPicPr>
          <p:cNvPr id="274" name="Bild 9" descr="Bild 9"/>
          <p:cNvPicPr>
            <a:picLocks noChangeAspect="1"/>
          </p:cNvPicPr>
          <p:nvPr/>
        </p:nvPicPr>
        <p:blipFill>
          <a:blip r:embed="rId3"/>
          <a:srcRect l="410"/>
          <a:stretch>
            <a:fillRect/>
          </a:stretch>
        </p:blipFill>
        <p:spPr>
          <a:xfrm>
            <a:off x="-9771" y="2"/>
            <a:ext cx="11814912" cy="1096963"/>
          </a:xfrm>
          <a:prstGeom prst="rect">
            <a:avLst/>
          </a:prstGeom>
          <a:ln w="12700">
            <a:miter lim="400000"/>
          </a:ln>
        </p:spPr>
      </p:pic>
      <p:sp>
        <p:nvSpPr>
          <p:cNvPr id="275" name="Titolo Testo"/>
          <p:cNvSpPr txBox="1">
            <a:spLocks noGrp="1"/>
          </p:cNvSpPr>
          <p:nvPr>
            <p:ph type="title"/>
          </p:nvPr>
        </p:nvSpPr>
        <p:spPr>
          <a:xfrm>
            <a:off x="527380" y="0"/>
            <a:ext cx="10945218" cy="1097360"/>
          </a:xfrm>
          <a:prstGeom prst="rect">
            <a:avLst/>
          </a:prstGeom>
        </p:spPr>
        <p:txBody>
          <a:bodyPr lIns="0" tIns="0" rIns="0" bIns="0"/>
          <a:lstStyle>
            <a:lvl1pPr defTabSz="457200">
              <a:lnSpc>
                <a:spcPct val="100000"/>
              </a:lnSpc>
              <a:defRPr sz="2200">
                <a:solidFill>
                  <a:srgbClr val="FFFFFF"/>
                </a:solidFill>
                <a:latin typeface="Arial"/>
                <a:ea typeface="Arial"/>
                <a:cs typeface="Arial"/>
                <a:sym typeface="Arial"/>
              </a:defRPr>
            </a:lvl1pPr>
          </a:lstStyle>
          <a:p>
            <a:r>
              <a:t>Titolo Testo</a:t>
            </a:r>
          </a:p>
        </p:txBody>
      </p:sp>
      <p:sp>
        <p:nvSpPr>
          <p:cNvPr id="276" name="Numero diapositiva"/>
          <p:cNvSpPr txBox="1">
            <a:spLocks noGrp="1"/>
          </p:cNvSpPr>
          <p:nvPr>
            <p:ph type="sldNum" sz="quarter" idx="2"/>
          </p:nvPr>
        </p:nvSpPr>
        <p:spPr>
          <a:xfrm>
            <a:off x="8737600" y="6356351"/>
            <a:ext cx="358411" cy="370839"/>
          </a:xfrm>
          <a:prstGeom prst="rect">
            <a:avLst/>
          </a:prstGeom>
        </p:spPr>
        <p:txBody>
          <a:bodyPr anchor="t"/>
          <a:lstStyle>
            <a:lvl1pPr algn="l">
              <a:defRPr sz="1800">
                <a:solidFill>
                  <a:srgbClr val="321212"/>
                </a:solidFill>
                <a:latin typeface="Abadi"/>
                <a:ea typeface="Abadi"/>
                <a:cs typeface="Abadi"/>
                <a:sym typeface="Abadi"/>
              </a:defRPr>
            </a:lvl1pPr>
          </a:lstStyle>
          <a:p>
            <a:fld id="{86CB4B4D-7CA3-9044-876B-883B54F8677D}" type="slidenum">
              <a:t>‹N›</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Layout tesaf">
    <p:bg>
      <p:bgPr>
        <a:gradFill flip="none" rotWithShape="1">
          <a:gsLst>
            <a:gs pos="0">
              <a:srgbClr val="F2F1EA">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sp>
        <p:nvSpPr>
          <p:cNvPr id="283" name="Triangolo rettangolo 17"/>
          <p:cNvSpPr/>
          <p:nvPr/>
        </p:nvSpPr>
        <p:spPr>
          <a:xfrm rot="11514923" flipH="1" flipV="1">
            <a:off x="-983907" y="1372212"/>
            <a:ext cx="2169985" cy="57142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17000">
                <a:srgbClr val="C8E9A1">
                  <a:alpha val="36863"/>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pic>
        <p:nvPicPr>
          <p:cNvPr id="284" name="Immagine 7" descr="Immagine 7"/>
          <p:cNvPicPr>
            <a:picLocks noChangeAspect="1"/>
          </p:cNvPicPr>
          <p:nvPr/>
        </p:nvPicPr>
        <p:blipFill>
          <a:blip r:embed="rId2"/>
          <a:stretch>
            <a:fillRect/>
          </a:stretch>
        </p:blipFill>
        <p:spPr>
          <a:xfrm>
            <a:off x="-103241" y="6459792"/>
            <a:ext cx="12398480" cy="490348"/>
          </a:xfrm>
          <a:prstGeom prst="rect">
            <a:avLst/>
          </a:prstGeom>
          <a:ln w="12700">
            <a:miter lim="400000"/>
          </a:ln>
        </p:spPr>
      </p:pic>
      <p:sp>
        <p:nvSpPr>
          <p:cNvPr id="285" name="Triangolo rettangolo 11"/>
          <p:cNvSpPr/>
          <p:nvPr/>
        </p:nvSpPr>
        <p:spPr>
          <a:xfrm rot="18934362" flipH="1" flipV="1">
            <a:off x="7185121" y="-2237593"/>
            <a:ext cx="3874893" cy="61664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46000">
                <a:srgbClr val="C8E9A1">
                  <a:alpha val="36863"/>
                </a:srgbClr>
              </a:gs>
              <a:gs pos="100000">
                <a:srgbClr val="A2C3FF"/>
              </a:gs>
            </a:gsLst>
            <a:lin ang="36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86" name="Triangolo rettangolo 13"/>
          <p:cNvSpPr/>
          <p:nvPr/>
        </p:nvSpPr>
        <p:spPr>
          <a:xfrm rot="1233901" flipH="1" flipV="1">
            <a:off x="8224366" y="-542825"/>
            <a:ext cx="4676111" cy="318548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gradFill>
            <a:gsLst>
              <a:gs pos="52999">
                <a:srgbClr val="8CC943">
                  <a:alpha val="12941"/>
                </a:srgbClr>
              </a:gs>
              <a:gs pos="100000">
                <a:srgbClr val="A2C3FF"/>
              </a:gs>
            </a:gsLst>
            <a:lin ang="16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87" name="Parallelogramma 15"/>
          <p:cNvSpPr/>
          <p:nvPr/>
        </p:nvSpPr>
        <p:spPr>
          <a:xfrm rot="5949224" flipH="1" flipV="1">
            <a:off x="8471216" y="-1737572"/>
            <a:ext cx="3840014" cy="392717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923" y="0"/>
                </a:lnTo>
                <a:lnTo>
                  <a:pt x="21600" y="0"/>
                </a:lnTo>
                <a:lnTo>
                  <a:pt x="13677" y="21600"/>
                </a:lnTo>
                <a:close/>
              </a:path>
            </a:pathLst>
          </a:custGeom>
          <a:gradFill>
            <a:gsLst>
              <a:gs pos="44000">
                <a:srgbClr val="D5DBAF">
                  <a:alpha val="20000"/>
                </a:srgbClr>
              </a:gs>
              <a:gs pos="100000">
                <a:srgbClr val="A2C3FF"/>
              </a:gs>
            </a:gsLst>
            <a:lin ang="1200000"/>
          </a:gradFill>
          <a:ln w="12700">
            <a:miter lim="400000"/>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288" name="Titolo Testo"/>
          <p:cNvSpPr txBox="1">
            <a:spLocks noGrp="1"/>
          </p:cNvSpPr>
          <p:nvPr>
            <p:ph type="title"/>
          </p:nvPr>
        </p:nvSpPr>
        <p:spPr>
          <a:xfrm>
            <a:off x="688257" y="2732701"/>
            <a:ext cx="10972801" cy="1143002"/>
          </a:xfrm>
          <a:prstGeom prst="rect">
            <a:avLst/>
          </a:prstGeom>
        </p:spPr>
        <p:txBody>
          <a:bodyPr/>
          <a:lstStyle>
            <a:lvl1pPr algn="ctr" defTabSz="457200">
              <a:lnSpc>
                <a:spcPct val="100000"/>
              </a:lnSpc>
              <a:defRPr>
                <a:latin typeface="Arial"/>
                <a:ea typeface="Arial"/>
                <a:cs typeface="Arial"/>
                <a:sym typeface="Arial"/>
              </a:defRPr>
            </a:lvl1pPr>
          </a:lstStyle>
          <a:p>
            <a:r>
              <a:t>Titolo Testo</a:t>
            </a:r>
          </a:p>
        </p:txBody>
      </p:sp>
      <p:sp>
        <p:nvSpPr>
          <p:cNvPr id="289" name="Numero diapositiva"/>
          <p:cNvSpPr txBox="1">
            <a:spLocks noGrp="1"/>
          </p:cNvSpPr>
          <p:nvPr>
            <p:ph type="sldNum" sz="quarter" idx="2"/>
          </p:nvPr>
        </p:nvSpPr>
        <p:spPr>
          <a:xfrm>
            <a:off x="8473620" y="6221731"/>
            <a:ext cx="263980" cy="269239"/>
          </a:xfrm>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Diapositiva titolo">
    <p:bg>
      <p:bgPr>
        <a:gradFill flip="none" rotWithShape="1">
          <a:gsLst>
            <a:gs pos="0">
              <a:srgbClr val="F1F1F1">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grpSp>
        <p:nvGrpSpPr>
          <p:cNvPr id="306" name="Group 6"/>
          <p:cNvGrpSpPr/>
          <p:nvPr/>
        </p:nvGrpSpPr>
        <p:grpSpPr>
          <a:xfrm>
            <a:off x="-2" y="-8469"/>
            <a:ext cx="12192005" cy="6866472"/>
            <a:chOff x="-1" y="0"/>
            <a:chExt cx="12192003" cy="6866470"/>
          </a:xfrm>
        </p:grpSpPr>
        <p:sp>
          <p:nvSpPr>
            <p:cNvPr id="296" name="Straight Connector 19"/>
            <p:cNvSpPr/>
            <p:nvPr/>
          </p:nvSpPr>
          <p:spPr>
            <a:xfrm>
              <a:off x="9371012" y="8466"/>
              <a:ext cx="1219202" cy="6858005"/>
            </a:xfrm>
            <a:prstGeom prst="line">
              <a:avLst/>
            </a:prstGeom>
            <a:noFill/>
            <a:ln w="9525" cap="rnd">
              <a:solidFill>
                <a:srgbClr val="BFBFBF"/>
              </a:solidFill>
              <a:prstDash val="solid"/>
              <a:round/>
            </a:ln>
            <a:effectLst/>
          </p:spPr>
          <p:txBody>
            <a:bodyPr wrap="square" lIns="45718" tIns="45718" rIns="45718" bIns="45718" numCol="1" anchor="t">
              <a:noAutofit/>
            </a:bodyPr>
            <a:lstStyle/>
            <a:p>
              <a:endParaRPr/>
            </a:p>
          </p:txBody>
        </p:sp>
        <p:sp>
          <p:nvSpPr>
            <p:cNvPr id="297" name="Straight Connector 20"/>
            <p:cNvSpPr/>
            <p:nvPr/>
          </p:nvSpPr>
          <p:spPr>
            <a:xfrm flipH="1">
              <a:off x="7425268" y="3689880"/>
              <a:ext cx="4763560" cy="3176589"/>
            </a:xfrm>
            <a:prstGeom prst="line">
              <a:avLst/>
            </a:prstGeom>
            <a:noFill/>
            <a:ln w="9525" cap="rnd">
              <a:solidFill>
                <a:srgbClr val="D9D9D9"/>
              </a:solidFill>
              <a:prstDash val="solid"/>
              <a:round/>
            </a:ln>
            <a:effectLst/>
          </p:spPr>
          <p:txBody>
            <a:bodyPr wrap="square" lIns="45718" tIns="45718" rIns="45718" bIns="45718" numCol="1" anchor="t">
              <a:noAutofit/>
            </a:bodyPr>
            <a:lstStyle/>
            <a:p>
              <a:endParaRPr/>
            </a:p>
          </p:txBody>
        </p:sp>
        <p:sp>
          <p:nvSpPr>
            <p:cNvPr id="298" name="Rectangle 23"/>
            <p:cNvSpPr/>
            <p:nvPr/>
          </p:nvSpPr>
          <p:spPr>
            <a:xfrm>
              <a:off x="9181476" y="-1"/>
              <a:ext cx="3007352" cy="6866471"/>
            </a:xfrm>
            <a:custGeom>
              <a:avLst/>
              <a:gdLst/>
              <a:ahLst/>
              <a:cxnLst>
                <a:cxn ang="0">
                  <a:pos x="wd2" y="hd2"/>
                </a:cxn>
                <a:cxn ang="5400000">
                  <a:pos x="wd2" y="hd2"/>
                </a:cxn>
                <a:cxn ang="10800000">
                  <a:pos x="wd2" y="hd2"/>
                </a:cxn>
                <a:cxn ang="16200000">
                  <a:pos x="wd2" y="hd2"/>
                </a:cxn>
              </a:cxnLst>
              <a:rect l="0" t="0" r="r" b="b"/>
              <a:pathLst>
                <a:path w="21600" h="21600" extrusionOk="0">
                  <a:moveTo>
                    <a:pt x="14692" y="0"/>
                  </a:moveTo>
                  <a:lnTo>
                    <a:pt x="21600" y="0"/>
                  </a:lnTo>
                  <a:lnTo>
                    <a:pt x="21600" y="21600"/>
                  </a:lnTo>
                  <a:lnTo>
                    <a:pt x="0" y="21600"/>
                  </a:lnTo>
                  <a:lnTo>
                    <a:pt x="14692" y="0"/>
                  </a:lnTo>
                  <a:close/>
                </a:path>
              </a:pathLst>
            </a:custGeom>
            <a:solidFill>
              <a:srgbClr val="90C226">
                <a:alpha val="3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299" name="Rectangle 25"/>
            <p:cNvSpPr/>
            <p:nvPr/>
          </p:nvSpPr>
          <p:spPr>
            <a:xfrm>
              <a:off x="9603441" y="-1"/>
              <a:ext cx="2588562"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092" y="21600"/>
                  </a:lnTo>
                  <a:lnTo>
                    <a:pt x="0" y="0"/>
                  </a:lnTo>
                  <a:close/>
                </a:path>
              </a:pathLst>
            </a:custGeom>
            <a:solidFill>
              <a:srgbClr val="90C226">
                <a:alpha val="2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00" name="Isosceles Triangle 23"/>
            <p:cNvSpPr/>
            <p:nvPr/>
          </p:nvSpPr>
          <p:spPr>
            <a:xfrm>
              <a:off x="8932333" y="3056466"/>
              <a:ext cx="3259670" cy="38100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54A021">
                <a:alpha val="72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01" name="Rectangle 27"/>
            <p:cNvSpPr/>
            <p:nvPr/>
          </p:nvSpPr>
          <p:spPr>
            <a:xfrm>
              <a:off x="9334500" y="-1"/>
              <a:ext cx="2854329"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8697" y="21600"/>
                  </a:lnTo>
                  <a:lnTo>
                    <a:pt x="0" y="0"/>
                  </a:lnTo>
                  <a:close/>
                </a:path>
              </a:pathLst>
            </a:custGeom>
            <a:solidFill>
              <a:srgbClr val="3F7819">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02" name="Rectangle 28"/>
            <p:cNvSpPr/>
            <p:nvPr/>
          </p:nvSpPr>
          <p:spPr>
            <a:xfrm>
              <a:off x="10898730" y="-1"/>
              <a:ext cx="1290096" cy="6866471"/>
            </a:xfrm>
            <a:custGeom>
              <a:avLst/>
              <a:gdLst/>
              <a:ahLst/>
              <a:cxnLst>
                <a:cxn ang="0">
                  <a:pos x="wd2" y="hd2"/>
                </a:cxn>
                <a:cxn ang="5400000">
                  <a:pos x="wd2" y="hd2"/>
                </a:cxn>
                <a:cxn ang="10800000">
                  <a:pos x="wd2" y="hd2"/>
                </a:cxn>
                <a:cxn ang="16200000">
                  <a:pos x="wd2" y="hd2"/>
                </a:cxn>
              </a:cxnLst>
              <a:rect l="0" t="0" r="r" b="b"/>
              <a:pathLst>
                <a:path w="21600" h="21600" extrusionOk="0">
                  <a:moveTo>
                    <a:pt x="17073" y="0"/>
                  </a:moveTo>
                  <a:lnTo>
                    <a:pt x="21600" y="0"/>
                  </a:lnTo>
                  <a:lnTo>
                    <a:pt x="21600" y="21600"/>
                  </a:lnTo>
                  <a:lnTo>
                    <a:pt x="0" y="21600"/>
                  </a:lnTo>
                  <a:lnTo>
                    <a:pt x="17073" y="0"/>
                  </a:lnTo>
                  <a:close/>
                </a:path>
              </a:pathLst>
            </a:custGeom>
            <a:solidFill>
              <a:srgbClr val="C0E474">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03" name="Rectangle 29"/>
            <p:cNvSpPr/>
            <p:nvPr/>
          </p:nvSpPr>
          <p:spPr>
            <a:xfrm>
              <a:off x="10938999" y="-1"/>
              <a:ext cx="1249828"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9173" y="21600"/>
                  </a:lnTo>
                  <a:lnTo>
                    <a:pt x="0" y="0"/>
                  </a:lnTo>
                  <a:close/>
                </a:path>
              </a:pathLst>
            </a:custGeom>
            <a:solidFill>
              <a:srgbClr val="90C226">
                <a:alpha val="64999"/>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04" name="Isosceles Triangle 27"/>
            <p:cNvSpPr/>
            <p:nvPr/>
          </p:nvSpPr>
          <p:spPr>
            <a:xfrm>
              <a:off x="10371666" y="3598334"/>
              <a:ext cx="1817161" cy="3268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90C226">
                <a:alpha val="8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05" name="Isosceles Triangle 28"/>
            <p:cNvSpPr/>
            <p:nvPr/>
          </p:nvSpPr>
          <p:spPr>
            <a:xfrm>
              <a:off x="-2" y="4021667"/>
              <a:ext cx="448735" cy="284480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0"/>
                  </a:lnTo>
                  <a:close/>
                </a:path>
              </a:pathLst>
            </a:custGeom>
            <a:solidFill>
              <a:srgbClr val="90C226">
                <a:alpha val="85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grpSp>
      <p:grpSp>
        <p:nvGrpSpPr>
          <p:cNvPr id="317" name="Group 6"/>
          <p:cNvGrpSpPr/>
          <p:nvPr/>
        </p:nvGrpSpPr>
        <p:grpSpPr>
          <a:xfrm>
            <a:off x="-3" y="-8469"/>
            <a:ext cx="12192006" cy="6866472"/>
            <a:chOff x="-1" y="0"/>
            <a:chExt cx="12192004" cy="6866470"/>
          </a:xfrm>
        </p:grpSpPr>
        <p:sp>
          <p:nvSpPr>
            <p:cNvPr id="307" name="Straight Connector 31"/>
            <p:cNvSpPr/>
            <p:nvPr/>
          </p:nvSpPr>
          <p:spPr>
            <a:xfrm>
              <a:off x="9371013" y="8466"/>
              <a:ext cx="1219202" cy="6858005"/>
            </a:xfrm>
            <a:prstGeom prst="line">
              <a:avLst/>
            </a:prstGeom>
            <a:noFill/>
            <a:ln w="9525" cap="rnd">
              <a:solidFill>
                <a:srgbClr val="BFBFBF"/>
              </a:solidFill>
              <a:prstDash val="solid"/>
              <a:round/>
            </a:ln>
            <a:effectLst/>
          </p:spPr>
          <p:txBody>
            <a:bodyPr wrap="square" lIns="45718" tIns="45718" rIns="45718" bIns="45718" numCol="1" anchor="t">
              <a:noAutofit/>
            </a:bodyPr>
            <a:lstStyle/>
            <a:p>
              <a:endParaRPr/>
            </a:p>
          </p:txBody>
        </p:sp>
        <p:sp>
          <p:nvSpPr>
            <p:cNvPr id="308" name="Straight Connector 20"/>
            <p:cNvSpPr/>
            <p:nvPr/>
          </p:nvSpPr>
          <p:spPr>
            <a:xfrm flipH="1">
              <a:off x="7425268" y="3689880"/>
              <a:ext cx="4763561" cy="3176589"/>
            </a:xfrm>
            <a:prstGeom prst="line">
              <a:avLst/>
            </a:prstGeom>
            <a:noFill/>
            <a:ln w="9525" cap="rnd">
              <a:solidFill>
                <a:srgbClr val="D9D9D9"/>
              </a:solidFill>
              <a:prstDash val="solid"/>
              <a:round/>
            </a:ln>
            <a:effectLst/>
          </p:spPr>
          <p:txBody>
            <a:bodyPr wrap="square" lIns="45718" tIns="45718" rIns="45718" bIns="45718" numCol="1" anchor="t">
              <a:noAutofit/>
            </a:bodyPr>
            <a:lstStyle/>
            <a:p>
              <a:endParaRPr/>
            </a:p>
          </p:txBody>
        </p:sp>
        <p:sp>
          <p:nvSpPr>
            <p:cNvPr id="309" name="Rectangle 23"/>
            <p:cNvSpPr/>
            <p:nvPr/>
          </p:nvSpPr>
          <p:spPr>
            <a:xfrm>
              <a:off x="9181477" y="-1"/>
              <a:ext cx="3007352" cy="6866471"/>
            </a:xfrm>
            <a:custGeom>
              <a:avLst/>
              <a:gdLst/>
              <a:ahLst/>
              <a:cxnLst>
                <a:cxn ang="0">
                  <a:pos x="wd2" y="hd2"/>
                </a:cxn>
                <a:cxn ang="5400000">
                  <a:pos x="wd2" y="hd2"/>
                </a:cxn>
                <a:cxn ang="10800000">
                  <a:pos x="wd2" y="hd2"/>
                </a:cxn>
                <a:cxn ang="16200000">
                  <a:pos x="wd2" y="hd2"/>
                </a:cxn>
              </a:cxnLst>
              <a:rect l="0" t="0" r="r" b="b"/>
              <a:pathLst>
                <a:path w="21600" h="21600" extrusionOk="0">
                  <a:moveTo>
                    <a:pt x="14692" y="0"/>
                  </a:moveTo>
                  <a:lnTo>
                    <a:pt x="21600" y="0"/>
                  </a:lnTo>
                  <a:lnTo>
                    <a:pt x="21600" y="21600"/>
                  </a:lnTo>
                  <a:lnTo>
                    <a:pt x="0" y="21600"/>
                  </a:lnTo>
                  <a:lnTo>
                    <a:pt x="14692" y="0"/>
                  </a:lnTo>
                  <a:close/>
                </a:path>
              </a:pathLst>
            </a:custGeom>
            <a:solidFill>
              <a:srgbClr val="90C226">
                <a:alpha val="3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10" name="Rectangle 25"/>
            <p:cNvSpPr/>
            <p:nvPr/>
          </p:nvSpPr>
          <p:spPr>
            <a:xfrm>
              <a:off x="9603442" y="-1"/>
              <a:ext cx="2588562"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092" y="21600"/>
                  </a:lnTo>
                  <a:lnTo>
                    <a:pt x="0" y="0"/>
                  </a:lnTo>
                  <a:close/>
                </a:path>
              </a:pathLst>
            </a:custGeom>
            <a:solidFill>
              <a:srgbClr val="90C226">
                <a:alpha val="2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11" name="Isosceles Triangle 26"/>
            <p:cNvSpPr/>
            <p:nvPr/>
          </p:nvSpPr>
          <p:spPr>
            <a:xfrm>
              <a:off x="8932334" y="3056466"/>
              <a:ext cx="3259670" cy="38100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54A021">
                <a:alpha val="72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12" name="Rectangle 27"/>
            <p:cNvSpPr/>
            <p:nvPr/>
          </p:nvSpPr>
          <p:spPr>
            <a:xfrm>
              <a:off x="9334501" y="-1"/>
              <a:ext cx="2854329"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8697" y="21600"/>
                  </a:lnTo>
                  <a:lnTo>
                    <a:pt x="0" y="0"/>
                  </a:lnTo>
                  <a:close/>
                </a:path>
              </a:pathLst>
            </a:custGeom>
            <a:solidFill>
              <a:srgbClr val="3F7819">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13" name="Rectangle 28"/>
            <p:cNvSpPr/>
            <p:nvPr/>
          </p:nvSpPr>
          <p:spPr>
            <a:xfrm>
              <a:off x="10898732" y="-1"/>
              <a:ext cx="1290096" cy="6866471"/>
            </a:xfrm>
            <a:custGeom>
              <a:avLst/>
              <a:gdLst/>
              <a:ahLst/>
              <a:cxnLst>
                <a:cxn ang="0">
                  <a:pos x="wd2" y="hd2"/>
                </a:cxn>
                <a:cxn ang="5400000">
                  <a:pos x="wd2" y="hd2"/>
                </a:cxn>
                <a:cxn ang="10800000">
                  <a:pos x="wd2" y="hd2"/>
                </a:cxn>
                <a:cxn ang="16200000">
                  <a:pos x="wd2" y="hd2"/>
                </a:cxn>
              </a:cxnLst>
              <a:rect l="0" t="0" r="r" b="b"/>
              <a:pathLst>
                <a:path w="21600" h="21600" extrusionOk="0">
                  <a:moveTo>
                    <a:pt x="17073" y="0"/>
                  </a:moveTo>
                  <a:lnTo>
                    <a:pt x="21600" y="0"/>
                  </a:lnTo>
                  <a:lnTo>
                    <a:pt x="21600" y="21600"/>
                  </a:lnTo>
                  <a:lnTo>
                    <a:pt x="0" y="21600"/>
                  </a:lnTo>
                  <a:lnTo>
                    <a:pt x="17073" y="0"/>
                  </a:lnTo>
                  <a:close/>
                </a:path>
              </a:pathLst>
            </a:custGeom>
            <a:solidFill>
              <a:srgbClr val="C0E474">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14" name="Rectangle 29"/>
            <p:cNvSpPr/>
            <p:nvPr/>
          </p:nvSpPr>
          <p:spPr>
            <a:xfrm>
              <a:off x="10939001" y="-1"/>
              <a:ext cx="1249827"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9173" y="21600"/>
                  </a:lnTo>
                  <a:lnTo>
                    <a:pt x="0" y="0"/>
                  </a:lnTo>
                  <a:close/>
                </a:path>
              </a:pathLst>
            </a:custGeom>
            <a:solidFill>
              <a:srgbClr val="90C226">
                <a:alpha val="64999"/>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15" name="Isosceles Triangle 30"/>
            <p:cNvSpPr/>
            <p:nvPr/>
          </p:nvSpPr>
          <p:spPr>
            <a:xfrm>
              <a:off x="10371667" y="3598334"/>
              <a:ext cx="1817162" cy="3268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90C226">
                <a:alpha val="8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16" name="Isosceles Triangle 18"/>
            <p:cNvSpPr/>
            <p:nvPr/>
          </p:nvSpPr>
          <p:spPr>
            <a:xfrm rot="10800000">
              <a:off x="-2" y="8467"/>
              <a:ext cx="842599" cy="566615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90C226">
                <a:alpha val="85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grpSp>
      <p:sp>
        <p:nvSpPr>
          <p:cNvPr id="318" name="Titolo Testo"/>
          <p:cNvSpPr txBox="1">
            <a:spLocks noGrp="1"/>
          </p:cNvSpPr>
          <p:nvPr>
            <p:ph type="title"/>
          </p:nvPr>
        </p:nvSpPr>
        <p:spPr>
          <a:xfrm>
            <a:off x="1507067" y="2404534"/>
            <a:ext cx="7766937" cy="1646304"/>
          </a:xfrm>
          <a:prstGeom prst="rect">
            <a:avLst/>
          </a:prstGeom>
        </p:spPr>
        <p:txBody>
          <a:bodyPr anchor="b"/>
          <a:lstStyle>
            <a:lvl1pPr algn="r" defTabSz="457200">
              <a:lnSpc>
                <a:spcPct val="100000"/>
              </a:lnSpc>
              <a:defRPr sz="5400">
                <a:solidFill>
                  <a:srgbClr val="90C226"/>
                </a:solidFill>
                <a:latin typeface="Trebuchet MS"/>
                <a:ea typeface="Trebuchet MS"/>
                <a:cs typeface="Trebuchet MS"/>
                <a:sym typeface="Trebuchet MS"/>
              </a:defRPr>
            </a:lvl1pPr>
          </a:lstStyle>
          <a:p>
            <a:r>
              <a:t>Titolo Testo</a:t>
            </a:r>
          </a:p>
        </p:txBody>
      </p:sp>
      <p:sp>
        <p:nvSpPr>
          <p:cNvPr id="319" name="Corpo livello uno…"/>
          <p:cNvSpPr txBox="1">
            <a:spLocks noGrp="1"/>
          </p:cNvSpPr>
          <p:nvPr>
            <p:ph type="body" sz="quarter" idx="1"/>
          </p:nvPr>
        </p:nvSpPr>
        <p:spPr>
          <a:xfrm>
            <a:off x="1507067" y="4050831"/>
            <a:ext cx="7766937" cy="1096902"/>
          </a:xfrm>
          <a:prstGeom prst="rect">
            <a:avLst/>
          </a:prstGeom>
        </p:spPr>
        <p:txBody>
          <a:bodyPr/>
          <a:lstStyle>
            <a:lvl1pPr marL="0" indent="0" algn="r" defTabSz="457200">
              <a:lnSpc>
                <a:spcPct val="100000"/>
              </a:lnSpc>
              <a:buSzTx/>
              <a:buFontTx/>
              <a:buNone/>
              <a:defRPr sz="1800">
                <a:solidFill>
                  <a:srgbClr val="808080"/>
                </a:solidFill>
                <a:latin typeface="Trebuchet MS"/>
                <a:ea typeface="Trebuchet MS"/>
                <a:cs typeface="Trebuchet MS"/>
                <a:sym typeface="Trebuchet MS"/>
              </a:defRPr>
            </a:lvl1pPr>
            <a:lvl2pPr marL="0" indent="0" algn="r" defTabSz="457200">
              <a:lnSpc>
                <a:spcPct val="100000"/>
              </a:lnSpc>
              <a:buSzTx/>
              <a:buFontTx/>
              <a:buNone/>
              <a:defRPr sz="1800">
                <a:solidFill>
                  <a:srgbClr val="808080"/>
                </a:solidFill>
                <a:latin typeface="Trebuchet MS"/>
                <a:ea typeface="Trebuchet MS"/>
                <a:cs typeface="Trebuchet MS"/>
                <a:sym typeface="Trebuchet MS"/>
              </a:defRPr>
            </a:lvl2pPr>
            <a:lvl3pPr marL="0" indent="0" algn="r" defTabSz="457200">
              <a:lnSpc>
                <a:spcPct val="100000"/>
              </a:lnSpc>
              <a:buSzTx/>
              <a:buFontTx/>
              <a:buNone/>
              <a:defRPr sz="1800">
                <a:solidFill>
                  <a:srgbClr val="808080"/>
                </a:solidFill>
                <a:latin typeface="Trebuchet MS"/>
                <a:ea typeface="Trebuchet MS"/>
                <a:cs typeface="Trebuchet MS"/>
                <a:sym typeface="Trebuchet MS"/>
              </a:defRPr>
            </a:lvl3pPr>
            <a:lvl4pPr marL="0" indent="0" algn="r" defTabSz="457200">
              <a:lnSpc>
                <a:spcPct val="100000"/>
              </a:lnSpc>
              <a:buSzTx/>
              <a:buFontTx/>
              <a:buNone/>
              <a:defRPr sz="1800">
                <a:solidFill>
                  <a:srgbClr val="808080"/>
                </a:solidFill>
                <a:latin typeface="Trebuchet MS"/>
                <a:ea typeface="Trebuchet MS"/>
                <a:cs typeface="Trebuchet MS"/>
                <a:sym typeface="Trebuchet MS"/>
              </a:defRPr>
            </a:lvl4pPr>
            <a:lvl5pPr marL="0" indent="0" algn="r" defTabSz="457200">
              <a:lnSpc>
                <a:spcPct val="100000"/>
              </a:lnSpc>
              <a:buSzTx/>
              <a:buFontTx/>
              <a:buNone/>
              <a:defRPr sz="1800">
                <a:solidFill>
                  <a:srgbClr val="808080"/>
                </a:solidFill>
                <a:latin typeface="Trebuchet MS"/>
                <a:ea typeface="Trebuchet MS"/>
                <a:cs typeface="Trebuchet MS"/>
                <a:sym typeface="Trebuchet MS"/>
              </a:defRPr>
            </a:lvl5pPr>
          </a:lstStyle>
          <a:p>
            <a:r>
              <a:t>Corpo livello uno</a:t>
            </a:r>
          </a:p>
          <a:p>
            <a:pPr lvl="1"/>
            <a:r>
              <a:t>Corpo livello due</a:t>
            </a:r>
          </a:p>
          <a:p>
            <a:pPr lvl="2"/>
            <a:r>
              <a:t>Corpo livello tre</a:t>
            </a:r>
          </a:p>
          <a:p>
            <a:pPr lvl="3"/>
            <a:r>
              <a:t>Corpo livello quattro</a:t>
            </a:r>
          </a:p>
          <a:p>
            <a:pPr lvl="4"/>
            <a:r>
              <a:t>Corpo livello cinque</a:t>
            </a:r>
          </a:p>
        </p:txBody>
      </p:sp>
      <p:sp>
        <p:nvSpPr>
          <p:cNvPr id="320" name="Numero diapositiva"/>
          <p:cNvSpPr txBox="1">
            <a:spLocks noGrp="1"/>
          </p:cNvSpPr>
          <p:nvPr>
            <p:ph type="sldNum" sz="quarter" idx="2"/>
          </p:nvPr>
        </p:nvSpPr>
        <p:spPr>
          <a:xfrm>
            <a:off x="9049983" y="6114705"/>
            <a:ext cx="224020" cy="218439"/>
          </a:xfrm>
          <a:prstGeom prst="rect">
            <a:avLst/>
          </a:prstGeom>
        </p:spPr>
        <p:txBody>
          <a:bodyPr/>
          <a:lstStyle>
            <a:lvl1pPr>
              <a:defRPr sz="900">
                <a:solidFill>
                  <a:srgbClr val="90C226"/>
                </a:solidFill>
                <a:latin typeface="Trebuchet MS"/>
                <a:ea typeface="Trebuchet MS"/>
                <a:cs typeface="Trebuchet MS"/>
                <a:sym typeface="Trebuchet MS"/>
              </a:defRPr>
            </a:lvl1pPr>
          </a:lstStyle>
          <a:p>
            <a:fld id="{86CB4B4D-7CA3-9044-876B-883B54F8677D}" type="slidenum">
              <a:t>‹N›</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Intestazione sezione">
    <p:bg>
      <p:bgPr>
        <a:gradFill flip="none" rotWithShape="1">
          <a:gsLst>
            <a:gs pos="0">
              <a:srgbClr val="F1F1F1">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grpSp>
        <p:nvGrpSpPr>
          <p:cNvPr id="337" name="Group 6"/>
          <p:cNvGrpSpPr/>
          <p:nvPr/>
        </p:nvGrpSpPr>
        <p:grpSpPr>
          <a:xfrm>
            <a:off x="-2" y="-8469"/>
            <a:ext cx="12192005" cy="6866472"/>
            <a:chOff x="-1" y="0"/>
            <a:chExt cx="12192003" cy="6866470"/>
          </a:xfrm>
        </p:grpSpPr>
        <p:sp>
          <p:nvSpPr>
            <p:cNvPr id="327" name="Straight Connector 19"/>
            <p:cNvSpPr/>
            <p:nvPr/>
          </p:nvSpPr>
          <p:spPr>
            <a:xfrm>
              <a:off x="9371012" y="8466"/>
              <a:ext cx="1219202" cy="6858005"/>
            </a:xfrm>
            <a:prstGeom prst="line">
              <a:avLst/>
            </a:prstGeom>
            <a:noFill/>
            <a:ln w="9525" cap="rnd">
              <a:solidFill>
                <a:srgbClr val="BFBFBF"/>
              </a:solidFill>
              <a:prstDash val="solid"/>
              <a:round/>
            </a:ln>
            <a:effectLst/>
          </p:spPr>
          <p:txBody>
            <a:bodyPr wrap="square" lIns="45718" tIns="45718" rIns="45718" bIns="45718" numCol="1" anchor="t">
              <a:noAutofit/>
            </a:bodyPr>
            <a:lstStyle/>
            <a:p>
              <a:endParaRPr/>
            </a:p>
          </p:txBody>
        </p:sp>
        <p:sp>
          <p:nvSpPr>
            <p:cNvPr id="328" name="Straight Connector 20"/>
            <p:cNvSpPr/>
            <p:nvPr/>
          </p:nvSpPr>
          <p:spPr>
            <a:xfrm flipH="1">
              <a:off x="7425268" y="3689880"/>
              <a:ext cx="4763560" cy="3176589"/>
            </a:xfrm>
            <a:prstGeom prst="line">
              <a:avLst/>
            </a:prstGeom>
            <a:noFill/>
            <a:ln w="9525" cap="rnd">
              <a:solidFill>
                <a:srgbClr val="D9D9D9"/>
              </a:solidFill>
              <a:prstDash val="solid"/>
              <a:round/>
            </a:ln>
            <a:effectLst/>
          </p:spPr>
          <p:txBody>
            <a:bodyPr wrap="square" lIns="45718" tIns="45718" rIns="45718" bIns="45718" numCol="1" anchor="t">
              <a:noAutofit/>
            </a:bodyPr>
            <a:lstStyle/>
            <a:p>
              <a:endParaRPr/>
            </a:p>
          </p:txBody>
        </p:sp>
        <p:sp>
          <p:nvSpPr>
            <p:cNvPr id="329" name="Rectangle 23"/>
            <p:cNvSpPr/>
            <p:nvPr/>
          </p:nvSpPr>
          <p:spPr>
            <a:xfrm>
              <a:off x="9181476" y="-1"/>
              <a:ext cx="3007352" cy="6866471"/>
            </a:xfrm>
            <a:custGeom>
              <a:avLst/>
              <a:gdLst/>
              <a:ahLst/>
              <a:cxnLst>
                <a:cxn ang="0">
                  <a:pos x="wd2" y="hd2"/>
                </a:cxn>
                <a:cxn ang="5400000">
                  <a:pos x="wd2" y="hd2"/>
                </a:cxn>
                <a:cxn ang="10800000">
                  <a:pos x="wd2" y="hd2"/>
                </a:cxn>
                <a:cxn ang="16200000">
                  <a:pos x="wd2" y="hd2"/>
                </a:cxn>
              </a:cxnLst>
              <a:rect l="0" t="0" r="r" b="b"/>
              <a:pathLst>
                <a:path w="21600" h="21600" extrusionOk="0">
                  <a:moveTo>
                    <a:pt x="14692" y="0"/>
                  </a:moveTo>
                  <a:lnTo>
                    <a:pt x="21600" y="0"/>
                  </a:lnTo>
                  <a:lnTo>
                    <a:pt x="21600" y="21600"/>
                  </a:lnTo>
                  <a:lnTo>
                    <a:pt x="0" y="21600"/>
                  </a:lnTo>
                  <a:lnTo>
                    <a:pt x="14692" y="0"/>
                  </a:lnTo>
                  <a:close/>
                </a:path>
              </a:pathLst>
            </a:custGeom>
            <a:solidFill>
              <a:srgbClr val="90C226">
                <a:alpha val="3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30" name="Rectangle 25"/>
            <p:cNvSpPr/>
            <p:nvPr/>
          </p:nvSpPr>
          <p:spPr>
            <a:xfrm>
              <a:off x="9603441" y="-1"/>
              <a:ext cx="2588562"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092" y="21600"/>
                  </a:lnTo>
                  <a:lnTo>
                    <a:pt x="0" y="0"/>
                  </a:lnTo>
                  <a:close/>
                </a:path>
              </a:pathLst>
            </a:custGeom>
            <a:solidFill>
              <a:srgbClr val="90C226">
                <a:alpha val="2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31" name="Isosceles Triangle 23"/>
            <p:cNvSpPr/>
            <p:nvPr/>
          </p:nvSpPr>
          <p:spPr>
            <a:xfrm>
              <a:off x="8932333" y="3056466"/>
              <a:ext cx="3259670" cy="38100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54A021">
                <a:alpha val="72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32" name="Rectangle 27"/>
            <p:cNvSpPr/>
            <p:nvPr/>
          </p:nvSpPr>
          <p:spPr>
            <a:xfrm>
              <a:off x="9334500" y="-1"/>
              <a:ext cx="2854329"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8697" y="21600"/>
                  </a:lnTo>
                  <a:lnTo>
                    <a:pt x="0" y="0"/>
                  </a:lnTo>
                  <a:close/>
                </a:path>
              </a:pathLst>
            </a:custGeom>
            <a:solidFill>
              <a:srgbClr val="3F7819">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33" name="Rectangle 28"/>
            <p:cNvSpPr/>
            <p:nvPr/>
          </p:nvSpPr>
          <p:spPr>
            <a:xfrm>
              <a:off x="10898730" y="-1"/>
              <a:ext cx="1290096" cy="6866471"/>
            </a:xfrm>
            <a:custGeom>
              <a:avLst/>
              <a:gdLst/>
              <a:ahLst/>
              <a:cxnLst>
                <a:cxn ang="0">
                  <a:pos x="wd2" y="hd2"/>
                </a:cxn>
                <a:cxn ang="5400000">
                  <a:pos x="wd2" y="hd2"/>
                </a:cxn>
                <a:cxn ang="10800000">
                  <a:pos x="wd2" y="hd2"/>
                </a:cxn>
                <a:cxn ang="16200000">
                  <a:pos x="wd2" y="hd2"/>
                </a:cxn>
              </a:cxnLst>
              <a:rect l="0" t="0" r="r" b="b"/>
              <a:pathLst>
                <a:path w="21600" h="21600" extrusionOk="0">
                  <a:moveTo>
                    <a:pt x="17073" y="0"/>
                  </a:moveTo>
                  <a:lnTo>
                    <a:pt x="21600" y="0"/>
                  </a:lnTo>
                  <a:lnTo>
                    <a:pt x="21600" y="21600"/>
                  </a:lnTo>
                  <a:lnTo>
                    <a:pt x="0" y="21600"/>
                  </a:lnTo>
                  <a:lnTo>
                    <a:pt x="17073" y="0"/>
                  </a:lnTo>
                  <a:close/>
                </a:path>
              </a:pathLst>
            </a:custGeom>
            <a:solidFill>
              <a:srgbClr val="C0E474">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34" name="Rectangle 29"/>
            <p:cNvSpPr/>
            <p:nvPr/>
          </p:nvSpPr>
          <p:spPr>
            <a:xfrm>
              <a:off x="10938999" y="-1"/>
              <a:ext cx="1249828"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9173" y="21600"/>
                  </a:lnTo>
                  <a:lnTo>
                    <a:pt x="0" y="0"/>
                  </a:lnTo>
                  <a:close/>
                </a:path>
              </a:pathLst>
            </a:custGeom>
            <a:solidFill>
              <a:srgbClr val="90C226">
                <a:alpha val="64999"/>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35" name="Isosceles Triangle 27"/>
            <p:cNvSpPr/>
            <p:nvPr/>
          </p:nvSpPr>
          <p:spPr>
            <a:xfrm>
              <a:off x="10371666" y="3598334"/>
              <a:ext cx="1817161" cy="3268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90C226">
                <a:alpha val="8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36" name="Isosceles Triangle 28"/>
            <p:cNvSpPr/>
            <p:nvPr/>
          </p:nvSpPr>
          <p:spPr>
            <a:xfrm>
              <a:off x="-2" y="4021667"/>
              <a:ext cx="448735" cy="284480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0"/>
                  </a:lnTo>
                  <a:close/>
                </a:path>
              </a:pathLst>
            </a:custGeom>
            <a:solidFill>
              <a:srgbClr val="90C226">
                <a:alpha val="85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grpSp>
      <p:sp>
        <p:nvSpPr>
          <p:cNvPr id="338" name="Titolo Testo"/>
          <p:cNvSpPr txBox="1">
            <a:spLocks noGrp="1"/>
          </p:cNvSpPr>
          <p:nvPr>
            <p:ph type="title"/>
          </p:nvPr>
        </p:nvSpPr>
        <p:spPr>
          <a:xfrm>
            <a:off x="677335" y="2700865"/>
            <a:ext cx="8596670" cy="1826583"/>
          </a:xfrm>
          <a:prstGeom prst="rect">
            <a:avLst/>
          </a:prstGeom>
        </p:spPr>
        <p:txBody>
          <a:bodyPr anchor="b"/>
          <a:lstStyle>
            <a:lvl1pPr defTabSz="457200">
              <a:lnSpc>
                <a:spcPct val="100000"/>
              </a:lnSpc>
              <a:defRPr sz="4000">
                <a:solidFill>
                  <a:srgbClr val="90C226"/>
                </a:solidFill>
                <a:latin typeface="Trebuchet MS"/>
                <a:ea typeface="Trebuchet MS"/>
                <a:cs typeface="Trebuchet MS"/>
                <a:sym typeface="Trebuchet MS"/>
              </a:defRPr>
            </a:lvl1pPr>
          </a:lstStyle>
          <a:p>
            <a:r>
              <a:t>Titolo Testo</a:t>
            </a:r>
          </a:p>
        </p:txBody>
      </p:sp>
      <p:sp>
        <p:nvSpPr>
          <p:cNvPr id="339" name="Corpo livello uno…"/>
          <p:cNvSpPr txBox="1">
            <a:spLocks noGrp="1"/>
          </p:cNvSpPr>
          <p:nvPr>
            <p:ph type="body" sz="quarter" idx="1"/>
          </p:nvPr>
        </p:nvSpPr>
        <p:spPr>
          <a:xfrm>
            <a:off x="677335" y="4527448"/>
            <a:ext cx="8596670" cy="860402"/>
          </a:xfrm>
          <a:prstGeom prst="rect">
            <a:avLst/>
          </a:prstGeom>
        </p:spPr>
        <p:txBody>
          <a:bodyPr/>
          <a:lstStyle>
            <a:lvl1pPr marL="0" indent="0" defTabSz="457200">
              <a:lnSpc>
                <a:spcPct val="100000"/>
              </a:lnSpc>
              <a:buSzTx/>
              <a:buFontTx/>
              <a:buNone/>
              <a:defRPr sz="2000">
                <a:solidFill>
                  <a:srgbClr val="808080"/>
                </a:solidFill>
                <a:latin typeface="Trebuchet MS"/>
                <a:ea typeface="Trebuchet MS"/>
                <a:cs typeface="Trebuchet MS"/>
                <a:sym typeface="Trebuchet MS"/>
              </a:defRPr>
            </a:lvl1pPr>
            <a:lvl2pPr marL="0" indent="0" defTabSz="457200">
              <a:lnSpc>
                <a:spcPct val="100000"/>
              </a:lnSpc>
              <a:buSzTx/>
              <a:buFontTx/>
              <a:buNone/>
              <a:defRPr sz="2000">
                <a:solidFill>
                  <a:srgbClr val="808080"/>
                </a:solidFill>
                <a:latin typeface="Trebuchet MS"/>
                <a:ea typeface="Trebuchet MS"/>
                <a:cs typeface="Trebuchet MS"/>
                <a:sym typeface="Trebuchet MS"/>
              </a:defRPr>
            </a:lvl2pPr>
            <a:lvl3pPr marL="0" indent="0" defTabSz="457200">
              <a:lnSpc>
                <a:spcPct val="100000"/>
              </a:lnSpc>
              <a:buSzTx/>
              <a:buFontTx/>
              <a:buNone/>
              <a:defRPr sz="2000">
                <a:solidFill>
                  <a:srgbClr val="808080"/>
                </a:solidFill>
                <a:latin typeface="Trebuchet MS"/>
                <a:ea typeface="Trebuchet MS"/>
                <a:cs typeface="Trebuchet MS"/>
                <a:sym typeface="Trebuchet MS"/>
              </a:defRPr>
            </a:lvl3pPr>
            <a:lvl4pPr marL="0" indent="0" defTabSz="457200">
              <a:lnSpc>
                <a:spcPct val="100000"/>
              </a:lnSpc>
              <a:buSzTx/>
              <a:buFontTx/>
              <a:buNone/>
              <a:defRPr sz="2000">
                <a:solidFill>
                  <a:srgbClr val="808080"/>
                </a:solidFill>
                <a:latin typeface="Trebuchet MS"/>
                <a:ea typeface="Trebuchet MS"/>
                <a:cs typeface="Trebuchet MS"/>
                <a:sym typeface="Trebuchet MS"/>
              </a:defRPr>
            </a:lvl4pPr>
            <a:lvl5pPr marL="0" indent="0" defTabSz="457200">
              <a:lnSpc>
                <a:spcPct val="100000"/>
              </a:lnSpc>
              <a:buSzTx/>
              <a:buFontTx/>
              <a:buNone/>
              <a:defRPr sz="2000">
                <a:solidFill>
                  <a:srgbClr val="808080"/>
                </a:solidFill>
                <a:latin typeface="Trebuchet MS"/>
                <a:ea typeface="Trebuchet MS"/>
                <a:cs typeface="Trebuchet MS"/>
                <a:sym typeface="Trebuchet MS"/>
              </a:defRPr>
            </a:lvl5pPr>
          </a:lstStyle>
          <a:p>
            <a:r>
              <a:t>Corpo livello uno</a:t>
            </a:r>
          </a:p>
          <a:p>
            <a:pPr lvl="1"/>
            <a:r>
              <a:t>Corpo livello due</a:t>
            </a:r>
          </a:p>
          <a:p>
            <a:pPr lvl="2"/>
            <a:r>
              <a:t>Corpo livello tre</a:t>
            </a:r>
          </a:p>
          <a:p>
            <a:pPr lvl="3"/>
            <a:r>
              <a:t>Corpo livello quattro</a:t>
            </a:r>
          </a:p>
          <a:p>
            <a:pPr lvl="4"/>
            <a:r>
              <a:t>Corpo livello cinque</a:t>
            </a:r>
          </a:p>
        </p:txBody>
      </p:sp>
      <p:sp>
        <p:nvSpPr>
          <p:cNvPr id="340" name="Numero diapositiva"/>
          <p:cNvSpPr txBox="1">
            <a:spLocks noGrp="1"/>
          </p:cNvSpPr>
          <p:nvPr>
            <p:ph type="sldNum" sz="quarter" idx="2"/>
          </p:nvPr>
        </p:nvSpPr>
        <p:spPr>
          <a:xfrm>
            <a:off x="9049983" y="6114705"/>
            <a:ext cx="224020" cy="218439"/>
          </a:xfrm>
          <a:prstGeom prst="rect">
            <a:avLst/>
          </a:prstGeom>
        </p:spPr>
        <p:txBody>
          <a:bodyPr/>
          <a:lstStyle>
            <a:lvl1pPr>
              <a:defRPr sz="900">
                <a:solidFill>
                  <a:srgbClr val="90C226"/>
                </a:solidFill>
                <a:latin typeface="Trebuchet MS"/>
                <a:ea typeface="Trebuchet MS"/>
                <a:cs typeface="Trebuchet MS"/>
                <a:sym typeface="Trebuchet MS"/>
              </a:defRPr>
            </a:lvl1pPr>
          </a:lstStyle>
          <a:p>
            <a:fld id="{86CB4B4D-7CA3-9044-876B-883B54F8677D}" type="slidenum">
              <a:t>‹N›</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Due contenuti">
    <p:bg>
      <p:bgPr>
        <a:gradFill flip="none" rotWithShape="1">
          <a:gsLst>
            <a:gs pos="0">
              <a:srgbClr val="F1F1F1">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grpSp>
        <p:nvGrpSpPr>
          <p:cNvPr id="357" name="Group 6"/>
          <p:cNvGrpSpPr/>
          <p:nvPr/>
        </p:nvGrpSpPr>
        <p:grpSpPr>
          <a:xfrm>
            <a:off x="-2" y="-8469"/>
            <a:ext cx="12192005" cy="6866472"/>
            <a:chOff x="-1" y="0"/>
            <a:chExt cx="12192003" cy="6866470"/>
          </a:xfrm>
        </p:grpSpPr>
        <p:sp>
          <p:nvSpPr>
            <p:cNvPr id="347" name="Straight Connector 19"/>
            <p:cNvSpPr/>
            <p:nvPr/>
          </p:nvSpPr>
          <p:spPr>
            <a:xfrm>
              <a:off x="9371012" y="8466"/>
              <a:ext cx="1219202" cy="6858005"/>
            </a:xfrm>
            <a:prstGeom prst="line">
              <a:avLst/>
            </a:prstGeom>
            <a:noFill/>
            <a:ln w="9525" cap="rnd">
              <a:solidFill>
                <a:srgbClr val="BFBFBF"/>
              </a:solidFill>
              <a:prstDash val="solid"/>
              <a:round/>
            </a:ln>
            <a:effectLst/>
          </p:spPr>
          <p:txBody>
            <a:bodyPr wrap="square" lIns="45718" tIns="45718" rIns="45718" bIns="45718" numCol="1" anchor="t">
              <a:noAutofit/>
            </a:bodyPr>
            <a:lstStyle/>
            <a:p>
              <a:endParaRPr/>
            </a:p>
          </p:txBody>
        </p:sp>
        <p:sp>
          <p:nvSpPr>
            <p:cNvPr id="348" name="Straight Connector 20"/>
            <p:cNvSpPr/>
            <p:nvPr/>
          </p:nvSpPr>
          <p:spPr>
            <a:xfrm flipH="1">
              <a:off x="7425268" y="3689880"/>
              <a:ext cx="4763560" cy="3176589"/>
            </a:xfrm>
            <a:prstGeom prst="line">
              <a:avLst/>
            </a:prstGeom>
            <a:noFill/>
            <a:ln w="9525" cap="rnd">
              <a:solidFill>
                <a:srgbClr val="D9D9D9"/>
              </a:solidFill>
              <a:prstDash val="solid"/>
              <a:round/>
            </a:ln>
            <a:effectLst/>
          </p:spPr>
          <p:txBody>
            <a:bodyPr wrap="square" lIns="45718" tIns="45718" rIns="45718" bIns="45718" numCol="1" anchor="t">
              <a:noAutofit/>
            </a:bodyPr>
            <a:lstStyle/>
            <a:p>
              <a:endParaRPr/>
            </a:p>
          </p:txBody>
        </p:sp>
        <p:sp>
          <p:nvSpPr>
            <p:cNvPr id="349" name="Rectangle 23"/>
            <p:cNvSpPr/>
            <p:nvPr/>
          </p:nvSpPr>
          <p:spPr>
            <a:xfrm>
              <a:off x="9181476" y="-1"/>
              <a:ext cx="3007352" cy="6866471"/>
            </a:xfrm>
            <a:custGeom>
              <a:avLst/>
              <a:gdLst/>
              <a:ahLst/>
              <a:cxnLst>
                <a:cxn ang="0">
                  <a:pos x="wd2" y="hd2"/>
                </a:cxn>
                <a:cxn ang="5400000">
                  <a:pos x="wd2" y="hd2"/>
                </a:cxn>
                <a:cxn ang="10800000">
                  <a:pos x="wd2" y="hd2"/>
                </a:cxn>
                <a:cxn ang="16200000">
                  <a:pos x="wd2" y="hd2"/>
                </a:cxn>
              </a:cxnLst>
              <a:rect l="0" t="0" r="r" b="b"/>
              <a:pathLst>
                <a:path w="21600" h="21600" extrusionOk="0">
                  <a:moveTo>
                    <a:pt x="14692" y="0"/>
                  </a:moveTo>
                  <a:lnTo>
                    <a:pt x="21600" y="0"/>
                  </a:lnTo>
                  <a:lnTo>
                    <a:pt x="21600" y="21600"/>
                  </a:lnTo>
                  <a:lnTo>
                    <a:pt x="0" y="21600"/>
                  </a:lnTo>
                  <a:lnTo>
                    <a:pt x="14692" y="0"/>
                  </a:lnTo>
                  <a:close/>
                </a:path>
              </a:pathLst>
            </a:custGeom>
            <a:solidFill>
              <a:srgbClr val="90C226">
                <a:alpha val="3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50" name="Rectangle 25"/>
            <p:cNvSpPr/>
            <p:nvPr/>
          </p:nvSpPr>
          <p:spPr>
            <a:xfrm>
              <a:off x="9603441" y="-1"/>
              <a:ext cx="2588562"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092" y="21600"/>
                  </a:lnTo>
                  <a:lnTo>
                    <a:pt x="0" y="0"/>
                  </a:lnTo>
                  <a:close/>
                </a:path>
              </a:pathLst>
            </a:custGeom>
            <a:solidFill>
              <a:srgbClr val="90C226">
                <a:alpha val="2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51" name="Isosceles Triangle 23"/>
            <p:cNvSpPr/>
            <p:nvPr/>
          </p:nvSpPr>
          <p:spPr>
            <a:xfrm>
              <a:off x="8932333" y="3056466"/>
              <a:ext cx="3259670" cy="38100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54A021">
                <a:alpha val="72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52" name="Rectangle 27"/>
            <p:cNvSpPr/>
            <p:nvPr/>
          </p:nvSpPr>
          <p:spPr>
            <a:xfrm>
              <a:off x="9334500" y="-1"/>
              <a:ext cx="2854329"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8697" y="21600"/>
                  </a:lnTo>
                  <a:lnTo>
                    <a:pt x="0" y="0"/>
                  </a:lnTo>
                  <a:close/>
                </a:path>
              </a:pathLst>
            </a:custGeom>
            <a:solidFill>
              <a:srgbClr val="3F7819">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53" name="Rectangle 28"/>
            <p:cNvSpPr/>
            <p:nvPr/>
          </p:nvSpPr>
          <p:spPr>
            <a:xfrm>
              <a:off x="10898730" y="-1"/>
              <a:ext cx="1290096" cy="6866471"/>
            </a:xfrm>
            <a:custGeom>
              <a:avLst/>
              <a:gdLst/>
              <a:ahLst/>
              <a:cxnLst>
                <a:cxn ang="0">
                  <a:pos x="wd2" y="hd2"/>
                </a:cxn>
                <a:cxn ang="5400000">
                  <a:pos x="wd2" y="hd2"/>
                </a:cxn>
                <a:cxn ang="10800000">
                  <a:pos x="wd2" y="hd2"/>
                </a:cxn>
                <a:cxn ang="16200000">
                  <a:pos x="wd2" y="hd2"/>
                </a:cxn>
              </a:cxnLst>
              <a:rect l="0" t="0" r="r" b="b"/>
              <a:pathLst>
                <a:path w="21600" h="21600" extrusionOk="0">
                  <a:moveTo>
                    <a:pt x="17073" y="0"/>
                  </a:moveTo>
                  <a:lnTo>
                    <a:pt x="21600" y="0"/>
                  </a:lnTo>
                  <a:lnTo>
                    <a:pt x="21600" y="21600"/>
                  </a:lnTo>
                  <a:lnTo>
                    <a:pt x="0" y="21600"/>
                  </a:lnTo>
                  <a:lnTo>
                    <a:pt x="17073" y="0"/>
                  </a:lnTo>
                  <a:close/>
                </a:path>
              </a:pathLst>
            </a:custGeom>
            <a:solidFill>
              <a:srgbClr val="C0E474">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54" name="Rectangle 29"/>
            <p:cNvSpPr/>
            <p:nvPr/>
          </p:nvSpPr>
          <p:spPr>
            <a:xfrm>
              <a:off x="10938999" y="-1"/>
              <a:ext cx="1249828"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9173" y="21600"/>
                  </a:lnTo>
                  <a:lnTo>
                    <a:pt x="0" y="0"/>
                  </a:lnTo>
                  <a:close/>
                </a:path>
              </a:pathLst>
            </a:custGeom>
            <a:solidFill>
              <a:srgbClr val="90C226">
                <a:alpha val="64999"/>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55" name="Isosceles Triangle 27"/>
            <p:cNvSpPr/>
            <p:nvPr/>
          </p:nvSpPr>
          <p:spPr>
            <a:xfrm>
              <a:off x="10371666" y="3598334"/>
              <a:ext cx="1817161" cy="3268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90C226">
                <a:alpha val="8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56" name="Isosceles Triangle 28"/>
            <p:cNvSpPr/>
            <p:nvPr/>
          </p:nvSpPr>
          <p:spPr>
            <a:xfrm>
              <a:off x="-2" y="4021667"/>
              <a:ext cx="448735" cy="284480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0"/>
                  </a:lnTo>
                  <a:close/>
                </a:path>
              </a:pathLst>
            </a:custGeom>
            <a:solidFill>
              <a:srgbClr val="90C226">
                <a:alpha val="85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grpSp>
      <p:sp>
        <p:nvSpPr>
          <p:cNvPr id="358" name="Titolo Testo"/>
          <p:cNvSpPr txBox="1">
            <a:spLocks noGrp="1"/>
          </p:cNvSpPr>
          <p:nvPr>
            <p:ph type="title"/>
          </p:nvPr>
        </p:nvSpPr>
        <p:spPr>
          <a:xfrm>
            <a:off x="677332" y="609600"/>
            <a:ext cx="8596671" cy="1320800"/>
          </a:xfrm>
          <a:prstGeom prst="rect">
            <a:avLst/>
          </a:prstGeom>
        </p:spPr>
        <p:txBody>
          <a:bodyPr anchor="t"/>
          <a:lstStyle>
            <a:lvl1pPr defTabSz="457200">
              <a:lnSpc>
                <a:spcPct val="100000"/>
              </a:lnSpc>
              <a:defRPr sz="3600">
                <a:solidFill>
                  <a:srgbClr val="90C226"/>
                </a:solidFill>
                <a:latin typeface="Trebuchet MS"/>
                <a:ea typeface="Trebuchet MS"/>
                <a:cs typeface="Trebuchet MS"/>
                <a:sym typeface="Trebuchet MS"/>
              </a:defRPr>
            </a:lvl1pPr>
          </a:lstStyle>
          <a:p>
            <a:r>
              <a:t>Titolo Testo</a:t>
            </a:r>
          </a:p>
        </p:txBody>
      </p:sp>
      <p:sp>
        <p:nvSpPr>
          <p:cNvPr id="359" name="Corpo livello uno…"/>
          <p:cNvSpPr txBox="1">
            <a:spLocks noGrp="1"/>
          </p:cNvSpPr>
          <p:nvPr>
            <p:ph type="body" sz="quarter" idx="1"/>
          </p:nvPr>
        </p:nvSpPr>
        <p:spPr>
          <a:xfrm>
            <a:off x="677332" y="2160589"/>
            <a:ext cx="4184038" cy="3880773"/>
          </a:xfrm>
          <a:prstGeom prst="rect">
            <a:avLst/>
          </a:prstGeom>
        </p:spPr>
        <p:txBody>
          <a:bodyPr/>
          <a:lstStyle>
            <a:lvl1pPr marL="342900" indent="-342900" defTabSz="457200">
              <a:lnSpc>
                <a:spcPct val="100000"/>
              </a:lnSpc>
              <a:buClr>
                <a:srgbClr val="90C226"/>
              </a:buClr>
              <a:buSzPct val="80000"/>
              <a:buFont typeface="Trebuchet MS"/>
              <a:buChar char="u"/>
              <a:defRPr sz="1800">
                <a:solidFill>
                  <a:srgbClr val="404040"/>
                </a:solidFill>
                <a:latin typeface="Trebuchet MS"/>
                <a:ea typeface="Trebuchet MS"/>
                <a:cs typeface="Trebuchet MS"/>
                <a:sym typeface="Trebuchet MS"/>
              </a:defRPr>
            </a:lvl1pPr>
            <a:lvl2pPr marL="778668" indent="-321468" defTabSz="457200">
              <a:lnSpc>
                <a:spcPct val="100000"/>
              </a:lnSpc>
              <a:buClr>
                <a:srgbClr val="90C226"/>
              </a:buClr>
              <a:buSzPct val="80000"/>
              <a:buFont typeface="Trebuchet MS"/>
              <a:buChar char="u"/>
              <a:defRPr sz="1800">
                <a:solidFill>
                  <a:srgbClr val="404040"/>
                </a:solidFill>
                <a:latin typeface="Trebuchet MS"/>
                <a:ea typeface="Trebuchet MS"/>
                <a:cs typeface="Trebuchet MS"/>
                <a:sym typeface="Trebuchet MS"/>
              </a:defRPr>
            </a:lvl2pPr>
            <a:lvl3pPr marL="1208314" indent="-293914" defTabSz="457200">
              <a:lnSpc>
                <a:spcPct val="100000"/>
              </a:lnSpc>
              <a:buClr>
                <a:srgbClr val="90C226"/>
              </a:buClr>
              <a:buSzPct val="80000"/>
              <a:buFont typeface="Trebuchet MS"/>
              <a:buChar char="u"/>
              <a:defRPr sz="1800">
                <a:solidFill>
                  <a:srgbClr val="404040"/>
                </a:solidFill>
                <a:latin typeface="Trebuchet MS"/>
                <a:ea typeface="Trebuchet MS"/>
                <a:cs typeface="Trebuchet MS"/>
                <a:sym typeface="Trebuchet MS"/>
              </a:defRPr>
            </a:lvl3pPr>
            <a:lvl4pPr marL="1714500" indent="-342900" defTabSz="457200">
              <a:lnSpc>
                <a:spcPct val="100000"/>
              </a:lnSpc>
              <a:buClr>
                <a:srgbClr val="90C226"/>
              </a:buClr>
              <a:buSzPct val="80000"/>
              <a:buFont typeface="Trebuchet MS"/>
              <a:buChar char="u"/>
              <a:defRPr sz="1800">
                <a:solidFill>
                  <a:srgbClr val="404040"/>
                </a:solidFill>
                <a:latin typeface="Trebuchet MS"/>
                <a:ea typeface="Trebuchet MS"/>
                <a:cs typeface="Trebuchet MS"/>
                <a:sym typeface="Trebuchet MS"/>
              </a:defRPr>
            </a:lvl4pPr>
            <a:lvl5pPr marL="2171700" indent="-342900" defTabSz="457200">
              <a:lnSpc>
                <a:spcPct val="100000"/>
              </a:lnSpc>
              <a:buClr>
                <a:srgbClr val="90C226"/>
              </a:buClr>
              <a:buSzPct val="80000"/>
              <a:buFont typeface="Trebuchet MS"/>
              <a:buChar char="u"/>
              <a:defRPr sz="1800">
                <a:solidFill>
                  <a:srgbClr val="404040"/>
                </a:solidFill>
                <a:latin typeface="Trebuchet MS"/>
                <a:ea typeface="Trebuchet MS"/>
                <a:cs typeface="Trebuchet MS"/>
                <a:sym typeface="Trebuchet MS"/>
              </a:defRPr>
            </a:lvl5pPr>
          </a:lstStyle>
          <a:p>
            <a:r>
              <a:t>Corpo livello uno</a:t>
            </a:r>
          </a:p>
          <a:p>
            <a:pPr lvl="1"/>
            <a:r>
              <a:t>Corpo livello due</a:t>
            </a:r>
          </a:p>
          <a:p>
            <a:pPr lvl="2"/>
            <a:r>
              <a:t>Corpo livello tre</a:t>
            </a:r>
          </a:p>
          <a:p>
            <a:pPr lvl="3"/>
            <a:r>
              <a:t>Corpo livello quattro</a:t>
            </a:r>
          </a:p>
          <a:p>
            <a:pPr lvl="4"/>
            <a:r>
              <a:t>Corpo livello cinque</a:t>
            </a:r>
          </a:p>
        </p:txBody>
      </p:sp>
      <p:sp>
        <p:nvSpPr>
          <p:cNvPr id="360" name="Numero diapositiva"/>
          <p:cNvSpPr txBox="1">
            <a:spLocks noGrp="1"/>
          </p:cNvSpPr>
          <p:nvPr>
            <p:ph type="sldNum" sz="quarter" idx="2"/>
          </p:nvPr>
        </p:nvSpPr>
        <p:spPr>
          <a:xfrm>
            <a:off x="9049983" y="6114705"/>
            <a:ext cx="224020" cy="218439"/>
          </a:xfrm>
          <a:prstGeom prst="rect">
            <a:avLst/>
          </a:prstGeom>
        </p:spPr>
        <p:txBody>
          <a:bodyPr/>
          <a:lstStyle>
            <a:lvl1pPr>
              <a:defRPr sz="900">
                <a:solidFill>
                  <a:srgbClr val="90C226"/>
                </a:solidFill>
                <a:latin typeface="Trebuchet MS"/>
                <a:ea typeface="Trebuchet MS"/>
                <a:cs typeface="Trebuchet MS"/>
                <a:sym typeface="Trebuchet MS"/>
              </a:defRPr>
            </a:lvl1pPr>
          </a:lstStyle>
          <a:p>
            <a:fld id="{86CB4B4D-7CA3-9044-876B-883B54F8677D}" type="slidenum">
              <a:t>‹N›</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Confronto">
    <p:bg>
      <p:bgPr>
        <a:gradFill flip="none" rotWithShape="1">
          <a:gsLst>
            <a:gs pos="0">
              <a:srgbClr val="F1F1F1">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grpSp>
        <p:nvGrpSpPr>
          <p:cNvPr id="377" name="Group 6"/>
          <p:cNvGrpSpPr/>
          <p:nvPr/>
        </p:nvGrpSpPr>
        <p:grpSpPr>
          <a:xfrm>
            <a:off x="-2" y="-8469"/>
            <a:ext cx="12192005" cy="6866472"/>
            <a:chOff x="-1" y="0"/>
            <a:chExt cx="12192003" cy="6866470"/>
          </a:xfrm>
        </p:grpSpPr>
        <p:sp>
          <p:nvSpPr>
            <p:cNvPr id="367" name="Straight Connector 19"/>
            <p:cNvSpPr/>
            <p:nvPr/>
          </p:nvSpPr>
          <p:spPr>
            <a:xfrm>
              <a:off x="9371012" y="8466"/>
              <a:ext cx="1219202" cy="6858005"/>
            </a:xfrm>
            <a:prstGeom prst="line">
              <a:avLst/>
            </a:prstGeom>
            <a:noFill/>
            <a:ln w="9525" cap="rnd">
              <a:solidFill>
                <a:srgbClr val="BFBFBF"/>
              </a:solidFill>
              <a:prstDash val="solid"/>
              <a:round/>
            </a:ln>
            <a:effectLst/>
          </p:spPr>
          <p:txBody>
            <a:bodyPr wrap="square" lIns="45718" tIns="45718" rIns="45718" bIns="45718" numCol="1" anchor="t">
              <a:noAutofit/>
            </a:bodyPr>
            <a:lstStyle/>
            <a:p>
              <a:endParaRPr/>
            </a:p>
          </p:txBody>
        </p:sp>
        <p:sp>
          <p:nvSpPr>
            <p:cNvPr id="368" name="Straight Connector 20"/>
            <p:cNvSpPr/>
            <p:nvPr/>
          </p:nvSpPr>
          <p:spPr>
            <a:xfrm flipH="1">
              <a:off x="7425268" y="3689880"/>
              <a:ext cx="4763560" cy="3176589"/>
            </a:xfrm>
            <a:prstGeom prst="line">
              <a:avLst/>
            </a:prstGeom>
            <a:noFill/>
            <a:ln w="9525" cap="rnd">
              <a:solidFill>
                <a:srgbClr val="D9D9D9"/>
              </a:solidFill>
              <a:prstDash val="solid"/>
              <a:round/>
            </a:ln>
            <a:effectLst/>
          </p:spPr>
          <p:txBody>
            <a:bodyPr wrap="square" lIns="45718" tIns="45718" rIns="45718" bIns="45718" numCol="1" anchor="t">
              <a:noAutofit/>
            </a:bodyPr>
            <a:lstStyle/>
            <a:p>
              <a:endParaRPr/>
            </a:p>
          </p:txBody>
        </p:sp>
        <p:sp>
          <p:nvSpPr>
            <p:cNvPr id="369" name="Rectangle 23"/>
            <p:cNvSpPr/>
            <p:nvPr/>
          </p:nvSpPr>
          <p:spPr>
            <a:xfrm>
              <a:off x="9181476" y="-1"/>
              <a:ext cx="3007352" cy="6866471"/>
            </a:xfrm>
            <a:custGeom>
              <a:avLst/>
              <a:gdLst/>
              <a:ahLst/>
              <a:cxnLst>
                <a:cxn ang="0">
                  <a:pos x="wd2" y="hd2"/>
                </a:cxn>
                <a:cxn ang="5400000">
                  <a:pos x="wd2" y="hd2"/>
                </a:cxn>
                <a:cxn ang="10800000">
                  <a:pos x="wd2" y="hd2"/>
                </a:cxn>
                <a:cxn ang="16200000">
                  <a:pos x="wd2" y="hd2"/>
                </a:cxn>
              </a:cxnLst>
              <a:rect l="0" t="0" r="r" b="b"/>
              <a:pathLst>
                <a:path w="21600" h="21600" extrusionOk="0">
                  <a:moveTo>
                    <a:pt x="14692" y="0"/>
                  </a:moveTo>
                  <a:lnTo>
                    <a:pt x="21600" y="0"/>
                  </a:lnTo>
                  <a:lnTo>
                    <a:pt x="21600" y="21600"/>
                  </a:lnTo>
                  <a:lnTo>
                    <a:pt x="0" y="21600"/>
                  </a:lnTo>
                  <a:lnTo>
                    <a:pt x="14692" y="0"/>
                  </a:lnTo>
                  <a:close/>
                </a:path>
              </a:pathLst>
            </a:custGeom>
            <a:solidFill>
              <a:srgbClr val="90C226">
                <a:alpha val="3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70" name="Rectangle 25"/>
            <p:cNvSpPr/>
            <p:nvPr/>
          </p:nvSpPr>
          <p:spPr>
            <a:xfrm>
              <a:off x="9603441" y="-1"/>
              <a:ext cx="2588562"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092" y="21600"/>
                  </a:lnTo>
                  <a:lnTo>
                    <a:pt x="0" y="0"/>
                  </a:lnTo>
                  <a:close/>
                </a:path>
              </a:pathLst>
            </a:custGeom>
            <a:solidFill>
              <a:srgbClr val="90C226">
                <a:alpha val="2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71" name="Isosceles Triangle 23"/>
            <p:cNvSpPr/>
            <p:nvPr/>
          </p:nvSpPr>
          <p:spPr>
            <a:xfrm>
              <a:off x="8932333" y="3056466"/>
              <a:ext cx="3259670" cy="38100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54A021">
                <a:alpha val="72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72" name="Rectangle 27"/>
            <p:cNvSpPr/>
            <p:nvPr/>
          </p:nvSpPr>
          <p:spPr>
            <a:xfrm>
              <a:off x="9334500" y="-1"/>
              <a:ext cx="2854329"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8697" y="21600"/>
                  </a:lnTo>
                  <a:lnTo>
                    <a:pt x="0" y="0"/>
                  </a:lnTo>
                  <a:close/>
                </a:path>
              </a:pathLst>
            </a:custGeom>
            <a:solidFill>
              <a:srgbClr val="3F7819">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73" name="Rectangle 28"/>
            <p:cNvSpPr/>
            <p:nvPr/>
          </p:nvSpPr>
          <p:spPr>
            <a:xfrm>
              <a:off x="10898730" y="-1"/>
              <a:ext cx="1290096" cy="6866471"/>
            </a:xfrm>
            <a:custGeom>
              <a:avLst/>
              <a:gdLst/>
              <a:ahLst/>
              <a:cxnLst>
                <a:cxn ang="0">
                  <a:pos x="wd2" y="hd2"/>
                </a:cxn>
                <a:cxn ang="5400000">
                  <a:pos x="wd2" y="hd2"/>
                </a:cxn>
                <a:cxn ang="10800000">
                  <a:pos x="wd2" y="hd2"/>
                </a:cxn>
                <a:cxn ang="16200000">
                  <a:pos x="wd2" y="hd2"/>
                </a:cxn>
              </a:cxnLst>
              <a:rect l="0" t="0" r="r" b="b"/>
              <a:pathLst>
                <a:path w="21600" h="21600" extrusionOk="0">
                  <a:moveTo>
                    <a:pt x="17073" y="0"/>
                  </a:moveTo>
                  <a:lnTo>
                    <a:pt x="21600" y="0"/>
                  </a:lnTo>
                  <a:lnTo>
                    <a:pt x="21600" y="21600"/>
                  </a:lnTo>
                  <a:lnTo>
                    <a:pt x="0" y="21600"/>
                  </a:lnTo>
                  <a:lnTo>
                    <a:pt x="17073" y="0"/>
                  </a:lnTo>
                  <a:close/>
                </a:path>
              </a:pathLst>
            </a:custGeom>
            <a:solidFill>
              <a:srgbClr val="C0E474">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74" name="Rectangle 29"/>
            <p:cNvSpPr/>
            <p:nvPr/>
          </p:nvSpPr>
          <p:spPr>
            <a:xfrm>
              <a:off x="10938999" y="-1"/>
              <a:ext cx="1249828"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9173" y="21600"/>
                  </a:lnTo>
                  <a:lnTo>
                    <a:pt x="0" y="0"/>
                  </a:lnTo>
                  <a:close/>
                </a:path>
              </a:pathLst>
            </a:custGeom>
            <a:solidFill>
              <a:srgbClr val="90C226">
                <a:alpha val="64999"/>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75" name="Isosceles Triangle 27"/>
            <p:cNvSpPr/>
            <p:nvPr/>
          </p:nvSpPr>
          <p:spPr>
            <a:xfrm>
              <a:off x="10371666" y="3598334"/>
              <a:ext cx="1817161" cy="3268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90C226">
                <a:alpha val="8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76" name="Isosceles Triangle 28"/>
            <p:cNvSpPr/>
            <p:nvPr/>
          </p:nvSpPr>
          <p:spPr>
            <a:xfrm>
              <a:off x="-2" y="4021667"/>
              <a:ext cx="448735" cy="284480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0"/>
                  </a:lnTo>
                  <a:close/>
                </a:path>
              </a:pathLst>
            </a:custGeom>
            <a:solidFill>
              <a:srgbClr val="90C226">
                <a:alpha val="85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grpSp>
      <p:sp>
        <p:nvSpPr>
          <p:cNvPr id="378" name="Titolo Testo"/>
          <p:cNvSpPr txBox="1">
            <a:spLocks noGrp="1"/>
          </p:cNvSpPr>
          <p:nvPr>
            <p:ph type="title"/>
          </p:nvPr>
        </p:nvSpPr>
        <p:spPr>
          <a:xfrm>
            <a:off x="677332" y="609600"/>
            <a:ext cx="8596671" cy="1320800"/>
          </a:xfrm>
          <a:prstGeom prst="rect">
            <a:avLst/>
          </a:prstGeom>
        </p:spPr>
        <p:txBody>
          <a:bodyPr anchor="t"/>
          <a:lstStyle>
            <a:lvl1pPr defTabSz="457200">
              <a:lnSpc>
                <a:spcPct val="100000"/>
              </a:lnSpc>
              <a:defRPr sz="3600">
                <a:solidFill>
                  <a:srgbClr val="90C226"/>
                </a:solidFill>
                <a:latin typeface="Trebuchet MS"/>
                <a:ea typeface="Trebuchet MS"/>
                <a:cs typeface="Trebuchet MS"/>
                <a:sym typeface="Trebuchet MS"/>
              </a:defRPr>
            </a:lvl1pPr>
          </a:lstStyle>
          <a:p>
            <a:r>
              <a:t>Titolo Testo</a:t>
            </a:r>
          </a:p>
        </p:txBody>
      </p:sp>
      <p:sp>
        <p:nvSpPr>
          <p:cNvPr id="379" name="Corpo livello uno…"/>
          <p:cNvSpPr txBox="1">
            <a:spLocks noGrp="1"/>
          </p:cNvSpPr>
          <p:nvPr>
            <p:ph type="body" sz="quarter" idx="1"/>
          </p:nvPr>
        </p:nvSpPr>
        <p:spPr>
          <a:xfrm>
            <a:off x="675743" y="2160983"/>
            <a:ext cx="4185625" cy="576264"/>
          </a:xfrm>
          <a:prstGeom prst="rect">
            <a:avLst/>
          </a:prstGeom>
        </p:spPr>
        <p:txBody>
          <a:bodyPr anchor="b"/>
          <a:lstStyle>
            <a:lvl1pPr marL="0" indent="0" defTabSz="457200">
              <a:lnSpc>
                <a:spcPct val="100000"/>
              </a:lnSpc>
              <a:buSzTx/>
              <a:buFontTx/>
              <a:buNone/>
              <a:defRPr sz="2400">
                <a:solidFill>
                  <a:srgbClr val="404040"/>
                </a:solidFill>
                <a:latin typeface="Trebuchet MS"/>
                <a:ea typeface="Trebuchet MS"/>
                <a:cs typeface="Trebuchet MS"/>
                <a:sym typeface="Trebuchet MS"/>
              </a:defRPr>
            </a:lvl1pPr>
            <a:lvl2pPr marL="0" indent="0" defTabSz="457200">
              <a:lnSpc>
                <a:spcPct val="100000"/>
              </a:lnSpc>
              <a:buSzTx/>
              <a:buFontTx/>
              <a:buNone/>
              <a:defRPr sz="2400">
                <a:solidFill>
                  <a:srgbClr val="404040"/>
                </a:solidFill>
                <a:latin typeface="Trebuchet MS"/>
                <a:ea typeface="Trebuchet MS"/>
                <a:cs typeface="Trebuchet MS"/>
                <a:sym typeface="Trebuchet MS"/>
              </a:defRPr>
            </a:lvl2pPr>
            <a:lvl3pPr marL="0" indent="0" defTabSz="457200">
              <a:lnSpc>
                <a:spcPct val="100000"/>
              </a:lnSpc>
              <a:buSzTx/>
              <a:buFontTx/>
              <a:buNone/>
              <a:defRPr sz="2400">
                <a:solidFill>
                  <a:srgbClr val="404040"/>
                </a:solidFill>
                <a:latin typeface="Trebuchet MS"/>
                <a:ea typeface="Trebuchet MS"/>
                <a:cs typeface="Trebuchet MS"/>
                <a:sym typeface="Trebuchet MS"/>
              </a:defRPr>
            </a:lvl3pPr>
            <a:lvl4pPr marL="0" indent="0" defTabSz="457200">
              <a:lnSpc>
                <a:spcPct val="100000"/>
              </a:lnSpc>
              <a:buSzTx/>
              <a:buFontTx/>
              <a:buNone/>
              <a:defRPr sz="2400">
                <a:solidFill>
                  <a:srgbClr val="404040"/>
                </a:solidFill>
                <a:latin typeface="Trebuchet MS"/>
                <a:ea typeface="Trebuchet MS"/>
                <a:cs typeface="Trebuchet MS"/>
                <a:sym typeface="Trebuchet MS"/>
              </a:defRPr>
            </a:lvl4pPr>
            <a:lvl5pPr marL="0" indent="0" defTabSz="457200">
              <a:lnSpc>
                <a:spcPct val="100000"/>
              </a:lnSpc>
              <a:buSzTx/>
              <a:buFontTx/>
              <a:buNone/>
              <a:defRPr sz="2400">
                <a:solidFill>
                  <a:srgbClr val="404040"/>
                </a:solidFill>
                <a:latin typeface="Trebuchet MS"/>
                <a:ea typeface="Trebuchet MS"/>
                <a:cs typeface="Trebuchet MS"/>
                <a:sym typeface="Trebuchet MS"/>
              </a:defRPr>
            </a:lvl5pPr>
          </a:lstStyle>
          <a:p>
            <a:r>
              <a:t>Corpo livello uno</a:t>
            </a:r>
          </a:p>
          <a:p>
            <a:pPr lvl="1"/>
            <a:r>
              <a:t>Corpo livello due</a:t>
            </a:r>
          </a:p>
          <a:p>
            <a:pPr lvl="2"/>
            <a:r>
              <a:t>Corpo livello tre</a:t>
            </a:r>
          </a:p>
          <a:p>
            <a:pPr lvl="3"/>
            <a:r>
              <a:t>Corpo livello quattro</a:t>
            </a:r>
          </a:p>
          <a:p>
            <a:pPr lvl="4"/>
            <a:r>
              <a:t>Corpo livello cinque</a:t>
            </a:r>
          </a:p>
        </p:txBody>
      </p:sp>
      <p:sp>
        <p:nvSpPr>
          <p:cNvPr id="380" name="Text Placeholder 4"/>
          <p:cNvSpPr>
            <a:spLocks noGrp="1"/>
          </p:cNvSpPr>
          <p:nvPr>
            <p:ph type="body" sz="quarter" idx="21"/>
          </p:nvPr>
        </p:nvSpPr>
        <p:spPr>
          <a:xfrm>
            <a:off x="5088382" y="2160983"/>
            <a:ext cx="4185620" cy="576264"/>
          </a:xfrm>
          <a:prstGeom prst="rect">
            <a:avLst/>
          </a:prstGeom>
        </p:spPr>
        <p:txBody>
          <a:bodyPr anchor="b"/>
          <a:lstStyle/>
          <a:p>
            <a:endParaRPr/>
          </a:p>
        </p:txBody>
      </p:sp>
      <p:sp>
        <p:nvSpPr>
          <p:cNvPr id="381" name="Numero diapositiva"/>
          <p:cNvSpPr txBox="1">
            <a:spLocks noGrp="1"/>
          </p:cNvSpPr>
          <p:nvPr>
            <p:ph type="sldNum" sz="quarter" idx="2"/>
          </p:nvPr>
        </p:nvSpPr>
        <p:spPr>
          <a:xfrm>
            <a:off x="9049983" y="6114705"/>
            <a:ext cx="224020" cy="218439"/>
          </a:xfrm>
          <a:prstGeom prst="rect">
            <a:avLst/>
          </a:prstGeom>
        </p:spPr>
        <p:txBody>
          <a:bodyPr/>
          <a:lstStyle>
            <a:lvl1pPr>
              <a:defRPr sz="900">
                <a:solidFill>
                  <a:srgbClr val="90C226"/>
                </a:solidFill>
                <a:latin typeface="Trebuchet MS"/>
                <a:ea typeface="Trebuchet MS"/>
                <a:cs typeface="Trebuchet MS"/>
                <a:sym typeface="Trebuchet MS"/>
              </a:defRPr>
            </a:lvl1pPr>
          </a:lstStyle>
          <a:p>
            <a:fld id="{86CB4B4D-7CA3-9044-876B-883B54F8677D}" type="slidenum">
              <a:t>‹N›</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Intestazione sezione">
    <p:spTree>
      <p:nvGrpSpPr>
        <p:cNvPr id="1" name=""/>
        <p:cNvGrpSpPr/>
        <p:nvPr/>
      </p:nvGrpSpPr>
      <p:grpSpPr>
        <a:xfrm>
          <a:off x="0" y="0"/>
          <a:ext cx="0" cy="0"/>
          <a:chOff x="0" y="0"/>
          <a:chExt cx="0" cy="0"/>
        </a:xfrm>
      </p:grpSpPr>
      <p:grpSp>
        <p:nvGrpSpPr>
          <p:cNvPr id="31" name="Immagine 7"/>
          <p:cNvGrpSpPr/>
          <p:nvPr/>
        </p:nvGrpSpPr>
        <p:grpSpPr>
          <a:xfrm>
            <a:off x="0" y="6421694"/>
            <a:ext cx="12192003" cy="426477"/>
            <a:chOff x="0" y="0"/>
            <a:chExt cx="12192001" cy="426476"/>
          </a:xfrm>
        </p:grpSpPr>
        <p:sp>
          <p:nvSpPr>
            <p:cNvPr id="29" name="Rettangolo"/>
            <p:cNvSpPr/>
            <p:nvPr/>
          </p:nvSpPr>
          <p:spPr>
            <a:xfrm>
              <a:off x="0" y="-1"/>
              <a:ext cx="12192002" cy="426477"/>
            </a:xfrm>
            <a:prstGeom prst="rect">
              <a:avLst/>
            </a:prstGeom>
            <a:blipFill rotWithShape="1">
              <a:blip r:embed="rId2"/>
              <a:srcRect/>
              <a:tile tx="0" ty="0" sx="100000" sy="100000" flip="none" algn="tl"/>
            </a:blipFill>
            <a:ln w="12700" cap="flat">
              <a:noFill/>
              <a:miter lim="400000"/>
            </a:ln>
            <a:effectLst/>
          </p:spPr>
          <p:txBody>
            <a:bodyPr wrap="square" lIns="45718" tIns="45718" rIns="45718" bIns="45718" numCol="1" anchor="ctr">
              <a:noAutofit/>
            </a:bodyPr>
            <a:lstStyle/>
            <a:p>
              <a:pPr>
                <a:defRPr>
                  <a:latin typeface="+mj-lt"/>
                  <a:ea typeface="+mj-ea"/>
                  <a:cs typeface="+mj-cs"/>
                  <a:sym typeface="Calibri"/>
                </a:defRPr>
              </a:pPr>
              <a:endParaRPr/>
            </a:p>
          </p:txBody>
        </p:sp>
        <p:pic>
          <p:nvPicPr>
            <p:cNvPr id="30" name="image1.png" descr="image1.png"/>
            <p:cNvPicPr>
              <a:picLocks noChangeAspect="1"/>
            </p:cNvPicPr>
            <p:nvPr/>
          </p:nvPicPr>
          <p:blipFill>
            <a:blip r:embed="rId3"/>
            <a:srcRect b="13895"/>
            <a:stretch>
              <a:fillRect/>
            </a:stretch>
          </p:blipFill>
          <p:spPr>
            <a:xfrm>
              <a:off x="-1" y="0"/>
              <a:ext cx="12192003" cy="426476"/>
            </a:xfrm>
            <a:prstGeom prst="rect">
              <a:avLst/>
            </a:prstGeom>
            <a:ln w="12700" cap="flat">
              <a:noFill/>
              <a:miter lim="400000"/>
            </a:ln>
            <a:effectLst/>
          </p:spPr>
        </p:pic>
      </p:grpSp>
      <p:sp>
        <p:nvSpPr>
          <p:cNvPr id="32" name="Numero diapositiva"/>
          <p:cNvSpPr txBox="1">
            <a:spLocks noGrp="1"/>
          </p:cNvSpPr>
          <p:nvPr>
            <p:ph type="sldNum" sz="quarter" idx="2"/>
          </p:nvPr>
        </p:nvSpPr>
        <p:spPr>
          <a:xfrm>
            <a:off x="11079989" y="3096865"/>
            <a:ext cx="263980" cy="269239"/>
          </a:xfrm>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Solo titolo">
    <p:bg>
      <p:bgPr>
        <a:gradFill flip="none" rotWithShape="1">
          <a:gsLst>
            <a:gs pos="0">
              <a:srgbClr val="F1F1F1">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grpSp>
        <p:nvGrpSpPr>
          <p:cNvPr id="398" name="Group 6"/>
          <p:cNvGrpSpPr/>
          <p:nvPr/>
        </p:nvGrpSpPr>
        <p:grpSpPr>
          <a:xfrm>
            <a:off x="-2" y="-8469"/>
            <a:ext cx="12192005" cy="6866472"/>
            <a:chOff x="-1" y="0"/>
            <a:chExt cx="12192003" cy="6866470"/>
          </a:xfrm>
        </p:grpSpPr>
        <p:sp>
          <p:nvSpPr>
            <p:cNvPr id="388" name="Straight Connector 19"/>
            <p:cNvSpPr/>
            <p:nvPr/>
          </p:nvSpPr>
          <p:spPr>
            <a:xfrm>
              <a:off x="9371012" y="8466"/>
              <a:ext cx="1219202" cy="6858005"/>
            </a:xfrm>
            <a:prstGeom prst="line">
              <a:avLst/>
            </a:prstGeom>
            <a:noFill/>
            <a:ln w="9525" cap="rnd">
              <a:solidFill>
                <a:srgbClr val="BFBFBF"/>
              </a:solidFill>
              <a:prstDash val="solid"/>
              <a:round/>
            </a:ln>
            <a:effectLst/>
          </p:spPr>
          <p:txBody>
            <a:bodyPr wrap="square" lIns="45718" tIns="45718" rIns="45718" bIns="45718" numCol="1" anchor="t">
              <a:noAutofit/>
            </a:bodyPr>
            <a:lstStyle/>
            <a:p>
              <a:endParaRPr/>
            </a:p>
          </p:txBody>
        </p:sp>
        <p:sp>
          <p:nvSpPr>
            <p:cNvPr id="389" name="Straight Connector 20"/>
            <p:cNvSpPr/>
            <p:nvPr/>
          </p:nvSpPr>
          <p:spPr>
            <a:xfrm flipH="1">
              <a:off x="7425268" y="3689880"/>
              <a:ext cx="4763560" cy="3176589"/>
            </a:xfrm>
            <a:prstGeom prst="line">
              <a:avLst/>
            </a:prstGeom>
            <a:noFill/>
            <a:ln w="9525" cap="rnd">
              <a:solidFill>
                <a:srgbClr val="D9D9D9"/>
              </a:solidFill>
              <a:prstDash val="solid"/>
              <a:round/>
            </a:ln>
            <a:effectLst/>
          </p:spPr>
          <p:txBody>
            <a:bodyPr wrap="square" lIns="45718" tIns="45718" rIns="45718" bIns="45718" numCol="1" anchor="t">
              <a:noAutofit/>
            </a:bodyPr>
            <a:lstStyle/>
            <a:p>
              <a:endParaRPr/>
            </a:p>
          </p:txBody>
        </p:sp>
        <p:sp>
          <p:nvSpPr>
            <p:cNvPr id="390" name="Rectangle 23"/>
            <p:cNvSpPr/>
            <p:nvPr/>
          </p:nvSpPr>
          <p:spPr>
            <a:xfrm>
              <a:off x="9181476" y="-1"/>
              <a:ext cx="3007352" cy="6866471"/>
            </a:xfrm>
            <a:custGeom>
              <a:avLst/>
              <a:gdLst/>
              <a:ahLst/>
              <a:cxnLst>
                <a:cxn ang="0">
                  <a:pos x="wd2" y="hd2"/>
                </a:cxn>
                <a:cxn ang="5400000">
                  <a:pos x="wd2" y="hd2"/>
                </a:cxn>
                <a:cxn ang="10800000">
                  <a:pos x="wd2" y="hd2"/>
                </a:cxn>
                <a:cxn ang="16200000">
                  <a:pos x="wd2" y="hd2"/>
                </a:cxn>
              </a:cxnLst>
              <a:rect l="0" t="0" r="r" b="b"/>
              <a:pathLst>
                <a:path w="21600" h="21600" extrusionOk="0">
                  <a:moveTo>
                    <a:pt x="14692" y="0"/>
                  </a:moveTo>
                  <a:lnTo>
                    <a:pt x="21600" y="0"/>
                  </a:lnTo>
                  <a:lnTo>
                    <a:pt x="21600" y="21600"/>
                  </a:lnTo>
                  <a:lnTo>
                    <a:pt x="0" y="21600"/>
                  </a:lnTo>
                  <a:lnTo>
                    <a:pt x="14692" y="0"/>
                  </a:lnTo>
                  <a:close/>
                </a:path>
              </a:pathLst>
            </a:custGeom>
            <a:solidFill>
              <a:srgbClr val="90C226">
                <a:alpha val="3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91" name="Rectangle 25"/>
            <p:cNvSpPr/>
            <p:nvPr/>
          </p:nvSpPr>
          <p:spPr>
            <a:xfrm>
              <a:off x="9603441" y="-1"/>
              <a:ext cx="2588562"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092" y="21600"/>
                  </a:lnTo>
                  <a:lnTo>
                    <a:pt x="0" y="0"/>
                  </a:lnTo>
                  <a:close/>
                </a:path>
              </a:pathLst>
            </a:custGeom>
            <a:solidFill>
              <a:srgbClr val="90C226">
                <a:alpha val="2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92" name="Isosceles Triangle 23"/>
            <p:cNvSpPr/>
            <p:nvPr/>
          </p:nvSpPr>
          <p:spPr>
            <a:xfrm>
              <a:off x="8932333" y="3056466"/>
              <a:ext cx="3259670" cy="38100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54A021">
                <a:alpha val="72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93" name="Rectangle 27"/>
            <p:cNvSpPr/>
            <p:nvPr/>
          </p:nvSpPr>
          <p:spPr>
            <a:xfrm>
              <a:off x="9334500" y="-1"/>
              <a:ext cx="2854329"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8697" y="21600"/>
                  </a:lnTo>
                  <a:lnTo>
                    <a:pt x="0" y="0"/>
                  </a:lnTo>
                  <a:close/>
                </a:path>
              </a:pathLst>
            </a:custGeom>
            <a:solidFill>
              <a:srgbClr val="3F7819">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94" name="Rectangle 28"/>
            <p:cNvSpPr/>
            <p:nvPr/>
          </p:nvSpPr>
          <p:spPr>
            <a:xfrm>
              <a:off x="10898730" y="-1"/>
              <a:ext cx="1290096" cy="6866471"/>
            </a:xfrm>
            <a:custGeom>
              <a:avLst/>
              <a:gdLst/>
              <a:ahLst/>
              <a:cxnLst>
                <a:cxn ang="0">
                  <a:pos x="wd2" y="hd2"/>
                </a:cxn>
                <a:cxn ang="5400000">
                  <a:pos x="wd2" y="hd2"/>
                </a:cxn>
                <a:cxn ang="10800000">
                  <a:pos x="wd2" y="hd2"/>
                </a:cxn>
                <a:cxn ang="16200000">
                  <a:pos x="wd2" y="hd2"/>
                </a:cxn>
              </a:cxnLst>
              <a:rect l="0" t="0" r="r" b="b"/>
              <a:pathLst>
                <a:path w="21600" h="21600" extrusionOk="0">
                  <a:moveTo>
                    <a:pt x="17073" y="0"/>
                  </a:moveTo>
                  <a:lnTo>
                    <a:pt x="21600" y="0"/>
                  </a:lnTo>
                  <a:lnTo>
                    <a:pt x="21600" y="21600"/>
                  </a:lnTo>
                  <a:lnTo>
                    <a:pt x="0" y="21600"/>
                  </a:lnTo>
                  <a:lnTo>
                    <a:pt x="17073" y="0"/>
                  </a:lnTo>
                  <a:close/>
                </a:path>
              </a:pathLst>
            </a:custGeom>
            <a:solidFill>
              <a:srgbClr val="C0E474">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95" name="Rectangle 29"/>
            <p:cNvSpPr/>
            <p:nvPr/>
          </p:nvSpPr>
          <p:spPr>
            <a:xfrm>
              <a:off x="10938999" y="-1"/>
              <a:ext cx="1249828"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9173" y="21600"/>
                  </a:lnTo>
                  <a:lnTo>
                    <a:pt x="0" y="0"/>
                  </a:lnTo>
                  <a:close/>
                </a:path>
              </a:pathLst>
            </a:custGeom>
            <a:solidFill>
              <a:srgbClr val="90C226">
                <a:alpha val="64999"/>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96" name="Isosceles Triangle 27"/>
            <p:cNvSpPr/>
            <p:nvPr/>
          </p:nvSpPr>
          <p:spPr>
            <a:xfrm>
              <a:off x="10371666" y="3598334"/>
              <a:ext cx="1817161" cy="3268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90C226">
                <a:alpha val="8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397" name="Isosceles Triangle 28"/>
            <p:cNvSpPr/>
            <p:nvPr/>
          </p:nvSpPr>
          <p:spPr>
            <a:xfrm>
              <a:off x="-2" y="4021667"/>
              <a:ext cx="448735" cy="284480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0"/>
                  </a:lnTo>
                  <a:close/>
                </a:path>
              </a:pathLst>
            </a:custGeom>
            <a:solidFill>
              <a:srgbClr val="90C226">
                <a:alpha val="85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grpSp>
      <p:sp>
        <p:nvSpPr>
          <p:cNvPr id="399" name="Titolo Testo"/>
          <p:cNvSpPr txBox="1">
            <a:spLocks noGrp="1"/>
          </p:cNvSpPr>
          <p:nvPr>
            <p:ph type="title"/>
          </p:nvPr>
        </p:nvSpPr>
        <p:spPr>
          <a:xfrm>
            <a:off x="677332" y="609600"/>
            <a:ext cx="8596671" cy="1320800"/>
          </a:xfrm>
          <a:prstGeom prst="rect">
            <a:avLst/>
          </a:prstGeom>
        </p:spPr>
        <p:txBody>
          <a:bodyPr anchor="t"/>
          <a:lstStyle>
            <a:lvl1pPr defTabSz="457200">
              <a:lnSpc>
                <a:spcPct val="100000"/>
              </a:lnSpc>
              <a:defRPr sz="3600">
                <a:solidFill>
                  <a:srgbClr val="90C226"/>
                </a:solidFill>
                <a:latin typeface="Trebuchet MS"/>
                <a:ea typeface="Trebuchet MS"/>
                <a:cs typeface="Trebuchet MS"/>
                <a:sym typeface="Trebuchet MS"/>
              </a:defRPr>
            </a:lvl1pPr>
          </a:lstStyle>
          <a:p>
            <a:r>
              <a:t>Titolo Testo</a:t>
            </a:r>
          </a:p>
        </p:txBody>
      </p:sp>
      <p:sp>
        <p:nvSpPr>
          <p:cNvPr id="400" name="Numero diapositiva"/>
          <p:cNvSpPr txBox="1">
            <a:spLocks noGrp="1"/>
          </p:cNvSpPr>
          <p:nvPr>
            <p:ph type="sldNum" sz="quarter" idx="2"/>
          </p:nvPr>
        </p:nvSpPr>
        <p:spPr>
          <a:xfrm>
            <a:off x="9049983" y="6114705"/>
            <a:ext cx="224020" cy="218439"/>
          </a:xfrm>
          <a:prstGeom prst="rect">
            <a:avLst/>
          </a:prstGeom>
        </p:spPr>
        <p:txBody>
          <a:bodyPr/>
          <a:lstStyle>
            <a:lvl1pPr>
              <a:defRPr sz="900">
                <a:solidFill>
                  <a:srgbClr val="90C226"/>
                </a:solidFill>
                <a:latin typeface="Trebuchet MS"/>
                <a:ea typeface="Trebuchet MS"/>
                <a:cs typeface="Trebuchet MS"/>
                <a:sym typeface="Trebuchet MS"/>
              </a:defRPr>
            </a:lvl1pPr>
          </a:lstStyle>
          <a:p>
            <a:fld id="{86CB4B4D-7CA3-9044-876B-883B54F8677D}" type="slidenum">
              <a:t>‹N›</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Vuota">
    <p:bg>
      <p:bgPr>
        <a:gradFill flip="none" rotWithShape="1">
          <a:gsLst>
            <a:gs pos="0">
              <a:srgbClr val="F1F1F1">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grpSp>
        <p:nvGrpSpPr>
          <p:cNvPr id="417" name="Group 6"/>
          <p:cNvGrpSpPr/>
          <p:nvPr/>
        </p:nvGrpSpPr>
        <p:grpSpPr>
          <a:xfrm>
            <a:off x="-2" y="-8469"/>
            <a:ext cx="12192005" cy="6866472"/>
            <a:chOff x="-1" y="0"/>
            <a:chExt cx="12192003" cy="6866470"/>
          </a:xfrm>
        </p:grpSpPr>
        <p:sp>
          <p:nvSpPr>
            <p:cNvPr id="407" name="Straight Connector 19"/>
            <p:cNvSpPr/>
            <p:nvPr/>
          </p:nvSpPr>
          <p:spPr>
            <a:xfrm>
              <a:off x="9371012" y="8466"/>
              <a:ext cx="1219202" cy="6858005"/>
            </a:xfrm>
            <a:prstGeom prst="line">
              <a:avLst/>
            </a:prstGeom>
            <a:noFill/>
            <a:ln w="9525" cap="rnd">
              <a:solidFill>
                <a:srgbClr val="BFBFBF"/>
              </a:solidFill>
              <a:prstDash val="solid"/>
              <a:round/>
            </a:ln>
            <a:effectLst/>
          </p:spPr>
          <p:txBody>
            <a:bodyPr wrap="square" lIns="45718" tIns="45718" rIns="45718" bIns="45718" numCol="1" anchor="t">
              <a:noAutofit/>
            </a:bodyPr>
            <a:lstStyle/>
            <a:p>
              <a:endParaRPr/>
            </a:p>
          </p:txBody>
        </p:sp>
        <p:sp>
          <p:nvSpPr>
            <p:cNvPr id="408" name="Straight Connector 20"/>
            <p:cNvSpPr/>
            <p:nvPr/>
          </p:nvSpPr>
          <p:spPr>
            <a:xfrm flipH="1">
              <a:off x="7425268" y="3689880"/>
              <a:ext cx="4763560" cy="3176589"/>
            </a:xfrm>
            <a:prstGeom prst="line">
              <a:avLst/>
            </a:prstGeom>
            <a:noFill/>
            <a:ln w="9525" cap="rnd">
              <a:solidFill>
                <a:srgbClr val="D9D9D9"/>
              </a:solidFill>
              <a:prstDash val="solid"/>
              <a:round/>
            </a:ln>
            <a:effectLst/>
          </p:spPr>
          <p:txBody>
            <a:bodyPr wrap="square" lIns="45718" tIns="45718" rIns="45718" bIns="45718" numCol="1" anchor="t">
              <a:noAutofit/>
            </a:bodyPr>
            <a:lstStyle/>
            <a:p>
              <a:endParaRPr/>
            </a:p>
          </p:txBody>
        </p:sp>
        <p:sp>
          <p:nvSpPr>
            <p:cNvPr id="409" name="Rectangle 23"/>
            <p:cNvSpPr/>
            <p:nvPr/>
          </p:nvSpPr>
          <p:spPr>
            <a:xfrm>
              <a:off x="9181476" y="-1"/>
              <a:ext cx="3007352" cy="6866471"/>
            </a:xfrm>
            <a:custGeom>
              <a:avLst/>
              <a:gdLst/>
              <a:ahLst/>
              <a:cxnLst>
                <a:cxn ang="0">
                  <a:pos x="wd2" y="hd2"/>
                </a:cxn>
                <a:cxn ang="5400000">
                  <a:pos x="wd2" y="hd2"/>
                </a:cxn>
                <a:cxn ang="10800000">
                  <a:pos x="wd2" y="hd2"/>
                </a:cxn>
                <a:cxn ang="16200000">
                  <a:pos x="wd2" y="hd2"/>
                </a:cxn>
              </a:cxnLst>
              <a:rect l="0" t="0" r="r" b="b"/>
              <a:pathLst>
                <a:path w="21600" h="21600" extrusionOk="0">
                  <a:moveTo>
                    <a:pt x="14692" y="0"/>
                  </a:moveTo>
                  <a:lnTo>
                    <a:pt x="21600" y="0"/>
                  </a:lnTo>
                  <a:lnTo>
                    <a:pt x="21600" y="21600"/>
                  </a:lnTo>
                  <a:lnTo>
                    <a:pt x="0" y="21600"/>
                  </a:lnTo>
                  <a:lnTo>
                    <a:pt x="14692" y="0"/>
                  </a:lnTo>
                  <a:close/>
                </a:path>
              </a:pathLst>
            </a:custGeom>
            <a:solidFill>
              <a:srgbClr val="90C226">
                <a:alpha val="3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10" name="Rectangle 25"/>
            <p:cNvSpPr/>
            <p:nvPr/>
          </p:nvSpPr>
          <p:spPr>
            <a:xfrm>
              <a:off x="9603441" y="-1"/>
              <a:ext cx="2588562"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092" y="21600"/>
                  </a:lnTo>
                  <a:lnTo>
                    <a:pt x="0" y="0"/>
                  </a:lnTo>
                  <a:close/>
                </a:path>
              </a:pathLst>
            </a:custGeom>
            <a:solidFill>
              <a:srgbClr val="90C226">
                <a:alpha val="2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11" name="Isosceles Triangle 23"/>
            <p:cNvSpPr/>
            <p:nvPr/>
          </p:nvSpPr>
          <p:spPr>
            <a:xfrm>
              <a:off x="8932333" y="3056466"/>
              <a:ext cx="3259670" cy="38100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54A021">
                <a:alpha val="72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12" name="Rectangle 27"/>
            <p:cNvSpPr/>
            <p:nvPr/>
          </p:nvSpPr>
          <p:spPr>
            <a:xfrm>
              <a:off x="9334500" y="-1"/>
              <a:ext cx="2854329"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8697" y="21600"/>
                  </a:lnTo>
                  <a:lnTo>
                    <a:pt x="0" y="0"/>
                  </a:lnTo>
                  <a:close/>
                </a:path>
              </a:pathLst>
            </a:custGeom>
            <a:solidFill>
              <a:srgbClr val="3F7819">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13" name="Rectangle 28"/>
            <p:cNvSpPr/>
            <p:nvPr/>
          </p:nvSpPr>
          <p:spPr>
            <a:xfrm>
              <a:off x="10898730" y="-1"/>
              <a:ext cx="1290096" cy="6866471"/>
            </a:xfrm>
            <a:custGeom>
              <a:avLst/>
              <a:gdLst/>
              <a:ahLst/>
              <a:cxnLst>
                <a:cxn ang="0">
                  <a:pos x="wd2" y="hd2"/>
                </a:cxn>
                <a:cxn ang="5400000">
                  <a:pos x="wd2" y="hd2"/>
                </a:cxn>
                <a:cxn ang="10800000">
                  <a:pos x="wd2" y="hd2"/>
                </a:cxn>
                <a:cxn ang="16200000">
                  <a:pos x="wd2" y="hd2"/>
                </a:cxn>
              </a:cxnLst>
              <a:rect l="0" t="0" r="r" b="b"/>
              <a:pathLst>
                <a:path w="21600" h="21600" extrusionOk="0">
                  <a:moveTo>
                    <a:pt x="17073" y="0"/>
                  </a:moveTo>
                  <a:lnTo>
                    <a:pt x="21600" y="0"/>
                  </a:lnTo>
                  <a:lnTo>
                    <a:pt x="21600" y="21600"/>
                  </a:lnTo>
                  <a:lnTo>
                    <a:pt x="0" y="21600"/>
                  </a:lnTo>
                  <a:lnTo>
                    <a:pt x="17073" y="0"/>
                  </a:lnTo>
                  <a:close/>
                </a:path>
              </a:pathLst>
            </a:custGeom>
            <a:solidFill>
              <a:srgbClr val="C0E474">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14" name="Rectangle 29"/>
            <p:cNvSpPr/>
            <p:nvPr/>
          </p:nvSpPr>
          <p:spPr>
            <a:xfrm>
              <a:off x="10938999" y="-1"/>
              <a:ext cx="1249828"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9173" y="21600"/>
                  </a:lnTo>
                  <a:lnTo>
                    <a:pt x="0" y="0"/>
                  </a:lnTo>
                  <a:close/>
                </a:path>
              </a:pathLst>
            </a:custGeom>
            <a:solidFill>
              <a:srgbClr val="90C226">
                <a:alpha val="64999"/>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15" name="Isosceles Triangle 27"/>
            <p:cNvSpPr/>
            <p:nvPr/>
          </p:nvSpPr>
          <p:spPr>
            <a:xfrm>
              <a:off x="10371666" y="3598334"/>
              <a:ext cx="1817161" cy="3268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90C226">
                <a:alpha val="8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16" name="Isosceles Triangle 28"/>
            <p:cNvSpPr/>
            <p:nvPr/>
          </p:nvSpPr>
          <p:spPr>
            <a:xfrm>
              <a:off x="-2" y="4021667"/>
              <a:ext cx="448735" cy="284480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0"/>
                  </a:lnTo>
                  <a:close/>
                </a:path>
              </a:pathLst>
            </a:custGeom>
            <a:solidFill>
              <a:srgbClr val="90C226">
                <a:alpha val="85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grpSp>
      <p:sp>
        <p:nvSpPr>
          <p:cNvPr id="418" name="Numero diapositiva"/>
          <p:cNvSpPr txBox="1">
            <a:spLocks noGrp="1"/>
          </p:cNvSpPr>
          <p:nvPr>
            <p:ph type="sldNum" sz="quarter" idx="2"/>
          </p:nvPr>
        </p:nvSpPr>
        <p:spPr>
          <a:xfrm>
            <a:off x="9049983" y="6114705"/>
            <a:ext cx="224020" cy="218439"/>
          </a:xfrm>
          <a:prstGeom prst="rect">
            <a:avLst/>
          </a:prstGeom>
        </p:spPr>
        <p:txBody>
          <a:bodyPr/>
          <a:lstStyle>
            <a:lvl1pPr>
              <a:defRPr sz="900">
                <a:solidFill>
                  <a:srgbClr val="90C226"/>
                </a:solidFill>
                <a:latin typeface="Trebuchet MS"/>
                <a:ea typeface="Trebuchet MS"/>
                <a:cs typeface="Trebuchet MS"/>
                <a:sym typeface="Trebuchet MS"/>
              </a:defRPr>
            </a:lvl1pPr>
          </a:lstStyle>
          <a:p>
            <a:fld id="{86CB4B4D-7CA3-9044-876B-883B54F8677D}" type="slidenum">
              <a:t>‹N›</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Contenuto con didascalia">
    <p:bg>
      <p:bgPr>
        <a:gradFill flip="none" rotWithShape="1">
          <a:gsLst>
            <a:gs pos="0">
              <a:srgbClr val="F1F1F1">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grpSp>
        <p:nvGrpSpPr>
          <p:cNvPr id="435" name="Group 6"/>
          <p:cNvGrpSpPr/>
          <p:nvPr/>
        </p:nvGrpSpPr>
        <p:grpSpPr>
          <a:xfrm>
            <a:off x="-2" y="-8469"/>
            <a:ext cx="12192005" cy="6866472"/>
            <a:chOff x="-1" y="0"/>
            <a:chExt cx="12192003" cy="6866470"/>
          </a:xfrm>
        </p:grpSpPr>
        <p:sp>
          <p:nvSpPr>
            <p:cNvPr id="425" name="Straight Connector 19"/>
            <p:cNvSpPr/>
            <p:nvPr/>
          </p:nvSpPr>
          <p:spPr>
            <a:xfrm>
              <a:off x="9371012" y="8466"/>
              <a:ext cx="1219202" cy="6858005"/>
            </a:xfrm>
            <a:prstGeom prst="line">
              <a:avLst/>
            </a:prstGeom>
            <a:noFill/>
            <a:ln w="9525" cap="rnd">
              <a:solidFill>
                <a:srgbClr val="BFBFBF"/>
              </a:solidFill>
              <a:prstDash val="solid"/>
              <a:round/>
            </a:ln>
            <a:effectLst/>
          </p:spPr>
          <p:txBody>
            <a:bodyPr wrap="square" lIns="45718" tIns="45718" rIns="45718" bIns="45718" numCol="1" anchor="t">
              <a:noAutofit/>
            </a:bodyPr>
            <a:lstStyle/>
            <a:p>
              <a:endParaRPr/>
            </a:p>
          </p:txBody>
        </p:sp>
        <p:sp>
          <p:nvSpPr>
            <p:cNvPr id="426" name="Straight Connector 20"/>
            <p:cNvSpPr/>
            <p:nvPr/>
          </p:nvSpPr>
          <p:spPr>
            <a:xfrm flipH="1">
              <a:off x="7425268" y="3689880"/>
              <a:ext cx="4763560" cy="3176589"/>
            </a:xfrm>
            <a:prstGeom prst="line">
              <a:avLst/>
            </a:prstGeom>
            <a:noFill/>
            <a:ln w="9525" cap="rnd">
              <a:solidFill>
                <a:srgbClr val="D9D9D9"/>
              </a:solidFill>
              <a:prstDash val="solid"/>
              <a:round/>
            </a:ln>
            <a:effectLst/>
          </p:spPr>
          <p:txBody>
            <a:bodyPr wrap="square" lIns="45718" tIns="45718" rIns="45718" bIns="45718" numCol="1" anchor="t">
              <a:noAutofit/>
            </a:bodyPr>
            <a:lstStyle/>
            <a:p>
              <a:endParaRPr/>
            </a:p>
          </p:txBody>
        </p:sp>
        <p:sp>
          <p:nvSpPr>
            <p:cNvPr id="427" name="Rectangle 23"/>
            <p:cNvSpPr/>
            <p:nvPr/>
          </p:nvSpPr>
          <p:spPr>
            <a:xfrm>
              <a:off x="9181476" y="-1"/>
              <a:ext cx="3007352" cy="6866471"/>
            </a:xfrm>
            <a:custGeom>
              <a:avLst/>
              <a:gdLst/>
              <a:ahLst/>
              <a:cxnLst>
                <a:cxn ang="0">
                  <a:pos x="wd2" y="hd2"/>
                </a:cxn>
                <a:cxn ang="5400000">
                  <a:pos x="wd2" y="hd2"/>
                </a:cxn>
                <a:cxn ang="10800000">
                  <a:pos x="wd2" y="hd2"/>
                </a:cxn>
                <a:cxn ang="16200000">
                  <a:pos x="wd2" y="hd2"/>
                </a:cxn>
              </a:cxnLst>
              <a:rect l="0" t="0" r="r" b="b"/>
              <a:pathLst>
                <a:path w="21600" h="21600" extrusionOk="0">
                  <a:moveTo>
                    <a:pt x="14692" y="0"/>
                  </a:moveTo>
                  <a:lnTo>
                    <a:pt x="21600" y="0"/>
                  </a:lnTo>
                  <a:lnTo>
                    <a:pt x="21600" y="21600"/>
                  </a:lnTo>
                  <a:lnTo>
                    <a:pt x="0" y="21600"/>
                  </a:lnTo>
                  <a:lnTo>
                    <a:pt x="14692" y="0"/>
                  </a:lnTo>
                  <a:close/>
                </a:path>
              </a:pathLst>
            </a:custGeom>
            <a:solidFill>
              <a:srgbClr val="90C226">
                <a:alpha val="3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28" name="Rectangle 25"/>
            <p:cNvSpPr/>
            <p:nvPr/>
          </p:nvSpPr>
          <p:spPr>
            <a:xfrm>
              <a:off x="9603441" y="-1"/>
              <a:ext cx="2588562"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092" y="21600"/>
                  </a:lnTo>
                  <a:lnTo>
                    <a:pt x="0" y="0"/>
                  </a:lnTo>
                  <a:close/>
                </a:path>
              </a:pathLst>
            </a:custGeom>
            <a:solidFill>
              <a:srgbClr val="90C226">
                <a:alpha val="2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29" name="Isosceles Triangle 23"/>
            <p:cNvSpPr/>
            <p:nvPr/>
          </p:nvSpPr>
          <p:spPr>
            <a:xfrm>
              <a:off x="8932333" y="3056466"/>
              <a:ext cx="3259670" cy="38100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54A021">
                <a:alpha val="72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30" name="Rectangle 27"/>
            <p:cNvSpPr/>
            <p:nvPr/>
          </p:nvSpPr>
          <p:spPr>
            <a:xfrm>
              <a:off x="9334500" y="-1"/>
              <a:ext cx="2854329"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8697" y="21600"/>
                  </a:lnTo>
                  <a:lnTo>
                    <a:pt x="0" y="0"/>
                  </a:lnTo>
                  <a:close/>
                </a:path>
              </a:pathLst>
            </a:custGeom>
            <a:solidFill>
              <a:srgbClr val="3F7819">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31" name="Rectangle 28"/>
            <p:cNvSpPr/>
            <p:nvPr/>
          </p:nvSpPr>
          <p:spPr>
            <a:xfrm>
              <a:off x="10898730" y="-1"/>
              <a:ext cx="1290096" cy="6866471"/>
            </a:xfrm>
            <a:custGeom>
              <a:avLst/>
              <a:gdLst/>
              <a:ahLst/>
              <a:cxnLst>
                <a:cxn ang="0">
                  <a:pos x="wd2" y="hd2"/>
                </a:cxn>
                <a:cxn ang="5400000">
                  <a:pos x="wd2" y="hd2"/>
                </a:cxn>
                <a:cxn ang="10800000">
                  <a:pos x="wd2" y="hd2"/>
                </a:cxn>
                <a:cxn ang="16200000">
                  <a:pos x="wd2" y="hd2"/>
                </a:cxn>
              </a:cxnLst>
              <a:rect l="0" t="0" r="r" b="b"/>
              <a:pathLst>
                <a:path w="21600" h="21600" extrusionOk="0">
                  <a:moveTo>
                    <a:pt x="17073" y="0"/>
                  </a:moveTo>
                  <a:lnTo>
                    <a:pt x="21600" y="0"/>
                  </a:lnTo>
                  <a:lnTo>
                    <a:pt x="21600" y="21600"/>
                  </a:lnTo>
                  <a:lnTo>
                    <a:pt x="0" y="21600"/>
                  </a:lnTo>
                  <a:lnTo>
                    <a:pt x="17073" y="0"/>
                  </a:lnTo>
                  <a:close/>
                </a:path>
              </a:pathLst>
            </a:custGeom>
            <a:solidFill>
              <a:srgbClr val="C0E474">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32" name="Rectangle 29"/>
            <p:cNvSpPr/>
            <p:nvPr/>
          </p:nvSpPr>
          <p:spPr>
            <a:xfrm>
              <a:off x="10938999" y="-1"/>
              <a:ext cx="1249828"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9173" y="21600"/>
                  </a:lnTo>
                  <a:lnTo>
                    <a:pt x="0" y="0"/>
                  </a:lnTo>
                  <a:close/>
                </a:path>
              </a:pathLst>
            </a:custGeom>
            <a:solidFill>
              <a:srgbClr val="90C226">
                <a:alpha val="64999"/>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33" name="Isosceles Triangle 27"/>
            <p:cNvSpPr/>
            <p:nvPr/>
          </p:nvSpPr>
          <p:spPr>
            <a:xfrm>
              <a:off x="10371666" y="3598334"/>
              <a:ext cx="1817161" cy="3268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90C226">
                <a:alpha val="8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34" name="Isosceles Triangle 28"/>
            <p:cNvSpPr/>
            <p:nvPr/>
          </p:nvSpPr>
          <p:spPr>
            <a:xfrm>
              <a:off x="-2" y="4021667"/>
              <a:ext cx="448735" cy="284480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0"/>
                  </a:lnTo>
                  <a:close/>
                </a:path>
              </a:pathLst>
            </a:custGeom>
            <a:solidFill>
              <a:srgbClr val="90C226">
                <a:alpha val="85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grpSp>
      <p:sp>
        <p:nvSpPr>
          <p:cNvPr id="436" name="Titolo Testo"/>
          <p:cNvSpPr txBox="1">
            <a:spLocks noGrp="1"/>
          </p:cNvSpPr>
          <p:nvPr>
            <p:ph type="title"/>
          </p:nvPr>
        </p:nvSpPr>
        <p:spPr>
          <a:xfrm>
            <a:off x="677332" y="1498603"/>
            <a:ext cx="3854531" cy="1278468"/>
          </a:xfrm>
          <a:prstGeom prst="rect">
            <a:avLst/>
          </a:prstGeom>
        </p:spPr>
        <p:txBody>
          <a:bodyPr anchor="b"/>
          <a:lstStyle>
            <a:lvl1pPr defTabSz="457200">
              <a:lnSpc>
                <a:spcPct val="100000"/>
              </a:lnSpc>
              <a:defRPr sz="2000">
                <a:solidFill>
                  <a:srgbClr val="90C226"/>
                </a:solidFill>
                <a:latin typeface="Trebuchet MS"/>
                <a:ea typeface="Trebuchet MS"/>
                <a:cs typeface="Trebuchet MS"/>
                <a:sym typeface="Trebuchet MS"/>
              </a:defRPr>
            </a:lvl1pPr>
          </a:lstStyle>
          <a:p>
            <a:r>
              <a:t>Titolo Testo</a:t>
            </a:r>
          </a:p>
        </p:txBody>
      </p:sp>
      <p:sp>
        <p:nvSpPr>
          <p:cNvPr id="437" name="Corpo livello uno…"/>
          <p:cNvSpPr txBox="1">
            <a:spLocks noGrp="1"/>
          </p:cNvSpPr>
          <p:nvPr>
            <p:ph type="body" sz="half" idx="1"/>
          </p:nvPr>
        </p:nvSpPr>
        <p:spPr>
          <a:xfrm>
            <a:off x="4760459" y="514922"/>
            <a:ext cx="4513544" cy="5526441"/>
          </a:xfrm>
          <a:prstGeom prst="rect">
            <a:avLst/>
          </a:prstGeom>
        </p:spPr>
        <p:txBody>
          <a:bodyPr/>
          <a:lstStyle>
            <a:lvl1pPr marL="342900" indent="-342900" defTabSz="457200">
              <a:lnSpc>
                <a:spcPct val="100000"/>
              </a:lnSpc>
              <a:buClr>
                <a:srgbClr val="90C226"/>
              </a:buClr>
              <a:buSzPct val="80000"/>
              <a:buFont typeface="Trebuchet MS"/>
              <a:buChar char="u"/>
              <a:defRPr sz="1800">
                <a:solidFill>
                  <a:srgbClr val="404040"/>
                </a:solidFill>
                <a:latin typeface="Trebuchet MS"/>
                <a:ea typeface="Trebuchet MS"/>
                <a:cs typeface="Trebuchet MS"/>
                <a:sym typeface="Trebuchet MS"/>
              </a:defRPr>
            </a:lvl1pPr>
            <a:lvl2pPr marL="778668" indent="-321468" defTabSz="457200">
              <a:lnSpc>
                <a:spcPct val="100000"/>
              </a:lnSpc>
              <a:buClr>
                <a:srgbClr val="90C226"/>
              </a:buClr>
              <a:buSzPct val="80000"/>
              <a:buFont typeface="Trebuchet MS"/>
              <a:buChar char="u"/>
              <a:defRPr sz="1800">
                <a:solidFill>
                  <a:srgbClr val="404040"/>
                </a:solidFill>
                <a:latin typeface="Trebuchet MS"/>
                <a:ea typeface="Trebuchet MS"/>
                <a:cs typeface="Trebuchet MS"/>
                <a:sym typeface="Trebuchet MS"/>
              </a:defRPr>
            </a:lvl2pPr>
            <a:lvl3pPr marL="1208314" indent="-293914" defTabSz="457200">
              <a:lnSpc>
                <a:spcPct val="100000"/>
              </a:lnSpc>
              <a:buClr>
                <a:srgbClr val="90C226"/>
              </a:buClr>
              <a:buSzPct val="80000"/>
              <a:buFont typeface="Trebuchet MS"/>
              <a:buChar char="u"/>
              <a:defRPr sz="1800">
                <a:solidFill>
                  <a:srgbClr val="404040"/>
                </a:solidFill>
                <a:latin typeface="Trebuchet MS"/>
                <a:ea typeface="Trebuchet MS"/>
                <a:cs typeface="Trebuchet MS"/>
                <a:sym typeface="Trebuchet MS"/>
              </a:defRPr>
            </a:lvl3pPr>
            <a:lvl4pPr marL="1714500" indent="-342900" defTabSz="457200">
              <a:lnSpc>
                <a:spcPct val="100000"/>
              </a:lnSpc>
              <a:buClr>
                <a:srgbClr val="90C226"/>
              </a:buClr>
              <a:buSzPct val="80000"/>
              <a:buFont typeface="Trebuchet MS"/>
              <a:buChar char="u"/>
              <a:defRPr sz="1800">
                <a:solidFill>
                  <a:srgbClr val="404040"/>
                </a:solidFill>
                <a:latin typeface="Trebuchet MS"/>
                <a:ea typeface="Trebuchet MS"/>
                <a:cs typeface="Trebuchet MS"/>
                <a:sym typeface="Trebuchet MS"/>
              </a:defRPr>
            </a:lvl4pPr>
            <a:lvl5pPr marL="2171700" indent="-342900" defTabSz="457200">
              <a:lnSpc>
                <a:spcPct val="100000"/>
              </a:lnSpc>
              <a:buClr>
                <a:srgbClr val="90C226"/>
              </a:buClr>
              <a:buSzPct val="80000"/>
              <a:buFont typeface="Trebuchet MS"/>
              <a:buChar char="u"/>
              <a:defRPr sz="1800">
                <a:solidFill>
                  <a:srgbClr val="404040"/>
                </a:solidFill>
                <a:latin typeface="Trebuchet MS"/>
                <a:ea typeface="Trebuchet MS"/>
                <a:cs typeface="Trebuchet MS"/>
                <a:sym typeface="Trebuchet MS"/>
              </a:defRPr>
            </a:lvl5pPr>
          </a:lstStyle>
          <a:p>
            <a:r>
              <a:t>Corpo livello uno</a:t>
            </a:r>
          </a:p>
          <a:p>
            <a:pPr lvl="1"/>
            <a:r>
              <a:t>Corpo livello due</a:t>
            </a:r>
          </a:p>
          <a:p>
            <a:pPr lvl="2"/>
            <a:r>
              <a:t>Corpo livello tre</a:t>
            </a:r>
          </a:p>
          <a:p>
            <a:pPr lvl="3"/>
            <a:r>
              <a:t>Corpo livello quattro</a:t>
            </a:r>
          </a:p>
          <a:p>
            <a:pPr lvl="4"/>
            <a:r>
              <a:t>Corpo livello cinque</a:t>
            </a:r>
          </a:p>
        </p:txBody>
      </p:sp>
      <p:sp>
        <p:nvSpPr>
          <p:cNvPr id="438" name="Text Placeholder 3"/>
          <p:cNvSpPr>
            <a:spLocks noGrp="1"/>
          </p:cNvSpPr>
          <p:nvPr>
            <p:ph type="body" sz="quarter" idx="21"/>
          </p:nvPr>
        </p:nvSpPr>
        <p:spPr>
          <a:xfrm>
            <a:off x="677334" y="2777069"/>
            <a:ext cx="3854528" cy="2584451"/>
          </a:xfrm>
          <a:prstGeom prst="rect">
            <a:avLst/>
          </a:prstGeom>
        </p:spPr>
        <p:txBody>
          <a:bodyPr/>
          <a:lstStyle/>
          <a:p>
            <a:endParaRPr/>
          </a:p>
        </p:txBody>
      </p:sp>
      <p:sp>
        <p:nvSpPr>
          <p:cNvPr id="439" name="Numero diapositiva"/>
          <p:cNvSpPr txBox="1">
            <a:spLocks noGrp="1"/>
          </p:cNvSpPr>
          <p:nvPr>
            <p:ph type="sldNum" sz="quarter" idx="2"/>
          </p:nvPr>
        </p:nvSpPr>
        <p:spPr>
          <a:xfrm>
            <a:off x="9049983" y="6114705"/>
            <a:ext cx="224020" cy="218439"/>
          </a:xfrm>
          <a:prstGeom prst="rect">
            <a:avLst/>
          </a:prstGeom>
        </p:spPr>
        <p:txBody>
          <a:bodyPr/>
          <a:lstStyle>
            <a:lvl1pPr>
              <a:defRPr sz="900">
                <a:solidFill>
                  <a:srgbClr val="90C226"/>
                </a:solidFill>
                <a:latin typeface="Trebuchet MS"/>
                <a:ea typeface="Trebuchet MS"/>
                <a:cs typeface="Trebuchet MS"/>
                <a:sym typeface="Trebuchet MS"/>
              </a:defRPr>
            </a:lvl1pPr>
          </a:lstStyle>
          <a:p>
            <a:fld id="{86CB4B4D-7CA3-9044-876B-883B54F8677D}" type="slidenum">
              <a:t>‹N›</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Immagine con didascalia">
    <p:bg>
      <p:bgPr>
        <a:gradFill flip="none" rotWithShape="1">
          <a:gsLst>
            <a:gs pos="0">
              <a:srgbClr val="F1F1F1">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grpSp>
        <p:nvGrpSpPr>
          <p:cNvPr id="456" name="Group 6"/>
          <p:cNvGrpSpPr/>
          <p:nvPr/>
        </p:nvGrpSpPr>
        <p:grpSpPr>
          <a:xfrm>
            <a:off x="-2" y="-8469"/>
            <a:ext cx="12192005" cy="6866472"/>
            <a:chOff x="-1" y="0"/>
            <a:chExt cx="12192003" cy="6866470"/>
          </a:xfrm>
        </p:grpSpPr>
        <p:sp>
          <p:nvSpPr>
            <p:cNvPr id="446" name="Straight Connector 19"/>
            <p:cNvSpPr/>
            <p:nvPr/>
          </p:nvSpPr>
          <p:spPr>
            <a:xfrm>
              <a:off x="9371012" y="8466"/>
              <a:ext cx="1219202" cy="6858005"/>
            </a:xfrm>
            <a:prstGeom prst="line">
              <a:avLst/>
            </a:prstGeom>
            <a:noFill/>
            <a:ln w="9525" cap="rnd">
              <a:solidFill>
                <a:srgbClr val="BFBFBF"/>
              </a:solidFill>
              <a:prstDash val="solid"/>
              <a:round/>
            </a:ln>
            <a:effectLst/>
          </p:spPr>
          <p:txBody>
            <a:bodyPr wrap="square" lIns="45718" tIns="45718" rIns="45718" bIns="45718" numCol="1" anchor="t">
              <a:noAutofit/>
            </a:bodyPr>
            <a:lstStyle/>
            <a:p>
              <a:endParaRPr/>
            </a:p>
          </p:txBody>
        </p:sp>
        <p:sp>
          <p:nvSpPr>
            <p:cNvPr id="447" name="Straight Connector 20"/>
            <p:cNvSpPr/>
            <p:nvPr/>
          </p:nvSpPr>
          <p:spPr>
            <a:xfrm flipH="1">
              <a:off x="7425268" y="3689880"/>
              <a:ext cx="4763560" cy="3176589"/>
            </a:xfrm>
            <a:prstGeom prst="line">
              <a:avLst/>
            </a:prstGeom>
            <a:noFill/>
            <a:ln w="9525" cap="rnd">
              <a:solidFill>
                <a:srgbClr val="D9D9D9"/>
              </a:solidFill>
              <a:prstDash val="solid"/>
              <a:round/>
            </a:ln>
            <a:effectLst/>
          </p:spPr>
          <p:txBody>
            <a:bodyPr wrap="square" lIns="45718" tIns="45718" rIns="45718" bIns="45718" numCol="1" anchor="t">
              <a:noAutofit/>
            </a:bodyPr>
            <a:lstStyle/>
            <a:p>
              <a:endParaRPr/>
            </a:p>
          </p:txBody>
        </p:sp>
        <p:sp>
          <p:nvSpPr>
            <p:cNvPr id="448" name="Rectangle 23"/>
            <p:cNvSpPr/>
            <p:nvPr/>
          </p:nvSpPr>
          <p:spPr>
            <a:xfrm>
              <a:off x="9181476" y="-1"/>
              <a:ext cx="3007352" cy="6866471"/>
            </a:xfrm>
            <a:custGeom>
              <a:avLst/>
              <a:gdLst/>
              <a:ahLst/>
              <a:cxnLst>
                <a:cxn ang="0">
                  <a:pos x="wd2" y="hd2"/>
                </a:cxn>
                <a:cxn ang="5400000">
                  <a:pos x="wd2" y="hd2"/>
                </a:cxn>
                <a:cxn ang="10800000">
                  <a:pos x="wd2" y="hd2"/>
                </a:cxn>
                <a:cxn ang="16200000">
                  <a:pos x="wd2" y="hd2"/>
                </a:cxn>
              </a:cxnLst>
              <a:rect l="0" t="0" r="r" b="b"/>
              <a:pathLst>
                <a:path w="21600" h="21600" extrusionOk="0">
                  <a:moveTo>
                    <a:pt x="14692" y="0"/>
                  </a:moveTo>
                  <a:lnTo>
                    <a:pt x="21600" y="0"/>
                  </a:lnTo>
                  <a:lnTo>
                    <a:pt x="21600" y="21600"/>
                  </a:lnTo>
                  <a:lnTo>
                    <a:pt x="0" y="21600"/>
                  </a:lnTo>
                  <a:lnTo>
                    <a:pt x="14692" y="0"/>
                  </a:lnTo>
                  <a:close/>
                </a:path>
              </a:pathLst>
            </a:custGeom>
            <a:solidFill>
              <a:srgbClr val="90C226">
                <a:alpha val="3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49" name="Rectangle 25"/>
            <p:cNvSpPr/>
            <p:nvPr/>
          </p:nvSpPr>
          <p:spPr>
            <a:xfrm>
              <a:off x="9603441" y="-1"/>
              <a:ext cx="2588562"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092" y="21600"/>
                  </a:lnTo>
                  <a:lnTo>
                    <a:pt x="0" y="0"/>
                  </a:lnTo>
                  <a:close/>
                </a:path>
              </a:pathLst>
            </a:custGeom>
            <a:solidFill>
              <a:srgbClr val="90C226">
                <a:alpha val="2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50" name="Isosceles Triangle 23"/>
            <p:cNvSpPr/>
            <p:nvPr/>
          </p:nvSpPr>
          <p:spPr>
            <a:xfrm>
              <a:off x="8932333" y="3056466"/>
              <a:ext cx="3259670" cy="38100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54A021">
                <a:alpha val="72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51" name="Rectangle 27"/>
            <p:cNvSpPr/>
            <p:nvPr/>
          </p:nvSpPr>
          <p:spPr>
            <a:xfrm>
              <a:off x="9334500" y="-1"/>
              <a:ext cx="2854329"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8697" y="21600"/>
                  </a:lnTo>
                  <a:lnTo>
                    <a:pt x="0" y="0"/>
                  </a:lnTo>
                  <a:close/>
                </a:path>
              </a:pathLst>
            </a:custGeom>
            <a:solidFill>
              <a:srgbClr val="3F7819">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52" name="Rectangle 28"/>
            <p:cNvSpPr/>
            <p:nvPr/>
          </p:nvSpPr>
          <p:spPr>
            <a:xfrm>
              <a:off x="10898730" y="-1"/>
              <a:ext cx="1290096" cy="6866471"/>
            </a:xfrm>
            <a:custGeom>
              <a:avLst/>
              <a:gdLst/>
              <a:ahLst/>
              <a:cxnLst>
                <a:cxn ang="0">
                  <a:pos x="wd2" y="hd2"/>
                </a:cxn>
                <a:cxn ang="5400000">
                  <a:pos x="wd2" y="hd2"/>
                </a:cxn>
                <a:cxn ang="10800000">
                  <a:pos x="wd2" y="hd2"/>
                </a:cxn>
                <a:cxn ang="16200000">
                  <a:pos x="wd2" y="hd2"/>
                </a:cxn>
              </a:cxnLst>
              <a:rect l="0" t="0" r="r" b="b"/>
              <a:pathLst>
                <a:path w="21600" h="21600" extrusionOk="0">
                  <a:moveTo>
                    <a:pt x="17073" y="0"/>
                  </a:moveTo>
                  <a:lnTo>
                    <a:pt x="21600" y="0"/>
                  </a:lnTo>
                  <a:lnTo>
                    <a:pt x="21600" y="21600"/>
                  </a:lnTo>
                  <a:lnTo>
                    <a:pt x="0" y="21600"/>
                  </a:lnTo>
                  <a:lnTo>
                    <a:pt x="17073" y="0"/>
                  </a:lnTo>
                  <a:close/>
                </a:path>
              </a:pathLst>
            </a:custGeom>
            <a:solidFill>
              <a:srgbClr val="C0E474">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53" name="Rectangle 29"/>
            <p:cNvSpPr/>
            <p:nvPr/>
          </p:nvSpPr>
          <p:spPr>
            <a:xfrm>
              <a:off x="10938999" y="-1"/>
              <a:ext cx="1249828"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9173" y="21600"/>
                  </a:lnTo>
                  <a:lnTo>
                    <a:pt x="0" y="0"/>
                  </a:lnTo>
                  <a:close/>
                </a:path>
              </a:pathLst>
            </a:custGeom>
            <a:solidFill>
              <a:srgbClr val="90C226">
                <a:alpha val="64999"/>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54" name="Isosceles Triangle 27"/>
            <p:cNvSpPr/>
            <p:nvPr/>
          </p:nvSpPr>
          <p:spPr>
            <a:xfrm>
              <a:off x="10371666" y="3598334"/>
              <a:ext cx="1817161" cy="3268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90C226">
                <a:alpha val="8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55" name="Isosceles Triangle 28"/>
            <p:cNvSpPr/>
            <p:nvPr/>
          </p:nvSpPr>
          <p:spPr>
            <a:xfrm>
              <a:off x="-2" y="4021667"/>
              <a:ext cx="448735" cy="284480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0"/>
                  </a:lnTo>
                  <a:close/>
                </a:path>
              </a:pathLst>
            </a:custGeom>
            <a:solidFill>
              <a:srgbClr val="90C226">
                <a:alpha val="85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grpSp>
      <p:sp>
        <p:nvSpPr>
          <p:cNvPr id="457" name="Titolo Testo"/>
          <p:cNvSpPr txBox="1">
            <a:spLocks noGrp="1"/>
          </p:cNvSpPr>
          <p:nvPr>
            <p:ph type="title"/>
          </p:nvPr>
        </p:nvSpPr>
        <p:spPr>
          <a:xfrm>
            <a:off x="677332" y="4800600"/>
            <a:ext cx="8596670" cy="566738"/>
          </a:xfrm>
          <a:prstGeom prst="rect">
            <a:avLst/>
          </a:prstGeom>
        </p:spPr>
        <p:txBody>
          <a:bodyPr anchor="b"/>
          <a:lstStyle>
            <a:lvl1pPr defTabSz="457200">
              <a:lnSpc>
                <a:spcPct val="100000"/>
              </a:lnSpc>
              <a:defRPr sz="2400">
                <a:solidFill>
                  <a:srgbClr val="90C226"/>
                </a:solidFill>
                <a:latin typeface="Trebuchet MS"/>
                <a:ea typeface="Trebuchet MS"/>
                <a:cs typeface="Trebuchet MS"/>
                <a:sym typeface="Trebuchet MS"/>
              </a:defRPr>
            </a:lvl1pPr>
          </a:lstStyle>
          <a:p>
            <a:r>
              <a:t>Titolo Testo</a:t>
            </a:r>
          </a:p>
        </p:txBody>
      </p:sp>
      <p:sp>
        <p:nvSpPr>
          <p:cNvPr id="458" name="Picture Placeholder 2"/>
          <p:cNvSpPr>
            <a:spLocks noGrp="1"/>
          </p:cNvSpPr>
          <p:nvPr>
            <p:ph type="pic" sz="half" idx="21"/>
          </p:nvPr>
        </p:nvSpPr>
        <p:spPr>
          <a:xfrm>
            <a:off x="677332" y="609600"/>
            <a:ext cx="8596671" cy="3845718"/>
          </a:xfrm>
          <a:prstGeom prst="rect">
            <a:avLst/>
          </a:prstGeom>
        </p:spPr>
        <p:txBody>
          <a:bodyPr lIns="91439" tIns="45719" rIns="91439" bIns="45719">
            <a:noAutofit/>
          </a:bodyPr>
          <a:lstStyle/>
          <a:p>
            <a:endParaRPr/>
          </a:p>
        </p:txBody>
      </p:sp>
      <p:sp>
        <p:nvSpPr>
          <p:cNvPr id="459" name="Corpo livello uno…"/>
          <p:cNvSpPr txBox="1">
            <a:spLocks noGrp="1"/>
          </p:cNvSpPr>
          <p:nvPr>
            <p:ph type="body" sz="quarter" idx="1"/>
          </p:nvPr>
        </p:nvSpPr>
        <p:spPr>
          <a:xfrm>
            <a:off x="677332" y="5367337"/>
            <a:ext cx="8596670" cy="674026"/>
          </a:xfrm>
          <a:prstGeom prst="rect">
            <a:avLst/>
          </a:prstGeom>
        </p:spPr>
        <p:txBody>
          <a:bodyPr/>
          <a:lstStyle>
            <a:lvl1pPr marL="0" indent="0" defTabSz="457200">
              <a:lnSpc>
                <a:spcPct val="100000"/>
              </a:lnSpc>
              <a:buSzTx/>
              <a:buFontTx/>
              <a:buNone/>
              <a:defRPr sz="1200">
                <a:solidFill>
                  <a:srgbClr val="404040"/>
                </a:solidFill>
                <a:latin typeface="Trebuchet MS"/>
                <a:ea typeface="Trebuchet MS"/>
                <a:cs typeface="Trebuchet MS"/>
                <a:sym typeface="Trebuchet MS"/>
              </a:defRPr>
            </a:lvl1pPr>
            <a:lvl2pPr marL="0" indent="0" defTabSz="457200">
              <a:lnSpc>
                <a:spcPct val="100000"/>
              </a:lnSpc>
              <a:buSzTx/>
              <a:buFontTx/>
              <a:buNone/>
              <a:defRPr sz="1200">
                <a:solidFill>
                  <a:srgbClr val="404040"/>
                </a:solidFill>
                <a:latin typeface="Trebuchet MS"/>
                <a:ea typeface="Trebuchet MS"/>
                <a:cs typeface="Trebuchet MS"/>
                <a:sym typeface="Trebuchet MS"/>
              </a:defRPr>
            </a:lvl2pPr>
            <a:lvl3pPr marL="0" indent="0" defTabSz="457200">
              <a:lnSpc>
                <a:spcPct val="100000"/>
              </a:lnSpc>
              <a:buSzTx/>
              <a:buFontTx/>
              <a:buNone/>
              <a:defRPr sz="1200">
                <a:solidFill>
                  <a:srgbClr val="404040"/>
                </a:solidFill>
                <a:latin typeface="Trebuchet MS"/>
                <a:ea typeface="Trebuchet MS"/>
                <a:cs typeface="Trebuchet MS"/>
                <a:sym typeface="Trebuchet MS"/>
              </a:defRPr>
            </a:lvl3pPr>
            <a:lvl4pPr marL="0" indent="0" defTabSz="457200">
              <a:lnSpc>
                <a:spcPct val="100000"/>
              </a:lnSpc>
              <a:buSzTx/>
              <a:buFontTx/>
              <a:buNone/>
              <a:defRPr sz="1200">
                <a:solidFill>
                  <a:srgbClr val="404040"/>
                </a:solidFill>
                <a:latin typeface="Trebuchet MS"/>
                <a:ea typeface="Trebuchet MS"/>
                <a:cs typeface="Trebuchet MS"/>
                <a:sym typeface="Trebuchet MS"/>
              </a:defRPr>
            </a:lvl4pPr>
            <a:lvl5pPr marL="0" indent="0" defTabSz="457200">
              <a:lnSpc>
                <a:spcPct val="100000"/>
              </a:lnSpc>
              <a:buSzTx/>
              <a:buFontTx/>
              <a:buNone/>
              <a:defRPr sz="1200">
                <a:solidFill>
                  <a:srgbClr val="404040"/>
                </a:solidFill>
                <a:latin typeface="Trebuchet MS"/>
                <a:ea typeface="Trebuchet MS"/>
                <a:cs typeface="Trebuchet MS"/>
                <a:sym typeface="Trebuchet MS"/>
              </a:defRPr>
            </a:lvl5pPr>
          </a:lstStyle>
          <a:p>
            <a:r>
              <a:t>Corpo livello uno</a:t>
            </a:r>
          </a:p>
          <a:p>
            <a:pPr lvl="1"/>
            <a:r>
              <a:t>Corpo livello due</a:t>
            </a:r>
          </a:p>
          <a:p>
            <a:pPr lvl="2"/>
            <a:r>
              <a:t>Corpo livello tre</a:t>
            </a:r>
          </a:p>
          <a:p>
            <a:pPr lvl="3"/>
            <a:r>
              <a:t>Corpo livello quattro</a:t>
            </a:r>
          </a:p>
          <a:p>
            <a:pPr lvl="4"/>
            <a:r>
              <a:t>Corpo livello cinque</a:t>
            </a:r>
          </a:p>
        </p:txBody>
      </p:sp>
      <p:sp>
        <p:nvSpPr>
          <p:cNvPr id="460" name="Numero diapositiva"/>
          <p:cNvSpPr txBox="1">
            <a:spLocks noGrp="1"/>
          </p:cNvSpPr>
          <p:nvPr>
            <p:ph type="sldNum" sz="quarter" idx="2"/>
          </p:nvPr>
        </p:nvSpPr>
        <p:spPr>
          <a:xfrm>
            <a:off x="9049983" y="6114705"/>
            <a:ext cx="224020" cy="218439"/>
          </a:xfrm>
          <a:prstGeom prst="rect">
            <a:avLst/>
          </a:prstGeom>
        </p:spPr>
        <p:txBody>
          <a:bodyPr/>
          <a:lstStyle>
            <a:lvl1pPr>
              <a:defRPr sz="900">
                <a:solidFill>
                  <a:srgbClr val="90C226"/>
                </a:solidFill>
                <a:latin typeface="Trebuchet MS"/>
                <a:ea typeface="Trebuchet MS"/>
                <a:cs typeface="Trebuchet MS"/>
                <a:sym typeface="Trebuchet MS"/>
              </a:defRPr>
            </a:lvl1pPr>
          </a:lstStyle>
          <a:p>
            <a:fld id="{86CB4B4D-7CA3-9044-876B-883B54F8677D}" type="slidenum">
              <a:t>‹N›</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Titolo e sottotitolo">
    <p:bg>
      <p:bgPr>
        <a:gradFill flip="none" rotWithShape="1">
          <a:gsLst>
            <a:gs pos="0">
              <a:srgbClr val="F1F1F1">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grpSp>
        <p:nvGrpSpPr>
          <p:cNvPr id="477" name="Group 6"/>
          <p:cNvGrpSpPr/>
          <p:nvPr/>
        </p:nvGrpSpPr>
        <p:grpSpPr>
          <a:xfrm>
            <a:off x="-2" y="-8469"/>
            <a:ext cx="12192005" cy="6866472"/>
            <a:chOff x="-1" y="0"/>
            <a:chExt cx="12192003" cy="6866470"/>
          </a:xfrm>
        </p:grpSpPr>
        <p:sp>
          <p:nvSpPr>
            <p:cNvPr id="467" name="Straight Connector 19"/>
            <p:cNvSpPr/>
            <p:nvPr/>
          </p:nvSpPr>
          <p:spPr>
            <a:xfrm>
              <a:off x="9371012" y="8466"/>
              <a:ext cx="1219202" cy="6858005"/>
            </a:xfrm>
            <a:prstGeom prst="line">
              <a:avLst/>
            </a:prstGeom>
            <a:noFill/>
            <a:ln w="9525" cap="rnd">
              <a:solidFill>
                <a:srgbClr val="BFBFBF"/>
              </a:solidFill>
              <a:prstDash val="solid"/>
              <a:round/>
            </a:ln>
            <a:effectLst/>
          </p:spPr>
          <p:txBody>
            <a:bodyPr wrap="square" lIns="45718" tIns="45718" rIns="45718" bIns="45718" numCol="1" anchor="t">
              <a:noAutofit/>
            </a:bodyPr>
            <a:lstStyle/>
            <a:p>
              <a:endParaRPr/>
            </a:p>
          </p:txBody>
        </p:sp>
        <p:sp>
          <p:nvSpPr>
            <p:cNvPr id="468" name="Straight Connector 20"/>
            <p:cNvSpPr/>
            <p:nvPr/>
          </p:nvSpPr>
          <p:spPr>
            <a:xfrm flipH="1">
              <a:off x="7425268" y="3689880"/>
              <a:ext cx="4763560" cy="3176589"/>
            </a:xfrm>
            <a:prstGeom prst="line">
              <a:avLst/>
            </a:prstGeom>
            <a:noFill/>
            <a:ln w="9525" cap="rnd">
              <a:solidFill>
                <a:srgbClr val="D9D9D9"/>
              </a:solidFill>
              <a:prstDash val="solid"/>
              <a:round/>
            </a:ln>
            <a:effectLst/>
          </p:spPr>
          <p:txBody>
            <a:bodyPr wrap="square" lIns="45718" tIns="45718" rIns="45718" bIns="45718" numCol="1" anchor="t">
              <a:noAutofit/>
            </a:bodyPr>
            <a:lstStyle/>
            <a:p>
              <a:endParaRPr/>
            </a:p>
          </p:txBody>
        </p:sp>
        <p:sp>
          <p:nvSpPr>
            <p:cNvPr id="469" name="Rectangle 23"/>
            <p:cNvSpPr/>
            <p:nvPr/>
          </p:nvSpPr>
          <p:spPr>
            <a:xfrm>
              <a:off x="9181476" y="-1"/>
              <a:ext cx="3007352" cy="6866471"/>
            </a:xfrm>
            <a:custGeom>
              <a:avLst/>
              <a:gdLst/>
              <a:ahLst/>
              <a:cxnLst>
                <a:cxn ang="0">
                  <a:pos x="wd2" y="hd2"/>
                </a:cxn>
                <a:cxn ang="5400000">
                  <a:pos x="wd2" y="hd2"/>
                </a:cxn>
                <a:cxn ang="10800000">
                  <a:pos x="wd2" y="hd2"/>
                </a:cxn>
                <a:cxn ang="16200000">
                  <a:pos x="wd2" y="hd2"/>
                </a:cxn>
              </a:cxnLst>
              <a:rect l="0" t="0" r="r" b="b"/>
              <a:pathLst>
                <a:path w="21600" h="21600" extrusionOk="0">
                  <a:moveTo>
                    <a:pt x="14692" y="0"/>
                  </a:moveTo>
                  <a:lnTo>
                    <a:pt x="21600" y="0"/>
                  </a:lnTo>
                  <a:lnTo>
                    <a:pt x="21600" y="21600"/>
                  </a:lnTo>
                  <a:lnTo>
                    <a:pt x="0" y="21600"/>
                  </a:lnTo>
                  <a:lnTo>
                    <a:pt x="14692" y="0"/>
                  </a:lnTo>
                  <a:close/>
                </a:path>
              </a:pathLst>
            </a:custGeom>
            <a:solidFill>
              <a:srgbClr val="90C226">
                <a:alpha val="3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70" name="Rectangle 25"/>
            <p:cNvSpPr/>
            <p:nvPr/>
          </p:nvSpPr>
          <p:spPr>
            <a:xfrm>
              <a:off x="9603441" y="-1"/>
              <a:ext cx="2588562"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092" y="21600"/>
                  </a:lnTo>
                  <a:lnTo>
                    <a:pt x="0" y="0"/>
                  </a:lnTo>
                  <a:close/>
                </a:path>
              </a:pathLst>
            </a:custGeom>
            <a:solidFill>
              <a:srgbClr val="90C226">
                <a:alpha val="2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71" name="Isosceles Triangle 23"/>
            <p:cNvSpPr/>
            <p:nvPr/>
          </p:nvSpPr>
          <p:spPr>
            <a:xfrm>
              <a:off x="8932333" y="3056466"/>
              <a:ext cx="3259670" cy="38100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54A021">
                <a:alpha val="72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72" name="Rectangle 27"/>
            <p:cNvSpPr/>
            <p:nvPr/>
          </p:nvSpPr>
          <p:spPr>
            <a:xfrm>
              <a:off x="9334500" y="-1"/>
              <a:ext cx="2854329"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8697" y="21600"/>
                  </a:lnTo>
                  <a:lnTo>
                    <a:pt x="0" y="0"/>
                  </a:lnTo>
                  <a:close/>
                </a:path>
              </a:pathLst>
            </a:custGeom>
            <a:solidFill>
              <a:srgbClr val="3F7819">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73" name="Rectangle 28"/>
            <p:cNvSpPr/>
            <p:nvPr/>
          </p:nvSpPr>
          <p:spPr>
            <a:xfrm>
              <a:off x="10898730" y="-1"/>
              <a:ext cx="1290096" cy="6866471"/>
            </a:xfrm>
            <a:custGeom>
              <a:avLst/>
              <a:gdLst/>
              <a:ahLst/>
              <a:cxnLst>
                <a:cxn ang="0">
                  <a:pos x="wd2" y="hd2"/>
                </a:cxn>
                <a:cxn ang="5400000">
                  <a:pos x="wd2" y="hd2"/>
                </a:cxn>
                <a:cxn ang="10800000">
                  <a:pos x="wd2" y="hd2"/>
                </a:cxn>
                <a:cxn ang="16200000">
                  <a:pos x="wd2" y="hd2"/>
                </a:cxn>
              </a:cxnLst>
              <a:rect l="0" t="0" r="r" b="b"/>
              <a:pathLst>
                <a:path w="21600" h="21600" extrusionOk="0">
                  <a:moveTo>
                    <a:pt x="17073" y="0"/>
                  </a:moveTo>
                  <a:lnTo>
                    <a:pt x="21600" y="0"/>
                  </a:lnTo>
                  <a:lnTo>
                    <a:pt x="21600" y="21600"/>
                  </a:lnTo>
                  <a:lnTo>
                    <a:pt x="0" y="21600"/>
                  </a:lnTo>
                  <a:lnTo>
                    <a:pt x="17073" y="0"/>
                  </a:lnTo>
                  <a:close/>
                </a:path>
              </a:pathLst>
            </a:custGeom>
            <a:solidFill>
              <a:srgbClr val="C0E474">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74" name="Rectangle 29"/>
            <p:cNvSpPr/>
            <p:nvPr/>
          </p:nvSpPr>
          <p:spPr>
            <a:xfrm>
              <a:off x="10938999" y="-1"/>
              <a:ext cx="1249828"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9173" y="21600"/>
                  </a:lnTo>
                  <a:lnTo>
                    <a:pt x="0" y="0"/>
                  </a:lnTo>
                  <a:close/>
                </a:path>
              </a:pathLst>
            </a:custGeom>
            <a:solidFill>
              <a:srgbClr val="90C226">
                <a:alpha val="64999"/>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75" name="Isosceles Triangle 27"/>
            <p:cNvSpPr/>
            <p:nvPr/>
          </p:nvSpPr>
          <p:spPr>
            <a:xfrm>
              <a:off x="10371666" y="3598334"/>
              <a:ext cx="1817161" cy="3268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90C226">
                <a:alpha val="8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76" name="Isosceles Triangle 28"/>
            <p:cNvSpPr/>
            <p:nvPr/>
          </p:nvSpPr>
          <p:spPr>
            <a:xfrm>
              <a:off x="-2" y="4021667"/>
              <a:ext cx="448735" cy="284480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0"/>
                  </a:lnTo>
                  <a:close/>
                </a:path>
              </a:pathLst>
            </a:custGeom>
            <a:solidFill>
              <a:srgbClr val="90C226">
                <a:alpha val="85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grpSp>
      <p:sp>
        <p:nvSpPr>
          <p:cNvPr id="478" name="Titolo Testo"/>
          <p:cNvSpPr txBox="1">
            <a:spLocks noGrp="1"/>
          </p:cNvSpPr>
          <p:nvPr>
            <p:ph type="title"/>
          </p:nvPr>
        </p:nvSpPr>
        <p:spPr>
          <a:xfrm>
            <a:off x="677335" y="609600"/>
            <a:ext cx="8596670" cy="3403600"/>
          </a:xfrm>
          <a:prstGeom prst="rect">
            <a:avLst/>
          </a:prstGeom>
        </p:spPr>
        <p:txBody>
          <a:bodyPr/>
          <a:lstStyle>
            <a:lvl1pPr defTabSz="457200">
              <a:lnSpc>
                <a:spcPct val="100000"/>
              </a:lnSpc>
              <a:defRPr>
                <a:solidFill>
                  <a:srgbClr val="90C226"/>
                </a:solidFill>
                <a:latin typeface="Trebuchet MS"/>
                <a:ea typeface="Trebuchet MS"/>
                <a:cs typeface="Trebuchet MS"/>
                <a:sym typeface="Trebuchet MS"/>
              </a:defRPr>
            </a:lvl1pPr>
          </a:lstStyle>
          <a:p>
            <a:r>
              <a:t>Titolo Testo</a:t>
            </a:r>
          </a:p>
        </p:txBody>
      </p:sp>
      <p:sp>
        <p:nvSpPr>
          <p:cNvPr id="479" name="Corpo livello uno…"/>
          <p:cNvSpPr txBox="1">
            <a:spLocks noGrp="1"/>
          </p:cNvSpPr>
          <p:nvPr>
            <p:ph type="body" sz="quarter" idx="1"/>
          </p:nvPr>
        </p:nvSpPr>
        <p:spPr>
          <a:xfrm>
            <a:off x="677335" y="4470400"/>
            <a:ext cx="8596670" cy="1570962"/>
          </a:xfrm>
          <a:prstGeom prst="rect">
            <a:avLst/>
          </a:prstGeom>
        </p:spPr>
        <p:txBody>
          <a:bodyPr anchor="ctr"/>
          <a:lstStyle>
            <a:lvl1pPr marL="0" indent="0" defTabSz="457200">
              <a:lnSpc>
                <a:spcPct val="100000"/>
              </a:lnSpc>
              <a:buSzTx/>
              <a:buFontTx/>
              <a:buNone/>
              <a:defRPr sz="1800">
                <a:solidFill>
                  <a:srgbClr val="404040"/>
                </a:solidFill>
                <a:latin typeface="Trebuchet MS"/>
                <a:ea typeface="Trebuchet MS"/>
                <a:cs typeface="Trebuchet MS"/>
                <a:sym typeface="Trebuchet MS"/>
              </a:defRPr>
            </a:lvl1pPr>
            <a:lvl2pPr marL="0" indent="0" defTabSz="457200">
              <a:lnSpc>
                <a:spcPct val="100000"/>
              </a:lnSpc>
              <a:buSzTx/>
              <a:buFontTx/>
              <a:buNone/>
              <a:defRPr sz="1800">
                <a:solidFill>
                  <a:srgbClr val="404040"/>
                </a:solidFill>
                <a:latin typeface="Trebuchet MS"/>
                <a:ea typeface="Trebuchet MS"/>
                <a:cs typeface="Trebuchet MS"/>
                <a:sym typeface="Trebuchet MS"/>
              </a:defRPr>
            </a:lvl2pPr>
            <a:lvl3pPr marL="0" indent="0" defTabSz="457200">
              <a:lnSpc>
                <a:spcPct val="100000"/>
              </a:lnSpc>
              <a:buSzTx/>
              <a:buFontTx/>
              <a:buNone/>
              <a:defRPr sz="1800">
                <a:solidFill>
                  <a:srgbClr val="404040"/>
                </a:solidFill>
                <a:latin typeface="Trebuchet MS"/>
                <a:ea typeface="Trebuchet MS"/>
                <a:cs typeface="Trebuchet MS"/>
                <a:sym typeface="Trebuchet MS"/>
              </a:defRPr>
            </a:lvl3pPr>
            <a:lvl4pPr marL="0" indent="0" defTabSz="457200">
              <a:lnSpc>
                <a:spcPct val="100000"/>
              </a:lnSpc>
              <a:buSzTx/>
              <a:buFontTx/>
              <a:buNone/>
              <a:defRPr sz="1800">
                <a:solidFill>
                  <a:srgbClr val="404040"/>
                </a:solidFill>
                <a:latin typeface="Trebuchet MS"/>
                <a:ea typeface="Trebuchet MS"/>
                <a:cs typeface="Trebuchet MS"/>
                <a:sym typeface="Trebuchet MS"/>
              </a:defRPr>
            </a:lvl4pPr>
            <a:lvl5pPr marL="0" indent="0" defTabSz="457200">
              <a:lnSpc>
                <a:spcPct val="100000"/>
              </a:lnSpc>
              <a:buSzTx/>
              <a:buFontTx/>
              <a:buNone/>
              <a:defRPr sz="1800">
                <a:solidFill>
                  <a:srgbClr val="404040"/>
                </a:solidFill>
                <a:latin typeface="Trebuchet MS"/>
                <a:ea typeface="Trebuchet MS"/>
                <a:cs typeface="Trebuchet MS"/>
                <a:sym typeface="Trebuchet MS"/>
              </a:defRPr>
            </a:lvl5pPr>
          </a:lstStyle>
          <a:p>
            <a:r>
              <a:t>Corpo livello uno</a:t>
            </a:r>
          </a:p>
          <a:p>
            <a:pPr lvl="1"/>
            <a:r>
              <a:t>Corpo livello due</a:t>
            </a:r>
          </a:p>
          <a:p>
            <a:pPr lvl="2"/>
            <a:r>
              <a:t>Corpo livello tre</a:t>
            </a:r>
          </a:p>
          <a:p>
            <a:pPr lvl="3"/>
            <a:r>
              <a:t>Corpo livello quattro</a:t>
            </a:r>
          </a:p>
          <a:p>
            <a:pPr lvl="4"/>
            <a:r>
              <a:t>Corpo livello cinque</a:t>
            </a:r>
          </a:p>
        </p:txBody>
      </p:sp>
      <p:sp>
        <p:nvSpPr>
          <p:cNvPr id="480" name="Numero diapositiva"/>
          <p:cNvSpPr txBox="1">
            <a:spLocks noGrp="1"/>
          </p:cNvSpPr>
          <p:nvPr>
            <p:ph type="sldNum" sz="quarter" idx="2"/>
          </p:nvPr>
        </p:nvSpPr>
        <p:spPr>
          <a:xfrm>
            <a:off x="9049983" y="6114705"/>
            <a:ext cx="224020" cy="218439"/>
          </a:xfrm>
          <a:prstGeom prst="rect">
            <a:avLst/>
          </a:prstGeom>
        </p:spPr>
        <p:txBody>
          <a:bodyPr/>
          <a:lstStyle>
            <a:lvl1pPr>
              <a:defRPr sz="900">
                <a:solidFill>
                  <a:srgbClr val="90C226"/>
                </a:solidFill>
                <a:latin typeface="Trebuchet MS"/>
                <a:ea typeface="Trebuchet MS"/>
                <a:cs typeface="Trebuchet MS"/>
                <a:sym typeface="Trebuchet MS"/>
              </a:defRPr>
            </a:lvl1pPr>
          </a:lstStyle>
          <a:p>
            <a:fld id="{86CB4B4D-7CA3-9044-876B-883B54F8677D}" type="slidenum">
              <a:t>‹N›</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Citazione con didascalia">
    <p:bg>
      <p:bgPr>
        <a:gradFill flip="none" rotWithShape="1">
          <a:gsLst>
            <a:gs pos="0">
              <a:srgbClr val="F1F1F1">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grpSp>
        <p:nvGrpSpPr>
          <p:cNvPr id="497" name="Group 6"/>
          <p:cNvGrpSpPr/>
          <p:nvPr/>
        </p:nvGrpSpPr>
        <p:grpSpPr>
          <a:xfrm>
            <a:off x="-2" y="-8469"/>
            <a:ext cx="12192005" cy="6866472"/>
            <a:chOff x="-1" y="0"/>
            <a:chExt cx="12192003" cy="6866470"/>
          </a:xfrm>
        </p:grpSpPr>
        <p:sp>
          <p:nvSpPr>
            <p:cNvPr id="487" name="Straight Connector 19"/>
            <p:cNvSpPr/>
            <p:nvPr/>
          </p:nvSpPr>
          <p:spPr>
            <a:xfrm>
              <a:off x="9371012" y="8466"/>
              <a:ext cx="1219202" cy="6858005"/>
            </a:xfrm>
            <a:prstGeom prst="line">
              <a:avLst/>
            </a:prstGeom>
            <a:noFill/>
            <a:ln w="9525" cap="rnd">
              <a:solidFill>
                <a:srgbClr val="BFBFBF"/>
              </a:solidFill>
              <a:prstDash val="solid"/>
              <a:round/>
            </a:ln>
            <a:effectLst/>
          </p:spPr>
          <p:txBody>
            <a:bodyPr wrap="square" lIns="45718" tIns="45718" rIns="45718" bIns="45718" numCol="1" anchor="t">
              <a:noAutofit/>
            </a:bodyPr>
            <a:lstStyle/>
            <a:p>
              <a:endParaRPr/>
            </a:p>
          </p:txBody>
        </p:sp>
        <p:sp>
          <p:nvSpPr>
            <p:cNvPr id="488" name="Straight Connector 20"/>
            <p:cNvSpPr/>
            <p:nvPr/>
          </p:nvSpPr>
          <p:spPr>
            <a:xfrm flipH="1">
              <a:off x="7425268" y="3689880"/>
              <a:ext cx="4763560" cy="3176589"/>
            </a:xfrm>
            <a:prstGeom prst="line">
              <a:avLst/>
            </a:prstGeom>
            <a:noFill/>
            <a:ln w="9525" cap="rnd">
              <a:solidFill>
                <a:srgbClr val="D9D9D9"/>
              </a:solidFill>
              <a:prstDash val="solid"/>
              <a:round/>
            </a:ln>
            <a:effectLst/>
          </p:spPr>
          <p:txBody>
            <a:bodyPr wrap="square" lIns="45718" tIns="45718" rIns="45718" bIns="45718" numCol="1" anchor="t">
              <a:noAutofit/>
            </a:bodyPr>
            <a:lstStyle/>
            <a:p>
              <a:endParaRPr/>
            </a:p>
          </p:txBody>
        </p:sp>
        <p:sp>
          <p:nvSpPr>
            <p:cNvPr id="489" name="Rectangle 23"/>
            <p:cNvSpPr/>
            <p:nvPr/>
          </p:nvSpPr>
          <p:spPr>
            <a:xfrm>
              <a:off x="9181476" y="-1"/>
              <a:ext cx="3007352" cy="6866471"/>
            </a:xfrm>
            <a:custGeom>
              <a:avLst/>
              <a:gdLst/>
              <a:ahLst/>
              <a:cxnLst>
                <a:cxn ang="0">
                  <a:pos x="wd2" y="hd2"/>
                </a:cxn>
                <a:cxn ang="5400000">
                  <a:pos x="wd2" y="hd2"/>
                </a:cxn>
                <a:cxn ang="10800000">
                  <a:pos x="wd2" y="hd2"/>
                </a:cxn>
                <a:cxn ang="16200000">
                  <a:pos x="wd2" y="hd2"/>
                </a:cxn>
              </a:cxnLst>
              <a:rect l="0" t="0" r="r" b="b"/>
              <a:pathLst>
                <a:path w="21600" h="21600" extrusionOk="0">
                  <a:moveTo>
                    <a:pt x="14692" y="0"/>
                  </a:moveTo>
                  <a:lnTo>
                    <a:pt x="21600" y="0"/>
                  </a:lnTo>
                  <a:lnTo>
                    <a:pt x="21600" y="21600"/>
                  </a:lnTo>
                  <a:lnTo>
                    <a:pt x="0" y="21600"/>
                  </a:lnTo>
                  <a:lnTo>
                    <a:pt x="14692" y="0"/>
                  </a:lnTo>
                  <a:close/>
                </a:path>
              </a:pathLst>
            </a:custGeom>
            <a:solidFill>
              <a:srgbClr val="90C226">
                <a:alpha val="3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90" name="Rectangle 25"/>
            <p:cNvSpPr/>
            <p:nvPr/>
          </p:nvSpPr>
          <p:spPr>
            <a:xfrm>
              <a:off x="9603441" y="-1"/>
              <a:ext cx="2588562"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092" y="21600"/>
                  </a:lnTo>
                  <a:lnTo>
                    <a:pt x="0" y="0"/>
                  </a:lnTo>
                  <a:close/>
                </a:path>
              </a:pathLst>
            </a:custGeom>
            <a:solidFill>
              <a:srgbClr val="90C226">
                <a:alpha val="2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91" name="Isosceles Triangle 23"/>
            <p:cNvSpPr/>
            <p:nvPr/>
          </p:nvSpPr>
          <p:spPr>
            <a:xfrm>
              <a:off x="8932333" y="3056466"/>
              <a:ext cx="3259670" cy="38100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54A021">
                <a:alpha val="72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92" name="Rectangle 27"/>
            <p:cNvSpPr/>
            <p:nvPr/>
          </p:nvSpPr>
          <p:spPr>
            <a:xfrm>
              <a:off x="9334500" y="-1"/>
              <a:ext cx="2854329"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8697" y="21600"/>
                  </a:lnTo>
                  <a:lnTo>
                    <a:pt x="0" y="0"/>
                  </a:lnTo>
                  <a:close/>
                </a:path>
              </a:pathLst>
            </a:custGeom>
            <a:solidFill>
              <a:srgbClr val="3F7819">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93" name="Rectangle 28"/>
            <p:cNvSpPr/>
            <p:nvPr/>
          </p:nvSpPr>
          <p:spPr>
            <a:xfrm>
              <a:off x="10898730" y="-1"/>
              <a:ext cx="1290096" cy="6866471"/>
            </a:xfrm>
            <a:custGeom>
              <a:avLst/>
              <a:gdLst/>
              <a:ahLst/>
              <a:cxnLst>
                <a:cxn ang="0">
                  <a:pos x="wd2" y="hd2"/>
                </a:cxn>
                <a:cxn ang="5400000">
                  <a:pos x="wd2" y="hd2"/>
                </a:cxn>
                <a:cxn ang="10800000">
                  <a:pos x="wd2" y="hd2"/>
                </a:cxn>
                <a:cxn ang="16200000">
                  <a:pos x="wd2" y="hd2"/>
                </a:cxn>
              </a:cxnLst>
              <a:rect l="0" t="0" r="r" b="b"/>
              <a:pathLst>
                <a:path w="21600" h="21600" extrusionOk="0">
                  <a:moveTo>
                    <a:pt x="17073" y="0"/>
                  </a:moveTo>
                  <a:lnTo>
                    <a:pt x="21600" y="0"/>
                  </a:lnTo>
                  <a:lnTo>
                    <a:pt x="21600" y="21600"/>
                  </a:lnTo>
                  <a:lnTo>
                    <a:pt x="0" y="21600"/>
                  </a:lnTo>
                  <a:lnTo>
                    <a:pt x="17073" y="0"/>
                  </a:lnTo>
                  <a:close/>
                </a:path>
              </a:pathLst>
            </a:custGeom>
            <a:solidFill>
              <a:srgbClr val="C0E474">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94" name="Rectangle 29"/>
            <p:cNvSpPr/>
            <p:nvPr/>
          </p:nvSpPr>
          <p:spPr>
            <a:xfrm>
              <a:off x="10938999" y="-1"/>
              <a:ext cx="1249828"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9173" y="21600"/>
                  </a:lnTo>
                  <a:lnTo>
                    <a:pt x="0" y="0"/>
                  </a:lnTo>
                  <a:close/>
                </a:path>
              </a:pathLst>
            </a:custGeom>
            <a:solidFill>
              <a:srgbClr val="90C226">
                <a:alpha val="64999"/>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95" name="Isosceles Triangle 27"/>
            <p:cNvSpPr/>
            <p:nvPr/>
          </p:nvSpPr>
          <p:spPr>
            <a:xfrm>
              <a:off x="10371666" y="3598334"/>
              <a:ext cx="1817161" cy="3268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90C226">
                <a:alpha val="8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496" name="Isosceles Triangle 28"/>
            <p:cNvSpPr/>
            <p:nvPr/>
          </p:nvSpPr>
          <p:spPr>
            <a:xfrm>
              <a:off x="-2" y="4021667"/>
              <a:ext cx="448735" cy="284480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0"/>
                  </a:lnTo>
                  <a:close/>
                </a:path>
              </a:pathLst>
            </a:custGeom>
            <a:solidFill>
              <a:srgbClr val="90C226">
                <a:alpha val="85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grpSp>
      <p:sp>
        <p:nvSpPr>
          <p:cNvPr id="498" name="Titolo Testo"/>
          <p:cNvSpPr txBox="1">
            <a:spLocks noGrp="1"/>
          </p:cNvSpPr>
          <p:nvPr>
            <p:ph type="title"/>
          </p:nvPr>
        </p:nvSpPr>
        <p:spPr>
          <a:xfrm>
            <a:off x="931334" y="609600"/>
            <a:ext cx="8094134" cy="3022600"/>
          </a:xfrm>
          <a:prstGeom prst="rect">
            <a:avLst/>
          </a:prstGeom>
        </p:spPr>
        <p:txBody>
          <a:bodyPr/>
          <a:lstStyle>
            <a:lvl1pPr defTabSz="457200">
              <a:lnSpc>
                <a:spcPct val="100000"/>
              </a:lnSpc>
              <a:defRPr>
                <a:solidFill>
                  <a:srgbClr val="90C226"/>
                </a:solidFill>
                <a:latin typeface="Trebuchet MS"/>
                <a:ea typeface="Trebuchet MS"/>
                <a:cs typeface="Trebuchet MS"/>
                <a:sym typeface="Trebuchet MS"/>
              </a:defRPr>
            </a:lvl1pPr>
          </a:lstStyle>
          <a:p>
            <a:r>
              <a:t>Titolo Testo</a:t>
            </a:r>
          </a:p>
        </p:txBody>
      </p:sp>
      <p:sp>
        <p:nvSpPr>
          <p:cNvPr id="499" name="Corpo livello uno…"/>
          <p:cNvSpPr txBox="1">
            <a:spLocks noGrp="1"/>
          </p:cNvSpPr>
          <p:nvPr>
            <p:ph type="body" sz="quarter" idx="1"/>
          </p:nvPr>
        </p:nvSpPr>
        <p:spPr>
          <a:xfrm>
            <a:off x="1366138" y="3632200"/>
            <a:ext cx="7224526" cy="381000"/>
          </a:xfrm>
          <a:prstGeom prst="rect">
            <a:avLst/>
          </a:prstGeom>
        </p:spPr>
        <p:txBody>
          <a:bodyPr anchor="ctr"/>
          <a:lstStyle>
            <a:lvl1pPr marL="0" indent="0" defTabSz="457200">
              <a:lnSpc>
                <a:spcPct val="100000"/>
              </a:lnSpc>
              <a:buSzTx/>
              <a:buFontTx/>
              <a:buNone/>
              <a:defRPr sz="1600">
                <a:solidFill>
                  <a:srgbClr val="808080"/>
                </a:solidFill>
                <a:latin typeface="Trebuchet MS"/>
                <a:ea typeface="Trebuchet MS"/>
                <a:cs typeface="Trebuchet MS"/>
                <a:sym typeface="Trebuchet MS"/>
              </a:defRPr>
            </a:lvl1pPr>
            <a:lvl2pPr marL="0" indent="0" defTabSz="457200">
              <a:lnSpc>
                <a:spcPct val="100000"/>
              </a:lnSpc>
              <a:buSzTx/>
              <a:buFontTx/>
              <a:buNone/>
              <a:defRPr sz="1600">
                <a:solidFill>
                  <a:srgbClr val="808080"/>
                </a:solidFill>
                <a:latin typeface="Trebuchet MS"/>
                <a:ea typeface="Trebuchet MS"/>
                <a:cs typeface="Trebuchet MS"/>
                <a:sym typeface="Trebuchet MS"/>
              </a:defRPr>
            </a:lvl2pPr>
            <a:lvl3pPr marL="0" indent="0" defTabSz="457200">
              <a:lnSpc>
                <a:spcPct val="100000"/>
              </a:lnSpc>
              <a:buSzTx/>
              <a:buFontTx/>
              <a:buNone/>
              <a:defRPr sz="1600">
                <a:solidFill>
                  <a:srgbClr val="808080"/>
                </a:solidFill>
                <a:latin typeface="Trebuchet MS"/>
                <a:ea typeface="Trebuchet MS"/>
                <a:cs typeface="Trebuchet MS"/>
                <a:sym typeface="Trebuchet MS"/>
              </a:defRPr>
            </a:lvl3pPr>
            <a:lvl4pPr marL="0" indent="0" defTabSz="457200">
              <a:lnSpc>
                <a:spcPct val="100000"/>
              </a:lnSpc>
              <a:buSzTx/>
              <a:buFontTx/>
              <a:buNone/>
              <a:defRPr sz="1600">
                <a:solidFill>
                  <a:srgbClr val="808080"/>
                </a:solidFill>
                <a:latin typeface="Trebuchet MS"/>
                <a:ea typeface="Trebuchet MS"/>
                <a:cs typeface="Trebuchet MS"/>
                <a:sym typeface="Trebuchet MS"/>
              </a:defRPr>
            </a:lvl4pPr>
            <a:lvl5pPr marL="0" indent="0" defTabSz="457200">
              <a:lnSpc>
                <a:spcPct val="100000"/>
              </a:lnSpc>
              <a:buSzTx/>
              <a:buFontTx/>
              <a:buNone/>
              <a:defRPr sz="1600">
                <a:solidFill>
                  <a:srgbClr val="808080"/>
                </a:solidFill>
                <a:latin typeface="Trebuchet MS"/>
                <a:ea typeface="Trebuchet MS"/>
                <a:cs typeface="Trebuchet MS"/>
                <a:sym typeface="Trebuchet MS"/>
              </a:defRPr>
            </a:lvl5pPr>
          </a:lstStyle>
          <a:p>
            <a:r>
              <a:t>Corpo livello uno</a:t>
            </a:r>
          </a:p>
          <a:p>
            <a:pPr lvl="1"/>
            <a:r>
              <a:t>Corpo livello due</a:t>
            </a:r>
          </a:p>
          <a:p>
            <a:pPr lvl="2"/>
            <a:r>
              <a:t>Corpo livello tre</a:t>
            </a:r>
          </a:p>
          <a:p>
            <a:pPr lvl="3"/>
            <a:r>
              <a:t>Corpo livello quattro</a:t>
            </a:r>
          </a:p>
          <a:p>
            <a:pPr lvl="4"/>
            <a:r>
              <a:t>Corpo livello cinque</a:t>
            </a:r>
          </a:p>
        </p:txBody>
      </p:sp>
      <p:sp>
        <p:nvSpPr>
          <p:cNvPr id="500" name="Text Placeholder 2"/>
          <p:cNvSpPr>
            <a:spLocks noGrp="1"/>
          </p:cNvSpPr>
          <p:nvPr>
            <p:ph type="body" sz="quarter" idx="21"/>
          </p:nvPr>
        </p:nvSpPr>
        <p:spPr>
          <a:xfrm>
            <a:off x="677334" y="4470398"/>
            <a:ext cx="8596670" cy="1570965"/>
          </a:xfrm>
          <a:prstGeom prst="rect">
            <a:avLst/>
          </a:prstGeom>
        </p:spPr>
        <p:txBody>
          <a:bodyPr anchor="ctr"/>
          <a:lstStyle/>
          <a:p>
            <a:endParaRPr/>
          </a:p>
        </p:txBody>
      </p:sp>
      <p:sp>
        <p:nvSpPr>
          <p:cNvPr id="501" name="TextBox 19"/>
          <p:cNvSpPr txBox="1"/>
          <p:nvPr/>
        </p:nvSpPr>
        <p:spPr>
          <a:xfrm>
            <a:off x="587588" y="469466"/>
            <a:ext cx="518162" cy="1226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spAutoFit/>
          </a:bodyPr>
          <a:lstStyle>
            <a:lvl1pPr>
              <a:defRPr sz="8000">
                <a:solidFill>
                  <a:srgbClr val="C0E474"/>
                </a:solidFill>
                <a:latin typeface="Arial"/>
                <a:ea typeface="Arial"/>
                <a:cs typeface="Arial"/>
                <a:sym typeface="Arial"/>
              </a:defRPr>
            </a:lvl1pPr>
          </a:lstStyle>
          <a:p>
            <a:r>
              <a:t>“</a:t>
            </a:r>
          </a:p>
        </p:txBody>
      </p:sp>
      <p:sp>
        <p:nvSpPr>
          <p:cNvPr id="502" name="TextBox 21"/>
          <p:cNvSpPr txBox="1"/>
          <p:nvPr/>
        </p:nvSpPr>
        <p:spPr>
          <a:xfrm>
            <a:off x="8938730" y="2565644"/>
            <a:ext cx="518162" cy="1226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spAutoFit/>
          </a:bodyPr>
          <a:lstStyle>
            <a:lvl1pPr>
              <a:defRPr sz="8000">
                <a:solidFill>
                  <a:srgbClr val="C0E474"/>
                </a:solidFill>
                <a:latin typeface="Arial"/>
                <a:ea typeface="Arial"/>
                <a:cs typeface="Arial"/>
                <a:sym typeface="Arial"/>
              </a:defRPr>
            </a:lvl1pPr>
          </a:lstStyle>
          <a:p>
            <a:r>
              <a:t>”</a:t>
            </a:r>
          </a:p>
        </p:txBody>
      </p:sp>
      <p:sp>
        <p:nvSpPr>
          <p:cNvPr id="503" name="Numero diapositiva"/>
          <p:cNvSpPr txBox="1">
            <a:spLocks noGrp="1"/>
          </p:cNvSpPr>
          <p:nvPr>
            <p:ph type="sldNum" sz="quarter" idx="2"/>
          </p:nvPr>
        </p:nvSpPr>
        <p:spPr>
          <a:xfrm>
            <a:off x="9049983" y="6114705"/>
            <a:ext cx="224020" cy="218439"/>
          </a:xfrm>
          <a:prstGeom prst="rect">
            <a:avLst/>
          </a:prstGeom>
        </p:spPr>
        <p:txBody>
          <a:bodyPr/>
          <a:lstStyle>
            <a:lvl1pPr>
              <a:defRPr sz="900">
                <a:solidFill>
                  <a:srgbClr val="90C226"/>
                </a:solidFill>
                <a:latin typeface="Trebuchet MS"/>
                <a:ea typeface="Trebuchet MS"/>
                <a:cs typeface="Trebuchet MS"/>
                <a:sym typeface="Trebuchet MS"/>
              </a:defRPr>
            </a:lvl1pPr>
          </a:lstStyle>
          <a:p>
            <a:fld id="{86CB4B4D-7CA3-9044-876B-883B54F8677D}" type="slidenum">
              <a:t>‹N›</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Scheda nome">
    <p:bg>
      <p:bgPr>
        <a:gradFill flip="none" rotWithShape="1">
          <a:gsLst>
            <a:gs pos="0">
              <a:srgbClr val="F1F1F1">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grpSp>
        <p:nvGrpSpPr>
          <p:cNvPr id="520" name="Group 6"/>
          <p:cNvGrpSpPr/>
          <p:nvPr/>
        </p:nvGrpSpPr>
        <p:grpSpPr>
          <a:xfrm>
            <a:off x="-2" y="-8469"/>
            <a:ext cx="12192005" cy="6866472"/>
            <a:chOff x="-1" y="0"/>
            <a:chExt cx="12192003" cy="6866470"/>
          </a:xfrm>
        </p:grpSpPr>
        <p:sp>
          <p:nvSpPr>
            <p:cNvPr id="510" name="Straight Connector 19"/>
            <p:cNvSpPr/>
            <p:nvPr/>
          </p:nvSpPr>
          <p:spPr>
            <a:xfrm>
              <a:off x="9371012" y="8466"/>
              <a:ext cx="1219202" cy="6858005"/>
            </a:xfrm>
            <a:prstGeom prst="line">
              <a:avLst/>
            </a:prstGeom>
            <a:noFill/>
            <a:ln w="9525" cap="rnd">
              <a:solidFill>
                <a:srgbClr val="BFBFBF"/>
              </a:solidFill>
              <a:prstDash val="solid"/>
              <a:round/>
            </a:ln>
            <a:effectLst/>
          </p:spPr>
          <p:txBody>
            <a:bodyPr wrap="square" lIns="45718" tIns="45718" rIns="45718" bIns="45718" numCol="1" anchor="t">
              <a:noAutofit/>
            </a:bodyPr>
            <a:lstStyle/>
            <a:p>
              <a:endParaRPr/>
            </a:p>
          </p:txBody>
        </p:sp>
        <p:sp>
          <p:nvSpPr>
            <p:cNvPr id="511" name="Straight Connector 20"/>
            <p:cNvSpPr/>
            <p:nvPr/>
          </p:nvSpPr>
          <p:spPr>
            <a:xfrm flipH="1">
              <a:off x="7425268" y="3689880"/>
              <a:ext cx="4763560" cy="3176589"/>
            </a:xfrm>
            <a:prstGeom prst="line">
              <a:avLst/>
            </a:prstGeom>
            <a:noFill/>
            <a:ln w="9525" cap="rnd">
              <a:solidFill>
                <a:srgbClr val="D9D9D9"/>
              </a:solidFill>
              <a:prstDash val="solid"/>
              <a:round/>
            </a:ln>
            <a:effectLst/>
          </p:spPr>
          <p:txBody>
            <a:bodyPr wrap="square" lIns="45718" tIns="45718" rIns="45718" bIns="45718" numCol="1" anchor="t">
              <a:noAutofit/>
            </a:bodyPr>
            <a:lstStyle/>
            <a:p>
              <a:endParaRPr/>
            </a:p>
          </p:txBody>
        </p:sp>
        <p:sp>
          <p:nvSpPr>
            <p:cNvPr id="512" name="Rectangle 23"/>
            <p:cNvSpPr/>
            <p:nvPr/>
          </p:nvSpPr>
          <p:spPr>
            <a:xfrm>
              <a:off x="9181476" y="-1"/>
              <a:ext cx="3007352" cy="6866471"/>
            </a:xfrm>
            <a:custGeom>
              <a:avLst/>
              <a:gdLst/>
              <a:ahLst/>
              <a:cxnLst>
                <a:cxn ang="0">
                  <a:pos x="wd2" y="hd2"/>
                </a:cxn>
                <a:cxn ang="5400000">
                  <a:pos x="wd2" y="hd2"/>
                </a:cxn>
                <a:cxn ang="10800000">
                  <a:pos x="wd2" y="hd2"/>
                </a:cxn>
                <a:cxn ang="16200000">
                  <a:pos x="wd2" y="hd2"/>
                </a:cxn>
              </a:cxnLst>
              <a:rect l="0" t="0" r="r" b="b"/>
              <a:pathLst>
                <a:path w="21600" h="21600" extrusionOk="0">
                  <a:moveTo>
                    <a:pt x="14692" y="0"/>
                  </a:moveTo>
                  <a:lnTo>
                    <a:pt x="21600" y="0"/>
                  </a:lnTo>
                  <a:lnTo>
                    <a:pt x="21600" y="21600"/>
                  </a:lnTo>
                  <a:lnTo>
                    <a:pt x="0" y="21600"/>
                  </a:lnTo>
                  <a:lnTo>
                    <a:pt x="14692" y="0"/>
                  </a:lnTo>
                  <a:close/>
                </a:path>
              </a:pathLst>
            </a:custGeom>
            <a:solidFill>
              <a:srgbClr val="90C226">
                <a:alpha val="3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13" name="Rectangle 25"/>
            <p:cNvSpPr/>
            <p:nvPr/>
          </p:nvSpPr>
          <p:spPr>
            <a:xfrm>
              <a:off x="9603441" y="-1"/>
              <a:ext cx="2588562"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092" y="21600"/>
                  </a:lnTo>
                  <a:lnTo>
                    <a:pt x="0" y="0"/>
                  </a:lnTo>
                  <a:close/>
                </a:path>
              </a:pathLst>
            </a:custGeom>
            <a:solidFill>
              <a:srgbClr val="90C226">
                <a:alpha val="2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14" name="Isosceles Triangle 23"/>
            <p:cNvSpPr/>
            <p:nvPr/>
          </p:nvSpPr>
          <p:spPr>
            <a:xfrm>
              <a:off x="8932333" y="3056466"/>
              <a:ext cx="3259670" cy="38100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54A021">
                <a:alpha val="72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15" name="Rectangle 27"/>
            <p:cNvSpPr/>
            <p:nvPr/>
          </p:nvSpPr>
          <p:spPr>
            <a:xfrm>
              <a:off x="9334500" y="-1"/>
              <a:ext cx="2854329"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8697" y="21600"/>
                  </a:lnTo>
                  <a:lnTo>
                    <a:pt x="0" y="0"/>
                  </a:lnTo>
                  <a:close/>
                </a:path>
              </a:pathLst>
            </a:custGeom>
            <a:solidFill>
              <a:srgbClr val="3F7819">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16" name="Rectangle 28"/>
            <p:cNvSpPr/>
            <p:nvPr/>
          </p:nvSpPr>
          <p:spPr>
            <a:xfrm>
              <a:off x="10898730" y="-1"/>
              <a:ext cx="1290096" cy="6866471"/>
            </a:xfrm>
            <a:custGeom>
              <a:avLst/>
              <a:gdLst/>
              <a:ahLst/>
              <a:cxnLst>
                <a:cxn ang="0">
                  <a:pos x="wd2" y="hd2"/>
                </a:cxn>
                <a:cxn ang="5400000">
                  <a:pos x="wd2" y="hd2"/>
                </a:cxn>
                <a:cxn ang="10800000">
                  <a:pos x="wd2" y="hd2"/>
                </a:cxn>
                <a:cxn ang="16200000">
                  <a:pos x="wd2" y="hd2"/>
                </a:cxn>
              </a:cxnLst>
              <a:rect l="0" t="0" r="r" b="b"/>
              <a:pathLst>
                <a:path w="21600" h="21600" extrusionOk="0">
                  <a:moveTo>
                    <a:pt x="17073" y="0"/>
                  </a:moveTo>
                  <a:lnTo>
                    <a:pt x="21600" y="0"/>
                  </a:lnTo>
                  <a:lnTo>
                    <a:pt x="21600" y="21600"/>
                  </a:lnTo>
                  <a:lnTo>
                    <a:pt x="0" y="21600"/>
                  </a:lnTo>
                  <a:lnTo>
                    <a:pt x="17073" y="0"/>
                  </a:lnTo>
                  <a:close/>
                </a:path>
              </a:pathLst>
            </a:custGeom>
            <a:solidFill>
              <a:srgbClr val="C0E474">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17" name="Rectangle 29"/>
            <p:cNvSpPr/>
            <p:nvPr/>
          </p:nvSpPr>
          <p:spPr>
            <a:xfrm>
              <a:off x="10938999" y="-1"/>
              <a:ext cx="1249828"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9173" y="21600"/>
                  </a:lnTo>
                  <a:lnTo>
                    <a:pt x="0" y="0"/>
                  </a:lnTo>
                  <a:close/>
                </a:path>
              </a:pathLst>
            </a:custGeom>
            <a:solidFill>
              <a:srgbClr val="90C226">
                <a:alpha val="64999"/>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18" name="Isosceles Triangle 27"/>
            <p:cNvSpPr/>
            <p:nvPr/>
          </p:nvSpPr>
          <p:spPr>
            <a:xfrm>
              <a:off x="10371666" y="3598334"/>
              <a:ext cx="1817161" cy="3268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90C226">
                <a:alpha val="8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19" name="Isosceles Triangle 28"/>
            <p:cNvSpPr/>
            <p:nvPr/>
          </p:nvSpPr>
          <p:spPr>
            <a:xfrm>
              <a:off x="-2" y="4021667"/>
              <a:ext cx="448735" cy="284480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0"/>
                  </a:lnTo>
                  <a:close/>
                </a:path>
              </a:pathLst>
            </a:custGeom>
            <a:solidFill>
              <a:srgbClr val="90C226">
                <a:alpha val="85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grpSp>
      <p:sp>
        <p:nvSpPr>
          <p:cNvPr id="521" name="Titolo Testo"/>
          <p:cNvSpPr txBox="1">
            <a:spLocks noGrp="1"/>
          </p:cNvSpPr>
          <p:nvPr>
            <p:ph type="title"/>
          </p:nvPr>
        </p:nvSpPr>
        <p:spPr>
          <a:xfrm>
            <a:off x="677335" y="1931988"/>
            <a:ext cx="8596670" cy="2595462"/>
          </a:xfrm>
          <a:prstGeom prst="rect">
            <a:avLst/>
          </a:prstGeom>
        </p:spPr>
        <p:txBody>
          <a:bodyPr anchor="b"/>
          <a:lstStyle>
            <a:lvl1pPr defTabSz="457200">
              <a:lnSpc>
                <a:spcPct val="100000"/>
              </a:lnSpc>
              <a:defRPr>
                <a:solidFill>
                  <a:srgbClr val="90C226"/>
                </a:solidFill>
                <a:latin typeface="Trebuchet MS"/>
                <a:ea typeface="Trebuchet MS"/>
                <a:cs typeface="Trebuchet MS"/>
                <a:sym typeface="Trebuchet MS"/>
              </a:defRPr>
            </a:lvl1pPr>
          </a:lstStyle>
          <a:p>
            <a:r>
              <a:t>Titolo Testo</a:t>
            </a:r>
          </a:p>
        </p:txBody>
      </p:sp>
      <p:sp>
        <p:nvSpPr>
          <p:cNvPr id="522" name="Corpo livello uno…"/>
          <p:cNvSpPr txBox="1">
            <a:spLocks noGrp="1"/>
          </p:cNvSpPr>
          <p:nvPr>
            <p:ph type="body" sz="quarter" idx="1"/>
          </p:nvPr>
        </p:nvSpPr>
        <p:spPr>
          <a:xfrm>
            <a:off x="677335" y="4527448"/>
            <a:ext cx="8596670" cy="1513916"/>
          </a:xfrm>
          <a:prstGeom prst="rect">
            <a:avLst/>
          </a:prstGeom>
        </p:spPr>
        <p:txBody>
          <a:bodyPr/>
          <a:lstStyle>
            <a:lvl1pPr marL="0" indent="0" defTabSz="457200">
              <a:lnSpc>
                <a:spcPct val="100000"/>
              </a:lnSpc>
              <a:buSzTx/>
              <a:buFontTx/>
              <a:buNone/>
              <a:defRPr sz="1800">
                <a:solidFill>
                  <a:srgbClr val="404040"/>
                </a:solidFill>
                <a:latin typeface="Trebuchet MS"/>
                <a:ea typeface="Trebuchet MS"/>
                <a:cs typeface="Trebuchet MS"/>
                <a:sym typeface="Trebuchet MS"/>
              </a:defRPr>
            </a:lvl1pPr>
            <a:lvl2pPr marL="0" indent="0" defTabSz="457200">
              <a:lnSpc>
                <a:spcPct val="100000"/>
              </a:lnSpc>
              <a:buSzTx/>
              <a:buFontTx/>
              <a:buNone/>
              <a:defRPr sz="1800">
                <a:solidFill>
                  <a:srgbClr val="404040"/>
                </a:solidFill>
                <a:latin typeface="Trebuchet MS"/>
                <a:ea typeface="Trebuchet MS"/>
                <a:cs typeface="Trebuchet MS"/>
                <a:sym typeface="Trebuchet MS"/>
              </a:defRPr>
            </a:lvl2pPr>
            <a:lvl3pPr marL="0" indent="0" defTabSz="457200">
              <a:lnSpc>
                <a:spcPct val="100000"/>
              </a:lnSpc>
              <a:buSzTx/>
              <a:buFontTx/>
              <a:buNone/>
              <a:defRPr sz="1800">
                <a:solidFill>
                  <a:srgbClr val="404040"/>
                </a:solidFill>
                <a:latin typeface="Trebuchet MS"/>
                <a:ea typeface="Trebuchet MS"/>
                <a:cs typeface="Trebuchet MS"/>
                <a:sym typeface="Trebuchet MS"/>
              </a:defRPr>
            </a:lvl3pPr>
            <a:lvl4pPr marL="0" indent="0" defTabSz="457200">
              <a:lnSpc>
                <a:spcPct val="100000"/>
              </a:lnSpc>
              <a:buSzTx/>
              <a:buFontTx/>
              <a:buNone/>
              <a:defRPr sz="1800">
                <a:solidFill>
                  <a:srgbClr val="404040"/>
                </a:solidFill>
                <a:latin typeface="Trebuchet MS"/>
                <a:ea typeface="Trebuchet MS"/>
                <a:cs typeface="Trebuchet MS"/>
                <a:sym typeface="Trebuchet MS"/>
              </a:defRPr>
            </a:lvl4pPr>
            <a:lvl5pPr marL="0" indent="0" defTabSz="457200">
              <a:lnSpc>
                <a:spcPct val="100000"/>
              </a:lnSpc>
              <a:buSzTx/>
              <a:buFontTx/>
              <a:buNone/>
              <a:defRPr sz="1800">
                <a:solidFill>
                  <a:srgbClr val="404040"/>
                </a:solidFill>
                <a:latin typeface="Trebuchet MS"/>
                <a:ea typeface="Trebuchet MS"/>
                <a:cs typeface="Trebuchet MS"/>
                <a:sym typeface="Trebuchet MS"/>
              </a:defRPr>
            </a:lvl5pPr>
          </a:lstStyle>
          <a:p>
            <a:r>
              <a:t>Corpo livello uno</a:t>
            </a:r>
          </a:p>
          <a:p>
            <a:pPr lvl="1"/>
            <a:r>
              <a:t>Corpo livello due</a:t>
            </a:r>
          </a:p>
          <a:p>
            <a:pPr lvl="2"/>
            <a:r>
              <a:t>Corpo livello tre</a:t>
            </a:r>
          </a:p>
          <a:p>
            <a:pPr lvl="3"/>
            <a:r>
              <a:t>Corpo livello quattro</a:t>
            </a:r>
          </a:p>
          <a:p>
            <a:pPr lvl="4"/>
            <a:r>
              <a:t>Corpo livello cinque</a:t>
            </a:r>
          </a:p>
        </p:txBody>
      </p:sp>
      <p:sp>
        <p:nvSpPr>
          <p:cNvPr id="523" name="Numero diapositiva"/>
          <p:cNvSpPr txBox="1">
            <a:spLocks noGrp="1"/>
          </p:cNvSpPr>
          <p:nvPr>
            <p:ph type="sldNum" sz="quarter" idx="2"/>
          </p:nvPr>
        </p:nvSpPr>
        <p:spPr>
          <a:xfrm>
            <a:off x="9049983" y="6114705"/>
            <a:ext cx="224020" cy="218439"/>
          </a:xfrm>
          <a:prstGeom prst="rect">
            <a:avLst/>
          </a:prstGeom>
        </p:spPr>
        <p:txBody>
          <a:bodyPr/>
          <a:lstStyle>
            <a:lvl1pPr>
              <a:defRPr sz="900">
                <a:solidFill>
                  <a:srgbClr val="90C226"/>
                </a:solidFill>
                <a:latin typeface="Trebuchet MS"/>
                <a:ea typeface="Trebuchet MS"/>
                <a:cs typeface="Trebuchet MS"/>
                <a:sym typeface="Trebuchet MS"/>
              </a:defRPr>
            </a:lvl1pPr>
          </a:lstStyle>
          <a:p>
            <a:fld id="{86CB4B4D-7CA3-9044-876B-883B54F8677D}" type="slidenum">
              <a:t>‹N›</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Scheda nome citazione">
    <p:bg>
      <p:bgPr>
        <a:gradFill flip="none" rotWithShape="1">
          <a:gsLst>
            <a:gs pos="0">
              <a:srgbClr val="F1F1F1">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grpSp>
        <p:nvGrpSpPr>
          <p:cNvPr id="540" name="Group 6"/>
          <p:cNvGrpSpPr/>
          <p:nvPr/>
        </p:nvGrpSpPr>
        <p:grpSpPr>
          <a:xfrm>
            <a:off x="-2" y="-8469"/>
            <a:ext cx="12192005" cy="6866472"/>
            <a:chOff x="-1" y="0"/>
            <a:chExt cx="12192003" cy="6866470"/>
          </a:xfrm>
        </p:grpSpPr>
        <p:sp>
          <p:nvSpPr>
            <p:cNvPr id="530" name="Straight Connector 19"/>
            <p:cNvSpPr/>
            <p:nvPr/>
          </p:nvSpPr>
          <p:spPr>
            <a:xfrm>
              <a:off x="9371012" y="8466"/>
              <a:ext cx="1219202" cy="6858005"/>
            </a:xfrm>
            <a:prstGeom prst="line">
              <a:avLst/>
            </a:prstGeom>
            <a:noFill/>
            <a:ln w="9525" cap="rnd">
              <a:solidFill>
                <a:srgbClr val="BFBFBF"/>
              </a:solidFill>
              <a:prstDash val="solid"/>
              <a:round/>
            </a:ln>
            <a:effectLst/>
          </p:spPr>
          <p:txBody>
            <a:bodyPr wrap="square" lIns="45718" tIns="45718" rIns="45718" bIns="45718" numCol="1" anchor="t">
              <a:noAutofit/>
            </a:bodyPr>
            <a:lstStyle/>
            <a:p>
              <a:endParaRPr/>
            </a:p>
          </p:txBody>
        </p:sp>
        <p:sp>
          <p:nvSpPr>
            <p:cNvPr id="531" name="Straight Connector 20"/>
            <p:cNvSpPr/>
            <p:nvPr/>
          </p:nvSpPr>
          <p:spPr>
            <a:xfrm flipH="1">
              <a:off x="7425268" y="3689880"/>
              <a:ext cx="4763560" cy="3176589"/>
            </a:xfrm>
            <a:prstGeom prst="line">
              <a:avLst/>
            </a:prstGeom>
            <a:noFill/>
            <a:ln w="9525" cap="rnd">
              <a:solidFill>
                <a:srgbClr val="D9D9D9"/>
              </a:solidFill>
              <a:prstDash val="solid"/>
              <a:round/>
            </a:ln>
            <a:effectLst/>
          </p:spPr>
          <p:txBody>
            <a:bodyPr wrap="square" lIns="45718" tIns="45718" rIns="45718" bIns="45718" numCol="1" anchor="t">
              <a:noAutofit/>
            </a:bodyPr>
            <a:lstStyle/>
            <a:p>
              <a:endParaRPr/>
            </a:p>
          </p:txBody>
        </p:sp>
        <p:sp>
          <p:nvSpPr>
            <p:cNvPr id="532" name="Rectangle 23"/>
            <p:cNvSpPr/>
            <p:nvPr/>
          </p:nvSpPr>
          <p:spPr>
            <a:xfrm>
              <a:off x="9181476" y="-1"/>
              <a:ext cx="3007352" cy="6866471"/>
            </a:xfrm>
            <a:custGeom>
              <a:avLst/>
              <a:gdLst/>
              <a:ahLst/>
              <a:cxnLst>
                <a:cxn ang="0">
                  <a:pos x="wd2" y="hd2"/>
                </a:cxn>
                <a:cxn ang="5400000">
                  <a:pos x="wd2" y="hd2"/>
                </a:cxn>
                <a:cxn ang="10800000">
                  <a:pos x="wd2" y="hd2"/>
                </a:cxn>
                <a:cxn ang="16200000">
                  <a:pos x="wd2" y="hd2"/>
                </a:cxn>
              </a:cxnLst>
              <a:rect l="0" t="0" r="r" b="b"/>
              <a:pathLst>
                <a:path w="21600" h="21600" extrusionOk="0">
                  <a:moveTo>
                    <a:pt x="14692" y="0"/>
                  </a:moveTo>
                  <a:lnTo>
                    <a:pt x="21600" y="0"/>
                  </a:lnTo>
                  <a:lnTo>
                    <a:pt x="21600" y="21600"/>
                  </a:lnTo>
                  <a:lnTo>
                    <a:pt x="0" y="21600"/>
                  </a:lnTo>
                  <a:lnTo>
                    <a:pt x="14692" y="0"/>
                  </a:lnTo>
                  <a:close/>
                </a:path>
              </a:pathLst>
            </a:custGeom>
            <a:solidFill>
              <a:srgbClr val="90C226">
                <a:alpha val="3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33" name="Rectangle 25"/>
            <p:cNvSpPr/>
            <p:nvPr/>
          </p:nvSpPr>
          <p:spPr>
            <a:xfrm>
              <a:off x="9603441" y="-1"/>
              <a:ext cx="2588562"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092" y="21600"/>
                  </a:lnTo>
                  <a:lnTo>
                    <a:pt x="0" y="0"/>
                  </a:lnTo>
                  <a:close/>
                </a:path>
              </a:pathLst>
            </a:custGeom>
            <a:solidFill>
              <a:srgbClr val="90C226">
                <a:alpha val="2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34" name="Isosceles Triangle 23"/>
            <p:cNvSpPr/>
            <p:nvPr/>
          </p:nvSpPr>
          <p:spPr>
            <a:xfrm>
              <a:off x="8932333" y="3056466"/>
              <a:ext cx="3259670" cy="38100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54A021">
                <a:alpha val="72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35" name="Rectangle 27"/>
            <p:cNvSpPr/>
            <p:nvPr/>
          </p:nvSpPr>
          <p:spPr>
            <a:xfrm>
              <a:off x="9334500" y="-1"/>
              <a:ext cx="2854329"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8697" y="21600"/>
                  </a:lnTo>
                  <a:lnTo>
                    <a:pt x="0" y="0"/>
                  </a:lnTo>
                  <a:close/>
                </a:path>
              </a:pathLst>
            </a:custGeom>
            <a:solidFill>
              <a:srgbClr val="3F7819">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36" name="Rectangle 28"/>
            <p:cNvSpPr/>
            <p:nvPr/>
          </p:nvSpPr>
          <p:spPr>
            <a:xfrm>
              <a:off x="10898730" y="-1"/>
              <a:ext cx="1290096" cy="6866471"/>
            </a:xfrm>
            <a:custGeom>
              <a:avLst/>
              <a:gdLst/>
              <a:ahLst/>
              <a:cxnLst>
                <a:cxn ang="0">
                  <a:pos x="wd2" y="hd2"/>
                </a:cxn>
                <a:cxn ang="5400000">
                  <a:pos x="wd2" y="hd2"/>
                </a:cxn>
                <a:cxn ang="10800000">
                  <a:pos x="wd2" y="hd2"/>
                </a:cxn>
                <a:cxn ang="16200000">
                  <a:pos x="wd2" y="hd2"/>
                </a:cxn>
              </a:cxnLst>
              <a:rect l="0" t="0" r="r" b="b"/>
              <a:pathLst>
                <a:path w="21600" h="21600" extrusionOk="0">
                  <a:moveTo>
                    <a:pt x="17073" y="0"/>
                  </a:moveTo>
                  <a:lnTo>
                    <a:pt x="21600" y="0"/>
                  </a:lnTo>
                  <a:lnTo>
                    <a:pt x="21600" y="21600"/>
                  </a:lnTo>
                  <a:lnTo>
                    <a:pt x="0" y="21600"/>
                  </a:lnTo>
                  <a:lnTo>
                    <a:pt x="17073" y="0"/>
                  </a:lnTo>
                  <a:close/>
                </a:path>
              </a:pathLst>
            </a:custGeom>
            <a:solidFill>
              <a:srgbClr val="C0E474">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37" name="Rectangle 29"/>
            <p:cNvSpPr/>
            <p:nvPr/>
          </p:nvSpPr>
          <p:spPr>
            <a:xfrm>
              <a:off x="10938999" y="-1"/>
              <a:ext cx="1249828"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9173" y="21600"/>
                  </a:lnTo>
                  <a:lnTo>
                    <a:pt x="0" y="0"/>
                  </a:lnTo>
                  <a:close/>
                </a:path>
              </a:pathLst>
            </a:custGeom>
            <a:solidFill>
              <a:srgbClr val="90C226">
                <a:alpha val="64999"/>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38" name="Isosceles Triangle 27"/>
            <p:cNvSpPr/>
            <p:nvPr/>
          </p:nvSpPr>
          <p:spPr>
            <a:xfrm>
              <a:off x="10371666" y="3598334"/>
              <a:ext cx="1817161" cy="3268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90C226">
                <a:alpha val="8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39" name="Isosceles Triangle 28"/>
            <p:cNvSpPr/>
            <p:nvPr/>
          </p:nvSpPr>
          <p:spPr>
            <a:xfrm>
              <a:off x="-2" y="4021667"/>
              <a:ext cx="448735" cy="284480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0"/>
                  </a:lnTo>
                  <a:close/>
                </a:path>
              </a:pathLst>
            </a:custGeom>
            <a:solidFill>
              <a:srgbClr val="90C226">
                <a:alpha val="85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grpSp>
      <p:sp>
        <p:nvSpPr>
          <p:cNvPr id="541" name="Titolo Testo"/>
          <p:cNvSpPr txBox="1">
            <a:spLocks noGrp="1"/>
          </p:cNvSpPr>
          <p:nvPr>
            <p:ph type="title"/>
          </p:nvPr>
        </p:nvSpPr>
        <p:spPr>
          <a:xfrm>
            <a:off x="931334" y="609600"/>
            <a:ext cx="8094134" cy="3022600"/>
          </a:xfrm>
          <a:prstGeom prst="rect">
            <a:avLst/>
          </a:prstGeom>
        </p:spPr>
        <p:txBody>
          <a:bodyPr/>
          <a:lstStyle>
            <a:lvl1pPr defTabSz="457200">
              <a:lnSpc>
                <a:spcPct val="100000"/>
              </a:lnSpc>
              <a:defRPr>
                <a:solidFill>
                  <a:srgbClr val="90C226"/>
                </a:solidFill>
                <a:latin typeface="Trebuchet MS"/>
                <a:ea typeface="Trebuchet MS"/>
                <a:cs typeface="Trebuchet MS"/>
                <a:sym typeface="Trebuchet MS"/>
              </a:defRPr>
            </a:lvl1pPr>
          </a:lstStyle>
          <a:p>
            <a:r>
              <a:t>Titolo Testo</a:t>
            </a:r>
          </a:p>
        </p:txBody>
      </p:sp>
      <p:sp>
        <p:nvSpPr>
          <p:cNvPr id="542" name="Corpo livello uno…"/>
          <p:cNvSpPr txBox="1">
            <a:spLocks noGrp="1"/>
          </p:cNvSpPr>
          <p:nvPr>
            <p:ph type="body" sz="quarter" idx="1"/>
          </p:nvPr>
        </p:nvSpPr>
        <p:spPr>
          <a:xfrm>
            <a:off x="677332" y="4013200"/>
            <a:ext cx="8596670" cy="514249"/>
          </a:xfrm>
          <a:prstGeom prst="rect">
            <a:avLst/>
          </a:prstGeom>
        </p:spPr>
        <p:txBody>
          <a:bodyPr anchor="b"/>
          <a:lstStyle>
            <a:lvl1pPr marL="0" indent="0" defTabSz="457200">
              <a:lnSpc>
                <a:spcPct val="100000"/>
              </a:lnSpc>
              <a:buSzTx/>
              <a:buFontTx/>
              <a:buNone/>
              <a:defRPr sz="2400">
                <a:solidFill>
                  <a:srgbClr val="404040"/>
                </a:solidFill>
                <a:latin typeface="Trebuchet MS"/>
                <a:ea typeface="Trebuchet MS"/>
                <a:cs typeface="Trebuchet MS"/>
                <a:sym typeface="Trebuchet MS"/>
              </a:defRPr>
            </a:lvl1pPr>
            <a:lvl2pPr marL="0" indent="0" defTabSz="457200">
              <a:lnSpc>
                <a:spcPct val="100000"/>
              </a:lnSpc>
              <a:buSzTx/>
              <a:buFontTx/>
              <a:buNone/>
              <a:defRPr sz="2400">
                <a:solidFill>
                  <a:srgbClr val="404040"/>
                </a:solidFill>
                <a:latin typeface="Trebuchet MS"/>
                <a:ea typeface="Trebuchet MS"/>
                <a:cs typeface="Trebuchet MS"/>
                <a:sym typeface="Trebuchet MS"/>
              </a:defRPr>
            </a:lvl2pPr>
            <a:lvl3pPr marL="0" indent="0" defTabSz="457200">
              <a:lnSpc>
                <a:spcPct val="100000"/>
              </a:lnSpc>
              <a:buSzTx/>
              <a:buFontTx/>
              <a:buNone/>
              <a:defRPr sz="2400">
                <a:solidFill>
                  <a:srgbClr val="404040"/>
                </a:solidFill>
                <a:latin typeface="Trebuchet MS"/>
                <a:ea typeface="Trebuchet MS"/>
                <a:cs typeface="Trebuchet MS"/>
                <a:sym typeface="Trebuchet MS"/>
              </a:defRPr>
            </a:lvl3pPr>
            <a:lvl4pPr marL="0" indent="0" defTabSz="457200">
              <a:lnSpc>
                <a:spcPct val="100000"/>
              </a:lnSpc>
              <a:buSzTx/>
              <a:buFontTx/>
              <a:buNone/>
              <a:defRPr sz="2400">
                <a:solidFill>
                  <a:srgbClr val="404040"/>
                </a:solidFill>
                <a:latin typeface="Trebuchet MS"/>
                <a:ea typeface="Trebuchet MS"/>
                <a:cs typeface="Trebuchet MS"/>
                <a:sym typeface="Trebuchet MS"/>
              </a:defRPr>
            </a:lvl4pPr>
            <a:lvl5pPr marL="0" indent="0" defTabSz="457200">
              <a:lnSpc>
                <a:spcPct val="100000"/>
              </a:lnSpc>
              <a:buSzTx/>
              <a:buFontTx/>
              <a:buNone/>
              <a:defRPr sz="2400">
                <a:solidFill>
                  <a:srgbClr val="404040"/>
                </a:solidFill>
                <a:latin typeface="Trebuchet MS"/>
                <a:ea typeface="Trebuchet MS"/>
                <a:cs typeface="Trebuchet MS"/>
                <a:sym typeface="Trebuchet MS"/>
              </a:defRPr>
            </a:lvl5pPr>
          </a:lstStyle>
          <a:p>
            <a:r>
              <a:t>Corpo livello uno</a:t>
            </a:r>
          </a:p>
          <a:p>
            <a:pPr lvl="1"/>
            <a:r>
              <a:t>Corpo livello due</a:t>
            </a:r>
          </a:p>
          <a:p>
            <a:pPr lvl="2"/>
            <a:r>
              <a:t>Corpo livello tre</a:t>
            </a:r>
          </a:p>
          <a:p>
            <a:pPr lvl="3"/>
            <a:r>
              <a:t>Corpo livello quattro</a:t>
            </a:r>
          </a:p>
          <a:p>
            <a:pPr lvl="4"/>
            <a:r>
              <a:t>Corpo livello cinque</a:t>
            </a:r>
          </a:p>
        </p:txBody>
      </p:sp>
      <p:sp>
        <p:nvSpPr>
          <p:cNvPr id="543" name="Text Placeholder 2"/>
          <p:cNvSpPr>
            <a:spLocks noGrp="1"/>
          </p:cNvSpPr>
          <p:nvPr>
            <p:ph type="body" sz="quarter" idx="21"/>
          </p:nvPr>
        </p:nvSpPr>
        <p:spPr>
          <a:xfrm>
            <a:off x="677334" y="4527448"/>
            <a:ext cx="8596670" cy="1513916"/>
          </a:xfrm>
          <a:prstGeom prst="rect">
            <a:avLst/>
          </a:prstGeom>
        </p:spPr>
        <p:txBody>
          <a:bodyPr/>
          <a:lstStyle/>
          <a:p>
            <a:endParaRPr/>
          </a:p>
        </p:txBody>
      </p:sp>
      <p:sp>
        <p:nvSpPr>
          <p:cNvPr id="544" name="TextBox 23"/>
          <p:cNvSpPr txBox="1"/>
          <p:nvPr/>
        </p:nvSpPr>
        <p:spPr>
          <a:xfrm>
            <a:off x="587588" y="469466"/>
            <a:ext cx="518162" cy="1226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spAutoFit/>
          </a:bodyPr>
          <a:lstStyle>
            <a:lvl1pPr>
              <a:defRPr sz="8000">
                <a:solidFill>
                  <a:srgbClr val="C0E474"/>
                </a:solidFill>
                <a:latin typeface="Arial"/>
                <a:ea typeface="Arial"/>
                <a:cs typeface="Arial"/>
                <a:sym typeface="Arial"/>
              </a:defRPr>
            </a:lvl1pPr>
          </a:lstStyle>
          <a:p>
            <a:r>
              <a:t>“</a:t>
            </a:r>
          </a:p>
        </p:txBody>
      </p:sp>
      <p:sp>
        <p:nvSpPr>
          <p:cNvPr id="545" name="TextBox 24"/>
          <p:cNvSpPr txBox="1"/>
          <p:nvPr/>
        </p:nvSpPr>
        <p:spPr>
          <a:xfrm>
            <a:off x="8938730" y="2565644"/>
            <a:ext cx="518162" cy="1226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spAutoFit/>
          </a:bodyPr>
          <a:lstStyle>
            <a:lvl1pPr>
              <a:defRPr sz="8000">
                <a:solidFill>
                  <a:srgbClr val="C0E474"/>
                </a:solidFill>
                <a:latin typeface="Arial"/>
                <a:ea typeface="Arial"/>
                <a:cs typeface="Arial"/>
                <a:sym typeface="Arial"/>
              </a:defRPr>
            </a:lvl1pPr>
          </a:lstStyle>
          <a:p>
            <a:r>
              <a:t>”</a:t>
            </a:r>
          </a:p>
        </p:txBody>
      </p:sp>
      <p:sp>
        <p:nvSpPr>
          <p:cNvPr id="546" name="Numero diapositiva"/>
          <p:cNvSpPr txBox="1">
            <a:spLocks noGrp="1"/>
          </p:cNvSpPr>
          <p:nvPr>
            <p:ph type="sldNum" sz="quarter" idx="2"/>
          </p:nvPr>
        </p:nvSpPr>
        <p:spPr>
          <a:xfrm>
            <a:off x="9049983" y="6114705"/>
            <a:ext cx="224020" cy="218439"/>
          </a:xfrm>
          <a:prstGeom prst="rect">
            <a:avLst/>
          </a:prstGeom>
        </p:spPr>
        <p:txBody>
          <a:bodyPr/>
          <a:lstStyle>
            <a:lvl1pPr>
              <a:defRPr sz="900">
                <a:solidFill>
                  <a:srgbClr val="90C226"/>
                </a:solidFill>
                <a:latin typeface="Trebuchet MS"/>
                <a:ea typeface="Trebuchet MS"/>
                <a:cs typeface="Trebuchet MS"/>
                <a:sym typeface="Trebuchet MS"/>
              </a:defRPr>
            </a:lvl1pPr>
          </a:lstStyle>
          <a:p>
            <a:fld id="{86CB4B4D-7CA3-9044-876B-883B54F8677D}" type="slidenum">
              <a:t>‹N›</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Vero o falso">
    <p:bg>
      <p:bgPr>
        <a:gradFill flip="none" rotWithShape="1">
          <a:gsLst>
            <a:gs pos="0">
              <a:srgbClr val="F1F1F1">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grpSp>
        <p:nvGrpSpPr>
          <p:cNvPr id="563" name="Group 6"/>
          <p:cNvGrpSpPr/>
          <p:nvPr/>
        </p:nvGrpSpPr>
        <p:grpSpPr>
          <a:xfrm>
            <a:off x="-2" y="-8469"/>
            <a:ext cx="12192005" cy="6866472"/>
            <a:chOff x="-1" y="0"/>
            <a:chExt cx="12192003" cy="6866470"/>
          </a:xfrm>
        </p:grpSpPr>
        <p:sp>
          <p:nvSpPr>
            <p:cNvPr id="553" name="Straight Connector 19"/>
            <p:cNvSpPr/>
            <p:nvPr/>
          </p:nvSpPr>
          <p:spPr>
            <a:xfrm>
              <a:off x="9371012" y="8466"/>
              <a:ext cx="1219202" cy="6858005"/>
            </a:xfrm>
            <a:prstGeom prst="line">
              <a:avLst/>
            </a:prstGeom>
            <a:noFill/>
            <a:ln w="9525" cap="rnd">
              <a:solidFill>
                <a:srgbClr val="BFBFBF"/>
              </a:solidFill>
              <a:prstDash val="solid"/>
              <a:round/>
            </a:ln>
            <a:effectLst/>
          </p:spPr>
          <p:txBody>
            <a:bodyPr wrap="square" lIns="45718" tIns="45718" rIns="45718" bIns="45718" numCol="1" anchor="t">
              <a:noAutofit/>
            </a:bodyPr>
            <a:lstStyle/>
            <a:p>
              <a:endParaRPr/>
            </a:p>
          </p:txBody>
        </p:sp>
        <p:sp>
          <p:nvSpPr>
            <p:cNvPr id="554" name="Straight Connector 20"/>
            <p:cNvSpPr/>
            <p:nvPr/>
          </p:nvSpPr>
          <p:spPr>
            <a:xfrm flipH="1">
              <a:off x="7425268" y="3689880"/>
              <a:ext cx="4763560" cy="3176589"/>
            </a:xfrm>
            <a:prstGeom prst="line">
              <a:avLst/>
            </a:prstGeom>
            <a:noFill/>
            <a:ln w="9525" cap="rnd">
              <a:solidFill>
                <a:srgbClr val="D9D9D9"/>
              </a:solidFill>
              <a:prstDash val="solid"/>
              <a:round/>
            </a:ln>
            <a:effectLst/>
          </p:spPr>
          <p:txBody>
            <a:bodyPr wrap="square" lIns="45718" tIns="45718" rIns="45718" bIns="45718" numCol="1" anchor="t">
              <a:noAutofit/>
            </a:bodyPr>
            <a:lstStyle/>
            <a:p>
              <a:endParaRPr/>
            </a:p>
          </p:txBody>
        </p:sp>
        <p:sp>
          <p:nvSpPr>
            <p:cNvPr id="555" name="Rectangle 23"/>
            <p:cNvSpPr/>
            <p:nvPr/>
          </p:nvSpPr>
          <p:spPr>
            <a:xfrm>
              <a:off x="9181476" y="-1"/>
              <a:ext cx="3007352" cy="6866471"/>
            </a:xfrm>
            <a:custGeom>
              <a:avLst/>
              <a:gdLst/>
              <a:ahLst/>
              <a:cxnLst>
                <a:cxn ang="0">
                  <a:pos x="wd2" y="hd2"/>
                </a:cxn>
                <a:cxn ang="5400000">
                  <a:pos x="wd2" y="hd2"/>
                </a:cxn>
                <a:cxn ang="10800000">
                  <a:pos x="wd2" y="hd2"/>
                </a:cxn>
                <a:cxn ang="16200000">
                  <a:pos x="wd2" y="hd2"/>
                </a:cxn>
              </a:cxnLst>
              <a:rect l="0" t="0" r="r" b="b"/>
              <a:pathLst>
                <a:path w="21600" h="21600" extrusionOk="0">
                  <a:moveTo>
                    <a:pt x="14692" y="0"/>
                  </a:moveTo>
                  <a:lnTo>
                    <a:pt x="21600" y="0"/>
                  </a:lnTo>
                  <a:lnTo>
                    <a:pt x="21600" y="21600"/>
                  </a:lnTo>
                  <a:lnTo>
                    <a:pt x="0" y="21600"/>
                  </a:lnTo>
                  <a:lnTo>
                    <a:pt x="14692" y="0"/>
                  </a:lnTo>
                  <a:close/>
                </a:path>
              </a:pathLst>
            </a:custGeom>
            <a:solidFill>
              <a:srgbClr val="90C226">
                <a:alpha val="3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56" name="Rectangle 25"/>
            <p:cNvSpPr/>
            <p:nvPr/>
          </p:nvSpPr>
          <p:spPr>
            <a:xfrm>
              <a:off x="9603441" y="-1"/>
              <a:ext cx="2588562"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092" y="21600"/>
                  </a:lnTo>
                  <a:lnTo>
                    <a:pt x="0" y="0"/>
                  </a:lnTo>
                  <a:close/>
                </a:path>
              </a:pathLst>
            </a:custGeom>
            <a:solidFill>
              <a:srgbClr val="90C226">
                <a:alpha val="2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57" name="Isosceles Triangle 23"/>
            <p:cNvSpPr/>
            <p:nvPr/>
          </p:nvSpPr>
          <p:spPr>
            <a:xfrm>
              <a:off x="8932333" y="3056466"/>
              <a:ext cx="3259670" cy="38100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54A021">
                <a:alpha val="72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58" name="Rectangle 27"/>
            <p:cNvSpPr/>
            <p:nvPr/>
          </p:nvSpPr>
          <p:spPr>
            <a:xfrm>
              <a:off x="9334500" y="-1"/>
              <a:ext cx="2854329"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8697" y="21600"/>
                  </a:lnTo>
                  <a:lnTo>
                    <a:pt x="0" y="0"/>
                  </a:lnTo>
                  <a:close/>
                </a:path>
              </a:pathLst>
            </a:custGeom>
            <a:solidFill>
              <a:srgbClr val="3F7819">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59" name="Rectangle 28"/>
            <p:cNvSpPr/>
            <p:nvPr/>
          </p:nvSpPr>
          <p:spPr>
            <a:xfrm>
              <a:off x="10898730" y="-1"/>
              <a:ext cx="1290096" cy="6866471"/>
            </a:xfrm>
            <a:custGeom>
              <a:avLst/>
              <a:gdLst/>
              <a:ahLst/>
              <a:cxnLst>
                <a:cxn ang="0">
                  <a:pos x="wd2" y="hd2"/>
                </a:cxn>
                <a:cxn ang="5400000">
                  <a:pos x="wd2" y="hd2"/>
                </a:cxn>
                <a:cxn ang="10800000">
                  <a:pos x="wd2" y="hd2"/>
                </a:cxn>
                <a:cxn ang="16200000">
                  <a:pos x="wd2" y="hd2"/>
                </a:cxn>
              </a:cxnLst>
              <a:rect l="0" t="0" r="r" b="b"/>
              <a:pathLst>
                <a:path w="21600" h="21600" extrusionOk="0">
                  <a:moveTo>
                    <a:pt x="17073" y="0"/>
                  </a:moveTo>
                  <a:lnTo>
                    <a:pt x="21600" y="0"/>
                  </a:lnTo>
                  <a:lnTo>
                    <a:pt x="21600" y="21600"/>
                  </a:lnTo>
                  <a:lnTo>
                    <a:pt x="0" y="21600"/>
                  </a:lnTo>
                  <a:lnTo>
                    <a:pt x="17073" y="0"/>
                  </a:lnTo>
                  <a:close/>
                </a:path>
              </a:pathLst>
            </a:custGeom>
            <a:solidFill>
              <a:srgbClr val="C0E474">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60" name="Rectangle 29"/>
            <p:cNvSpPr/>
            <p:nvPr/>
          </p:nvSpPr>
          <p:spPr>
            <a:xfrm>
              <a:off x="10938999" y="-1"/>
              <a:ext cx="1249828"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9173" y="21600"/>
                  </a:lnTo>
                  <a:lnTo>
                    <a:pt x="0" y="0"/>
                  </a:lnTo>
                  <a:close/>
                </a:path>
              </a:pathLst>
            </a:custGeom>
            <a:solidFill>
              <a:srgbClr val="90C226">
                <a:alpha val="64999"/>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61" name="Isosceles Triangle 27"/>
            <p:cNvSpPr/>
            <p:nvPr/>
          </p:nvSpPr>
          <p:spPr>
            <a:xfrm>
              <a:off x="10371666" y="3598334"/>
              <a:ext cx="1817161" cy="3268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90C226">
                <a:alpha val="8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62" name="Isosceles Triangle 28"/>
            <p:cNvSpPr/>
            <p:nvPr/>
          </p:nvSpPr>
          <p:spPr>
            <a:xfrm>
              <a:off x="-2" y="4021667"/>
              <a:ext cx="448735" cy="284480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0"/>
                  </a:lnTo>
                  <a:close/>
                </a:path>
              </a:pathLst>
            </a:custGeom>
            <a:solidFill>
              <a:srgbClr val="90C226">
                <a:alpha val="85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grpSp>
      <p:sp>
        <p:nvSpPr>
          <p:cNvPr id="564" name="Titolo Testo"/>
          <p:cNvSpPr txBox="1">
            <a:spLocks noGrp="1"/>
          </p:cNvSpPr>
          <p:nvPr>
            <p:ph type="title"/>
          </p:nvPr>
        </p:nvSpPr>
        <p:spPr>
          <a:xfrm>
            <a:off x="685798" y="609600"/>
            <a:ext cx="8588204" cy="3022600"/>
          </a:xfrm>
          <a:prstGeom prst="rect">
            <a:avLst/>
          </a:prstGeom>
        </p:spPr>
        <p:txBody>
          <a:bodyPr/>
          <a:lstStyle>
            <a:lvl1pPr defTabSz="457200">
              <a:lnSpc>
                <a:spcPct val="100000"/>
              </a:lnSpc>
              <a:defRPr>
                <a:solidFill>
                  <a:srgbClr val="90C226"/>
                </a:solidFill>
                <a:latin typeface="Trebuchet MS"/>
                <a:ea typeface="Trebuchet MS"/>
                <a:cs typeface="Trebuchet MS"/>
                <a:sym typeface="Trebuchet MS"/>
              </a:defRPr>
            </a:lvl1pPr>
          </a:lstStyle>
          <a:p>
            <a:r>
              <a:t>Titolo Testo</a:t>
            </a:r>
          </a:p>
        </p:txBody>
      </p:sp>
      <p:sp>
        <p:nvSpPr>
          <p:cNvPr id="565" name="Corpo livello uno…"/>
          <p:cNvSpPr txBox="1">
            <a:spLocks noGrp="1"/>
          </p:cNvSpPr>
          <p:nvPr>
            <p:ph type="body" sz="quarter" idx="1"/>
          </p:nvPr>
        </p:nvSpPr>
        <p:spPr>
          <a:xfrm>
            <a:off x="677332" y="4013200"/>
            <a:ext cx="8596670" cy="514249"/>
          </a:xfrm>
          <a:prstGeom prst="rect">
            <a:avLst/>
          </a:prstGeom>
        </p:spPr>
        <p:txBody>
          <a:bodyPr anchor="b"/>
          <a:lstStyle>
            <a:lvl1pPr marL="0" indent="0" defTabSz="457200">
              <a:lnSpc>
                <a:spcPct val="100000"/>
              </a:lnSpc>
              <a:buSzTx/>
              <a:buFontTx/>
              <a:buNone/>
              <a:defRPr sz="2400">
                <a:solidFill>
                  <a:srgbClr val="90C226"/>
                </a:solidFill>
                <a:latin typeface="Trebuchet MS"/>
                <a:ea typeface="Trebuchet MS"/>
                <a:cs typeface="Trebuchet MS"/>
                <a:sym typeface="Trebuchet MS"/>
              </a:defRPr>
            </a:lvl1pPr>
            <a:lvl2pPr marL="0" indent="0" defTabSz="457200">
              <a:lnSpc>
                <a:spcPct val="100000"/>
              </a:lnSpc>
              <a:buSzTx/>
              <a:buFontTx/>
              <a:buNone/>
              <a:defRPr sz="2400">
                <a:solidFill>
                  <a:srgbClr val="90C226"/>
                </a:solidFill>
                <a:latin typeface="Trebuchet MS"/>
                <a:ea typeface="Trebuchet MS"/>
                <a:cs typeface="Trebuchet MS"/>
                <a:sym typeface="Trebuchet MS"/>
              </a:defRPr>
            </a:lvl2pPr>
            <a:lvl3pPr marL="0" indent="0" defTabSz="457200">
              <a:lnSpc>
                <a:spcPct val="100000"/>
              </a:lnSpc>
              <a:buSzTx/>
              <a:buFontTx/>
              <a:buNone/>
              <a:defRPr sz="2400">
                <a:solidFill>
                  <a:srgbClr val="90C226"/>
                </a:solidFill>
                <a:latin typeface="Trebuchet MS"/>
                <a:ea typeface="Trebuchet MS"/>
                <a:cs typeface="Trebuchet MS"/>
                <a:sym typeface="Trebuchet MS"/>
              </a:defRPr>
            </a:lvl3pPr>
            <a:lvl4pPr marL="0" indent="0" defTabSz="457200">
              <a:lnSpc>
                <a:spcPct val="100000"/>
              </a:lnSpc>
              <a:buSzTx/>
              <a:buFontTx/>
              <a:buNone/>
              <a:defRPr sz="2400">
                <a:solidFill>
                  <a:srgbClr val="90C226"/>
                </a:solidFill>
                <a:latin typeface="Trebuchet MS"/>
                <a:ea typeface="Trebuchet MS"/>
                <a:cs typeface="Trebuchet MS"/>
                <a:sym typeface="Trebuchet MS"/>
              </a:defRPr>
            </a:lvl4pPr>
            <a:lvl5pPr marL="0" indent="0" defTabSz="457200">
              <a:lnSpc>
                <a:spcPct val="100000"/>
              </a:lnSpc>
              <a:buSzTx/>
              <a:buFontTx/>
              <a:buNone/>
              <a:defRPr sz="2400">
                <a:solidFill>
                  <a:srgbClr val="90C226"/>
                </a:solidFill>
                <a:latin typeface="Trebuchet MS"/>
                <a:ea typeface="Trebuchet MS"/>
                <a:cs typeface="Trebuchet MS"/>
                <a:sym typeface="Trebuchet MS"/>
              </a:defRPr>
            </a:lvl5pPr>
          </a:lstStyle>
          <a:p>
            <a:r>
              <a:t>Corpo livello uno</a:t>
            </a:r>
          </a:p>
          <a:p>
            <a:pPr lvl="1"/>
            <a:r>
              <a:t>Corpo livello due</a:t>
            </a:r>
          </a:p>
          <a:p>
            <a:pPr lvl="2"/>
            <a:r>
              <a:t>Corpo livello tre</a:t>
            </a:r>
          </a:p>
          <a:p>
            <a:pPr lvl="3"/>
            <a:r>
              <a:t>Corpo livello quattro</a:t>
            </a:r>
          </a:p>
          <a:p>
            <a:pPr lvl="4"/>
            <a:r>
              <a:t>Corpo livello cinque</a:t>
            </a:r>
          </a:p>
        </p:txBody>
      </p:sp>
      <p:sp>
        <p:nvSpPr>
          <p:cNvPr id="566" name="Text Placeholder 2"/>
          <p:cNvSpPr>
            <a:spLocks noGrp="1"/>
          </p:cNvSpPr>
          <p:nvPr>
            <p:ph type="body" sz="quarter" idx="21"/>
          </p:nvPr>
        </p:nvSpPr>
        <p:spPr>
          <a:xfrm>
            <a:off x="677334" y="4527448"/>
            <a:ext cx="8596670" cy="1513916"/>
          </a:xfrm>
          <a:prstGeom prst="rect">
            <a:avLst/>
          </a:prstGeom>
        </p:spPr>
        <p:txBody>
          <a:bodyPr/>
          <a:lstStyle/>
          <a:p>
            <a:endParaRPr/>
          </a:p>
        </p:txBody>
      </p:sp>
      <p:sp>
        <p:nvSpPr>
          <p:cNvPr id="567" name="Numero diapositiva"/>
          <p:cNvSpPr txBox="1">
            <a:spLocks noGrp="1"/>
          </p:cNvSpPr>
          <p:nvPr>
            <p:ph type="sldNum" sz="quarter" idx="2"/>
          </p:nvPr>
        </p:nvSpPr>
        <p:spPr>
          <a:xfrm>
            <a:off x="9049983" y="6114705"/>
            <a:ext cx="224020" cy="218439"/>
          </a:xfrm>
          <a:prstGeom prst="rect">
            <a:avLst/>
          </a:prstGeom>
        </p:spPr>
        <p:txBody>
          <a:bodyPr/>
          <a:lstStyle>
            <a:lvl1pPr>
              <a:defRPr sz="900">
                <a:solidFill>
                  <a:srgbClr val="90C226"/>
                </a:solidFill>
                <a:latin typeface="Trebuchet MS"/>
                <a:ea typeface="Trebuchet MS"/>
                <a:cs typeface="Trebuchet MS"/>
                <a:sym typeface="Trebuchet MS"/>
              </a:defRPr>
            </a:lvl1pPr>
          </a:lstStyle>
          <a:p>
            <a:fld id="{86CB4B4D-7CA3-9044-876B-883B54F8677D}" type="slidenum">
              <a:t>‹N›</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Layout personalizzato">
    <p:bg>
      <p:bgPr>
        <a:gradFill flip="none" rotWithShape="1">
          <a:gsLst>
            <a:gs pos="0">
              <a:srgbClr val="F1F1F1">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grpSp>
        <p:nvGrpSpPr>
          <p:cNvPr id="584" name="Group 6"/>
          <p:cNvGrpSpPr/>
          <p:nvPr/>
        </p:nvGrpSpPr>
        <p:grpSpPr>
          <a:xfrm>
            <a:off x="-2" y="-8469"/>
            <a:ext cx="12192005" cy="6866472"/>
            <a:chOff x="-1" y="0"/>
            <a:chExt cx="12192003" cy="6866470"/>
          </a:xfrm>
        </p:grpSpPr>
        <p:sp>
          <p:nvSpPr>
            <p:cNvPr id="574" name="Straight Connector 19"/>
            <p:cNvSpPr/>
            <p:nvPr/>
          </p:nvSpPr>
          <p:spPr>
            <a:xfrm>
              <a:off x="9371012" y="8466"/>
              <a:ext cx="1219202" cy="6858005"/>
            </a:xfrm>
            <a:prstGeom prst="line">
              <a:avLst/>
            </a:prstGeom>
            <a:noFill/>
            <a:ln w="9525" cap="rnd">
              <a:solidFill>
                <a:srgbClr val="BFBFBF"/>
              </a:solidFill>
              <a:prstDash val="solid"/>
              <a:round/>
            </a:ln>
            <a:effectLst/>
          </p:spPr>
          <p:txBody>
            <a:bodyPr wrap="square" lIns="45718" tIns="45718" rIns="45718" bIns="45718" numCol="1" anchor="t">
              <a:noAutofit/>
            </a:bodyPr>
            <a:lstStyle/>
            <a:p>
              <a:endParaRPr/>
            </a:p>
          </p:txBody>
        </p:sp>
        <p:sp>
          <p:nvSpPr>
            <p:cNvPr id="575" name="Straight Connector 20"/>
            <p:cNvSpPr/>
            <p:nvPr/>
          </p:nvSpPr>
          <p:spPr>
            <a:xfrm flipH="1">
              <a:off x="7425268" y="3689880"/>
              <a:ext cx="4763560" cy="3176589"/>
            </a:xfrm>
            <a:prstGeom prst="line">
              <a:avLst/>
            </a:prstGeom>
            <a:noFill/>
            <a:ln w="9525" cap="rnd">
              <a:solidFill>
                <a:srgbClr val="D9D9D9"/>
              </a:solidFill>
              <a:prstDash val="solid"/>
              <a:round/>
            </a:ln>
            <a:effectLst/>
          </p:spPr>
          <p:txBody>
            <a:bodyPr wrap="square" lIns="45718" tIns="45718" rIns="45718" bIns="45718" numCol="1" anchor="t">
              <a:noAutofit/>
            </a:bodyPr>
            <a:lstStyle/>
            <a:p>
              <a:endParaRPr/>
            </a:p>
          </p:txBody>
        </p:sp>
        <p:sp>
          <p:nvSpPr>
            <p:cNvPr id="576" name="Rectangle 23"/>
            <p:cNvSpPr/>
            <p:nvPr/>
          </p:nvSpPr>
          <p:spPr>
            <a:xfrm>
              <a:off x="9181476" y="-1"/>
              <a:ext cx="3007352" cy="6866471"/>
            </a:xfrm>
            <a:custGeom>
              <a:avLst/>
              <a:gdLst/>
              <a:ahLst/>
              <a:cxnLst>
                <a:cxn ang="0">
                  <a:pos x="wd2" y="hd2"/>
                </a:cxn>
                <a:cxn ang="5400000">
                  <a:pos x="wd2" y="hd2"/>
                </a:cxn>
                <a:cxn ang="10800000">
                  <a:pos x="wd2" y="hd2"/>
                </a:cxn>
                <a:cxn ang="16200000">
                  <a:pos x="wd2" y="hd2"/>
                </a:cxn>
              </a:cxnLst>
              <a:rect l="0" t="0" r="r" b="b"/>
              <a:pathLst>
                <a:path w="21600" h="21600" extrusionOk="0">
                  <a:moveTo>
                    <a:pt x="14692" y="0"/>
                  </a:moveTo>
                  <a:lnTo>
                    <a:pt x="21600" y="0"/>
                  </a:lnTo>
                  <a:lnTo>
                    <a:pt x="21600" y="21600"/>
                  </a:lnTo>
                  <a:lnTo>
                    <a:pt x="0" y="21600"/>
                  </a:lnTo>
                  <a:lnTo>
                    <a:pt x="14692" y="0"/>
                  </a:lnTo>
                  <a:close/>
                </a:path>
              </a:pathLst>
            </a:custGeom>
            <a:solidFill>
              <a:srgbClr val="90C226">
                <a:alpha val="3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77" name="Rectangle 25"/>
            <p:cNvSpPr/>
            <p:nvPr/>
          </p:nvSpPr>
          <p:spPr>
            <a:xfrm>
              <a:off x="9603441" y="-1"/>
              <a:ext cx="2588562"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092" y="21600"/>
                  </a:lnTo>
                  <a:lnTo>
                    <a:pt x="0" y="0"/>
                  </a:lnTo>
                  <a:close/>
                </a:path>
              </a:pathLst>
            </a:custGeom>
            <a:solidFill>
              <a:srgbClr val="90C226">
                <a:alpha val="2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78" name="Isosceles Triangle 23"/>
            <p:cNvSpPr/>
            <p:nvPr/>
          </p:nvSpPr>
          <p:spPr>
            <a:xfrm>
              <a:off x="8932333" y="3056466"/>
              <a:ext cx="3259670" cy="38100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54A021">
                <a:alpha val="72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79" name="Rectangle 27"/>
            <p:cNvSpPr/>
            <p:nvPr/>
          </p:nvSpPr>
          <p:spPr>
            <a:xfrm>
              <a:off x="9334500" y="-1"/>
              <a:ext cx="2854329"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8697" y="21600"/>
                  </a:lnTo>
                  <a:lnTo>
                    <a:pt x="0" y="0"/>
                  </a:lnTo>
                  <a:close/>
                </a:path>
              </a:pathLst>
            </a:custGeom>
            <a:solidFill>
              <a:srgbClr val="3F7819">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80" name="Rectangle 28"/>
            <p:cNvSpPr/>
            <p:nvPr/>
          </p:nvSpPr>
          <p:spPr>
            <a:xfrm>
              <a:off x="10898730" y="-1"/>
              <a:ext cx="1290096" cy="6866471"/>
            </a:xfrm>
            <a:custGeom>
              <a:avLst/>
              <a:gdLst/>
              <a:ahLst/>
              <a:cxnLst>
                <a:cxn ang="0">
                  <a:pos x="wd2" y="hd2"/>
                </a:cxn>
                <a:cxn ang="5400000">
                  <a:pos x="wd2" y="hd2"/>
                </a:cxn>
                <a:cxn ang="10800000">
                  <a:pos x="wd2" y="hd2"/>
                </a:cxn>
                <a:cxn ang="16200000">
                  <a:pos x="wd2" y="hd2"/>
                </a:cxn>
              </a:cxnLst>
              <a:rect l="0" t="0" r="r" b="b"/>
              <a:pathLst>
                <a:path w="21600" h="21600" extrusionOk="0">
                  <a:moveTo>
                    <a:pt x="17073" y="0"/>
                  </a:moveTo>
                  <a:lnTo>
                    <a:pt x="21600" y="0"/>
                  </a:lnTo>
                  <a:lnTo>
                    <a:pt x="21600" y="21600"/>
                  </a:lnTo>
                  <a:lnTo>
                    <a:pt x="0" y="21600"/>
                  </a:lnTo>
                  <a:lnTo>
                    <a:pt x="17073" y="0"/>
                  </a:lnTo>
                  <a:close/>
                </a:path>
              </a:pathLst>
            </a:custGeom>
            <a:solidFill>
              <a:srgbClr val="C0E474">
                <a:alpha val="7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81" name="Rectangle 29"/>
            <p:cNvSpPr/>
            <p:nvPr/>
          </p:nvSpPr>
          <p:spPr>
            <a:xfrm>
              <a:off x="10938999" y="-1"/>
              <a:ext cx="1249828" cy="68664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9173" y="21600"/>
                  </a:lnTo>
                  <a:lnTo>
                    <a:pt x="0" y="0"/>
                  </a:lnTo>
                  <a:close/>
                </a:path>
              </a:pathLst>
            </a:custGeom>
            <a:solidFill>
              <a:srgbClr val="90C226">
                <a:alpha val="64999"/>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82" name="Isosceles Triangle 27"/>
            <p:cNvSpPr/>
            <p:nvPr/>
          </p:nvSpPr>
          <p:spPr>
            <a:xfrm>
              <a:off x="10371666" y="3598334"/>
              <a:ext cx="1817161" cy="3268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90C226">
                <a:alpha val="80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sp>
          <p:nvSpPr>
            <p:cNvPr id="583" name="Isosceles Triangle 28"/>
            <p:cNvSpPr/>
            <p:nvPr/>
          </p:nvSpPr>
          <p:spPr>
            <a:xfrm>
              <a:off x="-2" y="4021667"/>
              <a:ext cx="448735" cy="284480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0"/>
                  </a:lnTo>
                  <a:close/>
                </a:path>
              </a:pathLst>
            </a:custGeom>
            <a:solidFill>
              <a:srgbClr val="90C226">
                <a:alpha val="85000"/>
              </a:srgbClr>
            </a:solidFill>
            <a:ln w="12700" cap="flat">
              <a:noFill/>
              <a:miter lim="400000"/>
            </a:ln>
            <a:effectLst/>
          </p:spPr>
          <p:txBody>
            <a:bodyPr wrap="square" lIns="45718" tIns="45718" rIns="45718" bIns="45718" numCol="1" anchor="t">
              <a:noAutofit/>
            </a:bodyPr>
            <a:lstStyle/>
            <a:p>
              <a:pPr>
                <a:defRPr>
                  <a:latin typeface="Trebuchet MS"/>
                  <a:ea typeface="Trebuchet MS"/>
                  <a:cs typeface="Trebuchet MS"/>
                  <a:sym typeface="Trebuchet MS"/>
                </a:defRPr>
              </a:pPr>
              <a:endParaRPr/>
            </a:p>
          </p:txBody>
        </p:sp>
      </p:grpSp>
      <p:sp>
        <p:nvSpPr>
          <p:cNvPr id="585" name="Titolo Testo"/>
          <p:cNvSpPr txBox="1">
            <a:spLocks noGrp="1"/>
          </p:cNvSpPr>
          <p:nvPr>
            <p:ph type="title"/>
          </p:nvPr>
        </p:nvSpPr>
        <p:spPr>
          <a:xfrm>
            <a:off x="677332" y="609600"/>
            <a:ext cx="8596671" cy="1320800"/>
          </a:xfrm>
          <a:prstGeom prst="rect">
            <a:avLst/>
          </a:prstGeom>
        </p:spPr>
        <p:txBody>
          <a:bodyPr anchor="t"/>
          <a:lstStyle>
            <a:lvl1pPr defTabSz="457200">
              <a:lnSpc>
                <a:spcPct val="100000"/>
              </a:lnSpc>
              <a:defRPr sz="3600">
                <a:solidFill>
                  <a:srgbClr val="90C226"/>
                </a:solidFill>
                <a:latin typeface="Trebuchet MS"/>
                <a:ea typeface="Trebuchet MS"/>
                <a:cs typeface="Trebuchet MS"/>
                <a:sym typeface="Trebuchet MS"/>
              </a:defRPr>
            </a:lvl1pPr>
          </a:lstStyle>
          <a:p>
            <a:r>
              <a:t>Titolo Testo</a:t>
            </a:r>
          </a:p>
        </p:txBody>
      </p:sp>
      <p:sp>
        <p:nvSpPr>
          <p:cNvPr id="586" name="Numero diapositiva"/>
          <p:cNvSpPr txBox="1">
            <a:spLocks noGrp="1"/>
          </p:cNvSpPr>
          <p:nvPr>
            <p:ph type="sldNum" sz="quarter" idx="2"/>
          </p:nvPr>
        </p:nvSpPr>
        <p:spPr>
          <a:xfrm>
            <a:off x="9049983" y="6114705"/>
            <a:ext cx="224020" cy="218439"/>
          </a:xfrm>
          <a:prstGeom prst="rect">
            <a:avLst/>
          </a:prstGeom>
        </p:spPr>
        <p:txBody>
          <a:bodyPr/>
          <a:lstStyle>
            <a:lvl1pPr>
              <a:defRPr sz="900">
                <a:solidFill>
                  <a:srgbClr val="90C226"/>
                </a:solidFill>
                <a:latin typeface="Trebuchet MS"/>
                <a:ea typeface="Trebuchet MS"/>
                <a:cs typeface="Trebuchet MS"/>
                <a:sym typeface="Trebuchet MS"/>
              </a:defRPr>
            </a:lvl1pPr>
          </a:lstStyle>
          <a:p>
            <a:fld id="{86CB4B4D-7CA3-9044-876B-883B54F8677D}" type="slidenum">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3_Layout personalizzato">
    <p:spTree>
      <p:nvGrpSpPr>
        <p:cNvPr id="1" name=""/>
        <p:cNvGrpSpPr/>
        <p:nvPr/>
      </p:nvGrpSpPr>
      <p:grpSpPr>
        <a:xfrm>
          <a:off x="0" y="0"/>
          <a:ext cx="0" cy="0"/>
          <a:chOff x="0" y="0"/>
          <a:chExt cx="0" cy="0"/>
        </a:xfrm>
      </p:grpSpPr>
      <p:sp>
        <p:nvSpPr>
          <p:cNvPr id="39" name="Titolo Testo"/>
          <p:cNvSpPr txBox="1">
            <a:spLocks noGrp="1"/>
          </p:cNvSpPr>
          <p:nvPr>
            <p:ph type="title"/>
          </p:nvPr>
        </p:nvSpPr>
        <p:spPr>
          <a:prstGeom prst="rect">
            <a:avLst/>
          </a:prstGeom>
        </p:spPr>
        <p:txBody>
          <a:bodyPr/>
          <a:lstStyle/>
          <a:p>
            <a:r>
              <a:t>Titolo Testo</a:t>
            </a:r>
          </a:p>
        </p:txBody>
      </p:sp>
      <p:sp>
        <p:nvSpPr>
          <p:cNvPr id="40"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Diapositiva titolo">
    <p:spTree>
      <p:nvGrpSpPr>
        <p:cNvPr id="1" name=""/>
        <p:cNvGrpSpPr/>
        <p:nvPr/>
      </p:nvGrpSpPr>
      <p:grpSpPr>
        <a:xfrm>
          <a:off x="0" y="0"/>
          <a:ext cx="0" cy="0"/>
          <a:chOff x="0" y="0"/>
          <a:chExt cx="0" cy="0"/>
        </a:xfrm>
      </p:grpSpPr>
      <p:sp>
        <p:nvSpPr>
          <p:cNvPr id="593" name="Titolo Testo"/>
          <p:cNvSpPr txBox="1">
            <a:spLocks noGrp="1"/>
          </p:cNvSpPr>
          <p:nvPr>
            <p:ph type="title"/>
          </p:nvPr>
        </p:nvSpPr>
        <p:spPr>
          <a:xfrm>
            <a:off x="1524000" y="1122362"/>
            <a:ext cx="9144000" cy="2387601"/>
          </a:xfrm>
          <a:prstGeom prst="rect">
            <a:avLst/>
          </a:prstGeom>
        </p:spPr>
        <p:txBody>
          <a:bodyPr anchor="b"/>
          <a:lstStyle>
            <a:lvl1pPr algn="ctr">
              <a:defRPr sz="6000"/>
            </a:lvl1pPr>
          </a:lstStyle>
          <a:p>
            <a:r>
              <a:t>Titolo Testo</a:t>
            </a:r>
          </a:p>
        </p:txBody>
      </p:sp>
      <p:sp>
        <p:nvSpPr>
          <p:cNvPr id="594" name="Corpo livello uno…"/>
          <p:cNvSpPr txBox="1">
            <a:spLocks noGrp="1"/>
          </p:cNvSpPr>
          <p:nvPr>
            <p:ph type="body" sz="quarter" idx="1"/>
          </p:nvPr>
        </p:nvSpPr>
        <p:spPr>
          <a:xfrm>
            <a:off x="1524000" y="3602037"/>
            <a:ext cx="9144000" cy="1655764"/>
          </a:xfrm>
          <a:prstGeom prst="rect">
            <a:avLst/>
          </a:prstGeom>
        </p:spPr>
        <p:txBody>
          <a:bodyPr/>
          <a:lstStyle>
            <a:lvl1pPr marL="0" indent="0" algn="ctr">
              <a:buSzTx/>
              <a:buFontTx/>
              <a:buNone/>
              <a:defRPr sz="2400"/>
            </a:lvl1pPr>
            <a:lvl2pPr marL="0" indent="0" algn="ctr">
              <a:buSzTx/>
              <a:buFontTx/>
              <a:buNone/>
              <a:defRPr sz="2400"/>
            </a:lvl2pPr>
            <a:lvl3pPr marL="0" indent="0" algn="ctr">
              <a:buSzTx/>
              <a:buFontTx/>
              <a:buNone/>
              <a:defRPr sz="2400"/>
            </a:lvl3pPr>
            <a:lvl4pPr marL="0" indent="0" algn="ctr">
              <a:buSzTx/>
              <a:buFontTx/>
              <a:buNone/>
              <a:defRPr sz="2400"/>
            </a:lvl4pPr>
            <a:lvl5pPr marL="0" indent="0" algn="ctr">
              <a:buSzTx/>
              <a:buFontTx/>
              <a:buNone/>
              <a:defRPr sz="2400"/>
            </a:lvl5pPr>
          </a:lstStyle>
          <a:p>
            <a:r>
              <a:t>Corpo livello uno</a:t>
            </a:r>
          </a:p>
          <a:p>
            <a:pPr lvl="1"/>
            <a:r>
              <a:t>Corpo livello due</a:t>
            </a:r>
          </a:p>
          <a:p>
            <a:pPr lvl="2"/>
            <a:r>
              <a:t>Corpo livello tre</a:t>
            </a:r>
          </a:p>
          <a:p>
            <a:pPr lvl="3"/>
            <a:r>
              <a:t>Corpo livello quattro</a:t>
            </a:r>
          </a:p>
          <a:p>
            <a:pPr lvl="4"/>
            <a:r>
              <a:t>Corpo livello cinque</a:t>
            </a:r>
          </a:p>
        </p:txBody>
      </p:sp>
      <p:sp>
        <p:nvSpPr>
          <p:cNvPr id="595"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Titolo e contenuto">
    <p:spTree>
      <p:nvGrpSpPr>
        <p:cNvPr id="1" name=""/>
        <p:cNvGrpSpPr/>
        <p:nvPr/>
      </p:nvGrpSpPr>
      <p:grpSpPr>
        <a:xfrm>
          <a:off x="0" y="0"/>
          <a:ext cx="0" cy="0"/>
          <a:chOff x="0" y="0"/>
          <a:chExt cx="0" cy="0"/>
        </a:xfrm>
      </p:grpSpPr>
      <p:sp>
        <p:nvSpPr>
          <p:cNvPr id="602" name="Titolo Testo"/>
          <p:cNvSpPr txBox="1">
            <a:spLocks noGrp="1"/>
          </p:cNvSpPr>
          <p:nvPr>
            <p:ph type="title"/>
          </p:nvPr>
        </p:nvSpPr>
        <p:spPr>
          <a:prstGeom prst="rect">
            <a:avLst/>
          </a:prstGeom>
        </p:spPr>
        <p:txBody>
          <a:bodyPr/>
          <a:lstStyle/>
          <a:p>
            <a:r>
              <a:t>Titolo Testo</a:t>
            </a:r>
          </a:p>
        </p:txBody>
      </p:sp>
      <p:sp>
        <p:nvSpPr>
          <p:cNvPr id="603" name="Corpo livello uno…"/>
          <p:cNvSpPr txBox="1">
            <a:spLocks noGrp="1"/>
          </p:cNvSpPr>
          <p:nvPr>
            <p:ph type="body" idx="1"/>
          </p:nvPr>
        </p:nvSpPr>
        <p:spPr>
          <a:prstGeom prst="rect">
            <a:avLst/>
          </a:prstGeom>
        </p:spPr>
        <p:txBody>
          <a:bodyPr/>
          <a:lstStyle/>
          <a:p>
            <a:r>
              <a:t>Corpo livello uno</a:t>
            </a:r>
          </a:p>
          <a:p>
            <a:pPr lvl="1"/>
            <a:r>
              <a:t>Corpo livello due</a:t>
            </a:r>
          </a:p>
          <a:p>
            <a:pPr lvl="2"/>
            <a:r>
              <a:t>Corpo livello tre</a:t>
            </a:r>
          </a:p>
          <a:p>
            <a:pPr lvl="3"/>
            <a:r>
              <a:t>Corpo livello quattro</a:t>
            </a:r>
          </a:p>
          <a:p>
            <a:pPr lvl="4"/>
            <a:r>
              <a:t>Corpo livello cinque</a:t>
            </a:r>
          </a:p>
        </p:txBody>
      </p:sp>
      <p:sp>
        <p:nvSpPr>
          <p:cNvPr id="604"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Intestazione sezione">
    <p:spTree>
      <p:nvGrpSpPr>
        <p:cNvPr id="1" name=""/>
        <p:cNvGrpSpPr/>
        <p:nvPr/>
      </p:nvGrpSpPr>
      <p:grpSpPr>
        <a:xfrm>
          <a:off x="0" y="0"/>
          <a:ext cx="0" cy="0"/>
          <a:chOff x="0" y="0"/>
          <a:chExt cx="0" cy="0"/>
        </a:xfrm>
      </p:grpSpPr>
      <p:sp>
        <p:nvSpPr>
          <p:cNvPr id="611" name="Titolo Testo"/>
          <p:cNvSpPr txBox="1">
            <a:spLocks noGrp="1"/>
          </p:cNvSpPr>
          <p:nvPr>
            <p:ph type="title"/>
          </p:nvPr>
        </p:nvSpPr>
        <p:spPr>
          <a:xfrm>
            <a:off x="831850" y="1709738"/>
            <a:ext cx="10515600" cy="2852737"/>
          </a:xfrm>
          <a:prstGeom prst="rect">
            <a:avLst/>
          </a:prstGeom>
        </p:spPr>
        <p:txBody>
          <a:bodyPr anchor="b"/>
          <a:lstStyle>
            <a:lvl1pPr>
              <a:defRPr sz="6000"/>
            </a:lvl1pPr>
          </a:lstStyle>
          <a:p>
            <a:r>
              <a:t>Titolo Testo</a:t>
            </a:r>
          </a:p>
        </p:txBody>
      </p:sp>
      <p:sp>
        <p:nvSpPr>
          <p:cNvPr id="612" name="Corpo livello uno…"/>
          <p:cNvSpPr txBox="1">
            <a:spLocks noGrp="1"/>
          </p:cNvSpPr>
          <p:nvPr>
            <p:ph type="body" sz="quarter" idx="1"/>
          </p:nvPr>
        </p:nvSpPr>
        <p:spPr>
          <a:xfrm>
            <a:off x="831850" y="4589462"/>
            <a:ext cx="10515600" cy="1500189"/>
          </a:xfrm>
          <a:prstGeom prst="rect">
            <a:avLst/>
          </a:prstGeom>
        </p:spPr>
        <p:txBody>
          <a:bodyPr/>
          <a:lstStyle>
            <a:lvl1pPr marL="0" indent="0">
              <a:buSzTx/>
              <a:buFontTx/>
              <a:buNone/>
              <a:defRPr sz="2400">
                <a:solidFill>
                  <a:srgbClr val="888888"/>
                </a:solidFill>
              </a:defRPr>
            </a:lvl1pPr>
            <a:lvl2pPr marL="0" indent="0">
              <a:buSzTx/>
              <a:buFontTx/>
              <a:buNone/>
              <a:defRPr sz="2400">
                <a:solidFill>
                  <a:srgbClr val="888888"/>
                </a:solidFill>
              </a:defRPr>
            </a:lvl2pPr>
            <a:lvl3pPr marL="0" indent="0">
              <a:buSzTx/>
              <a:buFontTx/>
              <a:buNone/>
              <a:defRPr sz="2400">
                <a:solidFill>
                  <a:srgbClr val="888888"/>
                </a:solidFill>
              </a:defRPr>
            </a:lvl3pPr>
            <a:lvl4pPr marL="0" indent="0">
              <a:buSzTx/>
              <a:buFontTx/>
              <a:buNone/>
              <a:defRPr sz="2400">
                <a:solidFill>
                  <a:srgbClr val="888888"/>
                </a:solidFill>
              </a:defRPr>
            </a:lvl4pPr>
            <a:lvl5pPr marL="0" indent="0">
              <a:buSzTx/>
              <a:buFontTx/>
              <a:buNone/>
              <a:defRPr sz="2400">
                <a:solidFill>
                  <a:srgbClr val="888888"/>
                </a:solidFill>
              </a:defRPr>
            </a:lvl5pPr>
          </a:lstStyle>
          <a:p>
            <a:r>
              <a:t>Corpo livello uno</a:t>
            </a:r>
          </a:p>
          <a:p>
            <a:pPr lvl="1"/>
            <a:r>
              <a:t>Corpo livello due</a:t>
            </a:r>
          </a:p>
          <a:p>
            <a:pPr lvl="2"/>
            <a:r>
              <a:t>Corpo livello tre</a:t>
            </a:r>
          </a:p>
          <a:p>
            <a:pPr lvl="3"/>
            <a:r>
              <a:t>Corpo livello quattro</a:t>
            </a:r>
          </a:p>
          <a:p>
            <a:pPr lvl="4"/>
            <a:r>
              <a:t>Corpo livello cinque</a:t>
            </a:r>
          </a:p>
        </p:txBody>
      </p:sp>
      <p:sp>
        <p:nvSpPr>
          <p:cNvPr id="613"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Due contenuti">
    <p:spTree>
      <p:nvGrpSpPr>
        <p:cNvPr id="1" name=""/>
        <p:cNvGrpSpPr/>
        <p:nvPr/>
      </p:nvGrpSpPr>
      <p:grpSpPr>
        <a:xfrm>
          <a:off x="0" y="0"/>
          <a:ext cx="0" cy="0"/>
          <a:chOff x="0" y="0"/>
          <a:chExt cx="0" cy="0"/>
        </a:xfrm>
      </p:grpSpPr>
      <p:sp>
        <p:nvSpPr>
          <p:cNvPr id="620" name="Titolo Testo"/>
          <p:cNvSpPr txBox="1">
            <a:spLocks noGrp="1"/>
          </p:cNvSpPr>
          <p:nvPr>
            <p:ph type="title"/>
          </p:nvPr>
        </p:nvSpPr>
        <p:spPr>
          <a:prstGeom prst="rect">
            <a:avLst/>
          </a:prstGeom>
        </p:spPr>
        <p:txBody>
          <a:bodyPr/>
          <a:lstStyle/>
          <a:p>
            <a:r>
              <a:t>Titolo Testo</a:t>
            </a:r>
          </a:p>
        </p:txBody>
      </p:sp>
      <p:sp>
        <p:nvSpPr>
          <p:cNvPr id="621" name="Corpo livello uno…"/>
          <p:cNvSpPr txBox="1">
            <a:spLocks noGrp="1"/>
          </p:cNvSpPr>
          <p:nvPr>
            <p:ph type="body" sz="half" idx="1"/>
          </p:nvPr>
        </p:nvSpPr>
        <p:spPr>
          <a:xfrm>
            <a:off x="838200" y="1825625"/>
            <a:ext cx="5181600" cy="4351338"/>
          </a:xfrm>
          <a:prstGeom prst="rect">
            <a:avLst/>
          </a:prstGeom>
        </p:spPr>
        <p:txBody>
          <a:bodyPr/>
          <a:lstStyle/>
          <a:p>
            <a:r>
              <a:t>Corpo livello uno</a:t>
            </a:r>
          </a:p>
          <a:p>
            <a:pPr lvl="1"/>
            <a:r>
              <a:t>Corpo livello due</a:t>
            </a:r>
          </a:p>
          <a:p>
            <a:pPr lvl="2"/>
            <a:r>
              <a:t>Corpo livello tre</a:t>
            </a:r>
          </a:p>
          <a:p>
            <a:pPr lvl="3"/>
            <a:r>
              <a:t>Corpo livello quattro</a:t>
            </a:r>
          </a:p>
          <a:p>
            <a:pPr lvl="4"/>
            <a:r>
              <a:t>Corpo livello cinque</a:t>
            </a:r>
          </a:p>
        </p:txBody>
      </p:sp>
      <p:sp>
        <p:nvSpPr>
          <p:cNvPr id="622"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Confronto">
    <p:spTree>
      <p:nvGrpSpPr>
        <p:cNvPr id="1" name=""/>
        <p:cNvGrpSpPr/>
        <p:nvPr/>
      </p:nvGrpSpPr>
      <p:grpSpPr>
        <a:xfrm>
          <a:off x="0" y="0"/>
          <a:ext cx="0" cy="0"/>
          <a:chOff x="0" y="0"/>
          <a:chExt cx="0" cy="0"/>
        </a:xfrm>
      </p:grpSpPr>
      <p:sp>
        <p:nvSpPr>
          <p:cNvPr id="629" name="Titolo Testo"/>
          <p:cNvSpPr txBox="1">
            <a:spLocks noGrp="1"/>
          </p:cNvSpPr>
          <p:nvPr>
            <p:ph type="title"/>
          </p:nvPr>
        </p:nvSpPr>
        <p:spPr>
          <a:xfrm>
            <a:off x="839787" y="365125"/>
            <a:ext cx="10515601" cy="1325563"/>
          </a:xfrm>
          <a:prstGeom prst="rect">
            <a:avLst/>
          </a:prstGeom>
        </p:spPr>
        <p:txBody>
          <a:bodyPr/>
          <a:lstStyle/>
          <a:p>
            <a:r>
              <a:t>Titolo Testo</a:t>
            </a:r>
          </a:p>
        </p:txBody>
      </p:sp>
      <p:sp>
        <p:nvSpPr>
          <p:cNvPr id="630" name="Corpo livello uno…"/>
          <p:cNvSpPr txBox="1">
            <a:spLocks noGrp="1"/>
          </p:cNvSpPr>
          <p:nvPr>
            <p:ph type="body" sz="quarter" idx="1"/>
          </p:nvPr>
        </p:nvSpPr>
        <p:spPr>
          <a:xfrm>
            <a:off x="839787" y="1681163"/>
            <a:ext cx="5157790" cy="823914"/>
          </a:xfrm>
          <a:prstGeom prst="rect">
            <a:avLst/>
          </a:prstGeom>
        </p:spPr>
        <p:txBody>
          <a:bodyPr anchor="b"/>
          <a:lstStyle>
            <a:lvl1pPr marL="0" indent="0">
              <a:buSzTx/>
              <a:buFontTx/>
              <a:buNone/>
              <a:defRPr sz="2400" b="1"/>
            </a:lvl1pPr>
            <a:lvl2pPr marL="0" indent="0">
              <a:buSzTx/>
              <a:buFontTx/>
              <a:buNone/>
              <a:defRPr sz="2400" b="1"/>
            </a:lvl2pPr>
            <a:lvl3pPr marL="0" indent="0">
              <a:buSzTx/>
              <a:buFontTx/>
              <a:buNone/>
              <a:defRPr sz="2400" b="1"/>
            </a:lvl3pPr>
            <a:lvl4pPr marL="0" indent="0">
              <a:buSzTx/>
              <a:buFontTx/>
              <a:buNone/>
              <a:defRPr sz="2400" b="1"/>
            </a:lvl4pPr>
            <a:lvl5pPr marL="0" indent="0">
              <a:buSzTx/>
              <a:buFontTx/>
              <a:buNone/>
              <a:defRPr sz="2400" b="1"/>
            </a:lvl5pPr>
          </a:lstStyle>
          <a:p>
            <a:r>
              <a:t>Corpo livello uno</a:t>
            </a:r>
          </a:p>
          <a:p>
            <a:pPr lvl="1"/>
            <a:r>
              <a:t>Corpo livello due</a:t>
            </a:r>
          </a:p>
          <a:p>
            <a:pPr lvl="2"/>
            <a:r>
              <a:t>Corpo livello tre</a:t>
            </a:r>
          </a:p>
          <a:p>
            <a:pPr lvl="3"/>
            <a:r>
              <a:t>Corpo livello quattro</a:t>
            </a:r>
          </a:p>
          <a:p>
            <a:pPr lvl="4"/>
            <a:r>
              <a:t>Corpo livello cinque</a:t>
            </a:r>
          </a:p>
        </p:txBody>
      </p:sp>
      <p:sp>
        <p:nvSpPr>
          <p:cNvPr id="631" name="Segnaposto testo 4"/>
          <p:cNvSpPr>
            <a:spLocks noGrp="1"/>
          </p:cNvSpPr>
          <p:nvPr>
            <p:ph type="body" sz="quarter" idx="21"/>
          </p:nvPr>
        </p:nvSpPr>
        <p:spPr>
          <a:xfrm>
            <a:off x="6172200" y="1681163"/>
            <a:ext cx="5183188" cy="823914"/>
          </a:xfrm>
          <a:prstGeom prst="rect">
            <a:avLst/>
          </a:prstGeom>
        </p:spPr>
        <p:txBody>
          <a:bodyPr anchor="b"/>
          <a:lstStyle/>
          <a:p>
            <a:endParaRPr/>
          </a:p>
        </p:txBody>
      </p:sp>
      <p:sp>
        <p:nvSpPr>
          <p:cNvPr id="632"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Solo titolo">
    <p:spTree>
      <p:nvGrpSpPr>
        <p:cNvPr id="1" name=""/>
        <p:cNvGrpSpPr/>
        <p:nvPr/>
      </p:nvGrpSpPr>
      <p:grpSpPr>
        <a:xfrm>
          <a:off x="0" y="0"/>
          <a:ext cx="0" cy="0"/>
          <a:chOff x="0" y="0"/>
          <a:chExt cx="0" cy="0"/>
        </a:xfrm>
      </p:grpSpPr>
      <p:sp>
        <p:nvSpPr>
          <p:cNvPr id="639" name="Titolo Testo"/>
          <p:cNvSpPr txBox="1">
            <a:spLocks noGrp="1"/>
          </p:cNvSpPr>
          <p:nvPr>
            <p:ph type="title"/>
          </p:nvPr>
        </p:nvSpPr>
        <p:spPr>
          <a:prstGeom prst="rect">
            <a:avLst/>
          </a:prstGeom>
        </p:spPr>
        <p:txBody>
          <a:bodyPr/>
          <a:lstStyle/>
          <a:p>
            <a:r>
              <a:t>Titolo Testo</a:t>
            </a:r>
          </a:p>
        </p:txBody>
      </p:sp>
      <p:sp>
        <p:nvSpPr>
          <p:cNvPr id="640"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Vuota">
    <p:spTree>
      <p:nvGrpSpPr>
        <p:cNvPr id="1" name=""/>
        <p:cNvGrpSpPr/>
        <p:nvPr/>
      </p:nvGrpSpPr>
      <p:grpSpPr>
        <a:xfrm>
          <a:off x="0" y="0"/>
          <a:ext cx="0" cy="0"/>
          <a:chOff x="0" y="0"/>
          <a:chExt cx="0" cy="0"/>
        </a:xfrm>
      </p:grpSpPr>
      <p:sp>
        <p:nvSpPr>
          <p:cNvPr id="647"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Contenuto con didascalia">
    <p:spTree>
      <p:nvGrpSpPr>
        <p:cNvPr id="1" name=""/>
        <p:cNvGrpSpPr/>
        <p:nvPr/>
      </p:nvGrpSpPr>
      <p:grpSpPr>
        <a:xfrm>
          <a:off x="0" y="0"/>
          <a:ext cx="0" cy="0"/>
          <a:chOff x="0" y="0"/>
          <a:chExt cx="0" cy="0"/>
        </a:xfrm>
      </p:grpSpPr>
      <p:sp>
        <p:nvSpPr>
          <p:cNvPr id="654" name="Titolo Testo"/>
          <p:cNvSpPr txBox="1">
            <a:spLocks noGrp="1"/>
          </p:cNvSpPr>
          <p:nvPr>
            <p:ph type="title"/>
          </p:nvPr>
        </p:nvSpPr>
        <p:spPr>
          <a:xfrm>
            <a:off x="839787" y="457200"/>
            <a:ext cx="3932240" cy="1600200"/>
          </a:xfrm>
          <a:prstGeom prst="rect">
            <a:avLst/>
          </a:prstGeom>
        </p:spPr>
        <p:txBody>
          <a:bodyPr anchor="b"/>
          <a:lstStyle>
            <a:lvl1pPr>
              <a:defRPr sz="3200"/>
            </a:lvl1pPr>
          </a:lstStyle>
          <a:p>
            <a:r>
              <a:t>Titolo Testo</a:t>
            </a:r>
          </a:p>
        </p:txBody>
      </p:sp>
      <p:sp>
        <p:nvSpPr>
          <p:cNvPr id="655" name="Corpo livello uno…"/>
          <p:cNvSpPr txBox="1">
            <a:spLocks noGrp="1"/>
          </p:cNvSpPr>
          <p:nvPr>
            <p:ph type="body" sz="half" idx="1"/>
          </p:nvPr>
        </p:nvSpPr>
        <p:spPr>
          <a:xfrm>
            <a:off x="5183187" y="987425"/>
            <a:ext cx="6172202"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Corpo livello uno</a:t>
            </a:r>
          </a:p>
          <a:p>
            <a:pPr lvl="1"/>
            <a:r>
              <a:t>Corpo livello due</a:t>
            </a:r>
          </a:p>
          <a:p>
            <a:pPr lvl="2"/>
            <a:r>
              <a:t>Corpo livello tre</a:t>
            </a:r>
          </a:p>
          <a:p>
            <a:pPr lvl="3"/>
            <a:r>
              <a:t>Corpo livello quattro</a:t>
            </a:r>
          </a:p>
          <a:p>
            <a:pPr lvl="4"/>
            <a:r>
              <a:t>Corpo livello cinque</a:t>
            </a:r>
          </a:p>
        </p:txBody>
      </p:sp>
      <p:sp>
        <p:nvSpPr>
          <p:cNvPr id="656" name="Segnaposto testo 3"/>
          <p:cNvSpPr>
            <a:spLocks noGrp="1"/>
          </p:cNvSpPr>
          <p:nvPr>
            <p:ph type="body" sz="quarter" idx="21"/>
          </p:nvPr>
        </p:nvSpPr>
        <p:spPr>
          <a:xfrm>
            <a:off x="839786" y="2057400"/>
            <a:ext cx="3932241" cy="3811588"/>
          </a:xfrm>
          <a:prstGeom prst="rect">
            <a:avLst/>
          </a:prstGeom>
        </p:spPr>
        <p:txBody>
          <a:bodyPr/>
          <a:lstStyle/>
          <a:p>
            <a:endParaRPr/>
          </a:p>
        </p:txBody>
      </p:sp>
      <p:sp>
        <p:nvSpPr>
          <p:cNvPr id="657"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Immagine con didascalia">
    <p:spTree>
      <p:nvGrpSpPr>
        <p:cNvPr id="1" name=""/>
        <p:cNvGrpSpPr/>
        <p:nvPr/>
      </p:nvGrpSpPr>
      <p:grpSpPr>
        <a:xfrm>
          <a:off x="0" y="0"/>
          <a:ext cx="0" cy="0"/>
          <a:chOff x="0" y="0"/>
          <a:chExt cx="0" cy="0"/>
        </a:xfrm>
      </p:grpSpPr>
      <p:sp>
        <p:nvSpPr>
          <p:cNvPr id="664" name="Titolo Testo"/>
          <p:cNvSpPr txBox="1">
            <a:spLocks noGrp="1"/>
          </p:cNvSpPr>
          <p:nvPr>
            <p:ph type="title"/>
          </p:nvPr>
        </p:nvSpPr>
        <p:spPr>
          <a:xfrm>
            <a:off x="839787" y="457200"/>
            <a:ext cx="3932240" cy="1600200"/>
          </a:xfrm>
          <a:prstGeom prst="rect">
            <a:avLst/>
          </a:prstGeom>
        </p:spPr>
        <p:txBody>
          <a:bodyPr anchor="b"/>
          <a:lstStyle>
            <a:lvl1pPr>
              <a:defRPr sz="3200"/>
            </a:lvl1pPr>
          </a:lstStyle>
          <a:p>
            <a:r>
              <a:t>Titolo Testo</a:t>
            </a:r>
          </a:p>
        </p:txBody>
      </p:sp>
      <p:sp>
        <p:nvSpPr>
          <p:cNvPr id="665" name="Segnaposto immagine 2"/>
          <p:cNvSpPr>
            <a:spLocks noGrp="1"/>
          </p:cNvSpPr>
          <p:nvPr>
            <p:ph type="pic" sz="half" idx="21"/>
          </p:nvPr>
        </p:nvSpPr>
        <p:spPr>
          <a:xfrm>
            <a:off x="5183187" y="987425"/>
            <a:ext cx="6172202" cy="4873625"/>
          </a:xfrm>
          <a:prstGeom prst="rect">
            <a:avLst/>
          </a:prstGeom>
        </p:spPr>
        <p:txBody>
          <a:bodyPr lIns="91439" tIns="45719" rIns="91439" bIns="45719">
            <a:noAutofit/>
          </a:bodyPr>
          <a:lstStyle/>
          <a:p>
            <a:endParaRPr/>
          </a:p>
        </p:txBody>
      </p:sp>
      <p:sp>
        <p:nvSpPr>
          <p:cNvPr id="666" name="Corpo livello uno…"/>
          <p:cNvSpPr txBox="1">
            <a:spLocks noGrp="1"/>
          </p:cNvSpPr>
          <p:nvPr>
            <p:ph type="body" sz="quarter" idx="1" hasCustomPrompt="1"/>
          </p:nvPr>
        </p:nvSpPr>
        <p:spPr>
          <a:xfrm>
            <a:off x="839787" y="2057400"/>
            <a:ext cx="3932240" cy="3811588"/>
          </a:xfrm>
          <a:prstGeom prst="rect">
            <a:avLst/>
          </a:prstGeom>
        </p:spPr>
        <p:txBody>
          <a:bodyPr/>
          <a:lstStyle>
            <a:lvl1pPr marL="0" indent="0">
              <a:buSzTx/>
              <a:buFontTx/>
              <a:buNone/>
              <a:defRPr sz="1600"/>
            </a:lvl1pPr>
            <a:lvl2pPr marL="0" indent="0">
              <a:buSzTx/>
              <a:buFontTx/>
              <a:buNone/>
              <a:defRPr sz="1600"/>
            </a:lvl2pPr>
            <a:lvl3pPr marL="0" indent="0">
              <a:buSzTx/>
              <a:buFontTx/>
              <a:buNone/>
              <a:defRPr sz="1600"/>
            </a:lvl3pPr>
            <a:lvl4pPr marL="0" indent="0">
              <a:buSzTx/>
              <a:buFontTx/>
              <a:buNone/>
              <a:defRPr sz="1600"/>
            </a:lvl4pPr>
            <a:lvl5pPr marL="0" indent="0">
              <a:buSzTx/>
              <a:buFontTx/>
              <a:buNone/>
              <a:defRPr sz="1600"/>
            </a:lvl5pPr>
          </a:lstStyle>
          <a:p>
            <a:r>
              <a:t>Corpo livello uno</a:t>
            </a:r>
          </a:p>
          <a:p>
            <a:pPr lvl="1"/>
            <a:endParaRPr/>
          </a:p>
          <a:p>
            <a:pPr lvl="2"/>
            <a:endParaRPr/>
          </a:p>
          <a:p>
            <a:pPr lvl="3"/>
            <a:endParaRPr/>
          </a:p>
          <a:p>
            <a:pPr lvl="4"/>
            <a:endParaRPr/>
          </a:p>
        </p:txBody>
      </p:sp>
      <p:sp>
        <p:nvSpPr>
          <p:cNvPr id="667"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2_Layout personalizzato">
    <p:spTree>
      <p:nvGrpSpPr>
        <p:cNvPr id="1" name=""/>
        <p:cNvGrpSpPr/>
        <p:nvPr/>
      </p:nvGrpSpPr>
      <p:grpSpPr>
        <a:xfrm>
          <a:off x="0" y="0"/>
          <a:ext cx="0" cy="0"/>
          <a:chOff x="0" y="0"/>
          <a:chExt cx="0" cy="0"/>
        </a:xfrm>
      </p:grpSpPr>
      <p:sp>
        <p:nvSpPr>
          <p:cNvPr id="47" name="Titolo Testo"/>
          <p:cNvSpPr txBox="1">
            <a:spLocks noGrp="1"/>
          </p:cNvSpPr>
          <p:nvPr>
            <p:ph type="title"/>
          </p:nvPr>
        </p:nvSpPr>
        <p:spPr>
          <a:prstGeom prst="rect">
            <a:avLst/>
          </a:prstGeom>
        </p:spPr>
        <p:txBody>
          <a:bodyPr/>
          <a:lstStyle/>
          <a:p>
            <a:r>
              <a:t>Titolo Testo</a:t>
            </a:r>
          </a:p>
        </p:txBody>
      </p:sp>
      <p:sp>
        <p:nvSpPr>
          <p:cNvPr id="48"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Due contenuti">
    <p:spTree>
      <p:nvGrpSpPr>
        <p:cNvPr id="1" name=""/>
        <p:cNvGrpSpPr/>
        <p:nvPr/>
      </p:nvGrpSpPr>
      <p:grpSpPr>
        <a:xfrm>
          <a:off x="0" y="0"/>
          <a:ext cx="0" cy="0"/>
          <a:chOff x="0" y="0"/>
          <a:chExt cx="0" cy="0"/>
        </a:xfrm>
      </p:grpSpPr>
      <p:sp>
        <p:nvSpPr>
          <p:cNvPr id="55" name="Titolo Testo"/>
          <p:cNvSpPr txBox="1">
            <a:spLocks noGrp="1"/>
          </p:cNvSpPr>
          <p:nvPr>
            <p:ph type="title"/>
          </p:nvPr>
        </p:nvSpPr>
        <p:spPr>
          <a:prstGeom prst="rect">
            <a:avLst/>
          </a:prstGeom>
        </p:spPr>
        <p:txBody>
          <a:bodyPr/>
          <a:lstStyle/>
          <a:p>
            <a:r>
              <a:t>Titolo Testo</a:t>
            </a:r>
          </a:p>
        </p:txBody>
      </p:sp>
      <p:sp>
        <p:nvSpPr>
          <p:cNvPr id="56" name="Corpo livello uno…"/>
          <p:cNvSpPr txBox="1">
            <a:spLocks noGrp="1"/>
          </p:cNvSpPr>
          <p:nvPr>
            <p:ph type="body" sz="half" idx="1"/>
          </p:nvPr>
        </p:nvSpPr>
        <p:spPr>
          <a:xfrm>
            <a:off x="838200" y="1825625"/>
            <a:ext cx="5181600" cy="4351338"/>
          </a:xfrm>
          <a:prstGeom prst="rect">
            <a:avLst/>
          </a:prstGeom>
        </p:spPr>
        <p:txBody>
          <a:bodyPr/>
          <a:lstStyle/>
          <a:p>
            <a:r>
              <a:t>Corpo livello uno</a:t>
            </a:r>
          </a:p>
          <a:p>
            <a:pPr lvl="1"/>
            <a:r>
              <a:t>Corpo livello due</a:t>
            </a:r>
          </a:p>
          <a:p>
            <a:pPr lvl="2"/>
            <a:r>
              <a:t>Corpo livello tre</a:t>
            </a:r>
          </a:p>
          <a:p>
            <a:pPr lvl="3"/>
            <a:r>
              <a:t>Corpo livello quattro</a:t>
            </a:r>
          </a:p>
          <a:p>
            <a:pPr lvl="4"/>
            <a:r>
              <a:t>Corpo livello cinque</a:t>
            </a:r>
          </a:p>
        </p:txBody>
      </p:sp>
      <p:sp>
        <p:nvSpPr>
          <p:cNvPr id="57"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Confronto">
    <p:spTree>
      <p:nvGrpSpPr>
        <p:cNvPr id="1" name=""/>
        <p:cNvGrpSpPr/>
        <p:nvPr/>
      </p:nvGrpSpPr>
      <p:grpSpPr>
        <a:xfrm>
          <a:off x="0" y="0"/>
          <a:ext cx="0" cy="0"/>
          <a:chOff x="0" y="0"/>
          <a:chExt cx="0" cy="0"/>
        </a:xfrm>
      </p:grpSpPr>
      <p:sp>
        <p:nvSpPr>
          <p:cNvPr id="64" name="Titolo Testo"/>
          <p:cNvSpPr txBox="1">
            <a:spLocks noGrp="1"/>
          </p:cNvSpPr>
          <p:nvPr>
            <p:ph type="title"/>
          </p:nvPr>
        </p:nvSpPr>
        <p:spPr>
          <a:xfrm>
            <a:off x="839787" y="365125"/>
            <a:ext cx="10515601" cy="1325563"/>
          </a:xfrm>
          <a:prstGeom prst="rect">
            <a:avLst/>
          </a:prstGeom>
        </p:spPr>
        <p:txBody>
          <a:bodyPr/>
          <a:lstStyle/>
          <a:p>
            <a:r>
              <a:t>Titolo Testo</a:t>
            </a:r>
          </a:p>
        </p:txBody>
      </p:sp>
      <p:sp>
        <p:nvSpPr>
          <p:cNvPr id="65" name="Corpo livello uno…"/>
          <p:cNvSpPr txBox="1">
            <a:spLocks noGrp="1"/>
          </p:cNvSpPr>
          <p:nvPr>
            <p:ph type="body" sz="quarter" idx="1"/>
          </p:nvPr>
        </p:nvSpPr>
        <p:spPr>
          <a:xfrm>
            <a:off x="839787" y="1681163"/>
            <a:ext cx="5157790" cy="823914"/>
          </a:xfrm>
          <a:prstGeom prst="rect">
            <a:avLst/>
          </a:prstGeom>
        </p:spPr>
        <p:txBody>
          <a:bodyPr anchor="b"/>
          <a:lstStyle>
            <a:lvl1pPr marL="0" indent="0">
              <a:buSzTx/>
              <a:buFontTx/>
              <a:buNone/>
              <a:defRPr sz="2400" b="1"/>
            </a:lvl1pPr>
            <a:lvl2pPr marL="0" indent="0">
              <a:buSzTx/>
              <a:buFontTx/>
              <a:buNone/>
              <a:defRPr sz="2400" b="1"/>
            </a:lvl2pPr>
            <a:lvl3pPr marL="0" indent="0">
              <a:buSzTx/>
              <a:buFontTx/>
              <a:buNone/>
              <a:defRPr sz="2400" b="1"/>
            </a:lvl3pPr>
            <a:lvl4pPr marL="0" indent="0">
              <a:buSzTx/>
              <a:buFontTx/>
              <a:buNone/>
              <a:defRPr sz="2400" b="1"/>
            </a:lvl4pPr>
            <a:lvl5pPr marL="0" indent="0">
              <a:buSzTx/>
              <a:buFontTx/>
              <a:buNone/>
              <a:defRPr sz="2400" b="1"/>
            </a:lvl5pPr>
          </a:lstStyle>
          <a:p>
            <a:r>
              <a:t>Corpo livello uno</a:t>
            </a:r>
          </a:p>
          <a:p>
            <a:pPr lvl="1"/>
            <a:r>
              <a:t>Corpo livello due</a:t>
            </a:r>
          </a:p>
          <a:p>
            <a:pPr lvl="2"/>
            <a:r>
              <a:t>Corpo livello tre</a:t>
            </a:r>
          </a:p>
          <a:p>
            <a:pPr lvl="3"/>
            <a:r>
              <a:t>Corpo livello quattro</a:t>
            </a:r>
          </a:p>
          <a:p>
            <a:pPr lvl="4"/>
            <a:r>
              <a:t>Corpo livello cinque</a:t>
            </a:r>
          </a:p>
        </p:txBody>
      </p:sp>
      <p:sp>
        <p:nvSpPr>
          <p:cNvPr id="66" name="Segnaposto testo 4"/>
          <p:cNvSpPr>
            <a:spLocks noGrp="1"/>
          </p:cNvSpPr>
          <p:nvPr>
            <p:ph type="body" sz="quarter" idx="21"/>
          </p:nvPr>
        </p:nvSpPr>
        <p:spPr>
          <a:xfrm>
            <a:off x="6172200" y="1681163"/>
            <a:ext cx="5183188" cy="823914"/>
          </a:xfrm>
          <a:prstGeom prst="rect">
            <a:avLst/>
          </a:prstGeom>
        </p:spPr>
        <p:txBody>
          <a:bodyPr anchor="b"/>
          <a:lstStyle/>
          <a:p>
            <a:endParaRPr/>
          </a:p>
        </p:txBody>
      </p:sp>
      <p:sp>
        <p:nvSpPr>
          <p:cNvPr id="67"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Solo titolo">
    <p:spTree>
      <p:nvGrpSpPr>
        <p:cNvPr id="1" name=""/>
        <p:cNvGrpSpPr/>
        <p:nvPr/>
      </p:nvGrpSpPr>
      <p:grpSpPr>
        <a:xfrm>
          <a:off x="0" y="0"/>
          <a:ext cx="0" cy="0"/>
          <a:chOff x="0" y="0"/>
          <a:chExt cx="0" cy="0"/>
        </a:xfrm>
      </p:grpSpPr>
      <p:sp>
        <p:nvSpPr>
          <p:cNvPr id="74" name="Titolo Testo"/>
          <p:cNvSpPr txBox="1">
            <a:spLocks noGrp="1"/>
          </p:cNvSpPr>
          <p:nvPr>
            <p:ph type="title"/>
          </p:nvPr>
        </p:nvSpPr>
        <p:spPr>
          <a:prstGeom prst="rect">
            <a:avLst/>
          </a:prstGeom>
        </p:spPr>
        <p:txBody>
          <a:bodyPr/>
          <a:lstStyle/>
          <a:p>
            <a:r>
              <a:t>Titolo Testo</a:t>
            </a:r>
          </a:p>
        </p:txBody>
      </p:sp>
      <p:sp>
        <p:nvSpPr>
          <p:cNvPr id="75"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Layout personalizzato">
    <p:spTree>
      <p:nvGrpSpPr>
        <p:cNvPr id="1" name=""/>
        <p:cNvGrpSpPr/>
        <p:nvPr/>
      </p:nvGrpSpPr>
      <p:grpSpPr>
        <a:xfrm>
          <a:off x="0" y="0"/>
          <a:ext cx="0" cy="0"/>
          <a:chOff x="0" y="0"/>
          <a:chExt cx="0" cy="0"/>
        </a:xfrm>
      </p:grpSpPr>
      <p:sp>
        <p:nvSpPr>
          <p:cNvPr id="82" name="Titolo Testo"/>
          <p:cNvSpPr txBox="1">
            <a:spLocks noGrp="1"/>
          </p:cNvSpPr>
          <p:nvPr>
            <p:ph type="title"/>
          </p:nvPr>
        </p:nvSpPr>
        <p:spPr>
          <a:prstGeom prst="rect">
            <a:avLst/>
          </a:prstGeom>
        </p:spPr>
        <p:txBody>
          <a:bodyPr/>
          <a:lstStyle/>
          <a:p>
            <a:r>
              <a:t>Titolo Testo</a:t>
            </a:r>
          </a:p>
        </p:txBody>
      </p:sp>
      <p:sp>
        <p:nvSpPr>
          <p:cNvPr id="83"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EEDED">
                <a:alpha val="0"/>
              </a:srgbClr>
            </a:gs>
            <a:gs pos="100000">
              <a:srgbClr val="EEECE1"/>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olo Testo"/>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normAutofit/>
          </a:bodyPr>
          <a:lstStyle/>
          <a:p>
            <a:r>
              <a:t>Titolo Testo</a:t>
            </a:r>
          </a:p>
        </p:txBody>
      </p:sp>
      <p:sp>
        <p:nvSpPr>
          <p:cNvPr id="3" name="Corpo livello uno…"/>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p>
            <a:r>
              <a:t>Corpo livello uno</a:t>
            </a:r>
          </a:p>
          <a:p>
            <a:pPr lvl="1"/>
            <a:r>
              <a:t>Corpo livello due</a:t>
            </a:r>
          </a:p>
          <a:p>
            <a:pPr lvl="2"/>
            <a:r>
              <a:t>Corpo livello tre</a:t>
            </a:r>
          </a:p>
          <a:p>
            <a:pPr lvl="3"/>
            <a:r>
              <a:t>Corpo livello quattro</a:t>
            </a:r>
          </a:p>
          <a:p>
            <a:pPr lvl="4"/>
            <a:r>
              <a:t>Corpo livello cinque</a:t>
            </a:r>
          </a:p>
        </p:txBody>
      </p:sp>
      <p:sp>
        <p:nvSpPr>
          <p:cNvPr id="4" name="Numero diapositiva"/>
          <p:cNvSpPr txBox="1">
            <a:spLocks noGrp="1"/>
          </p:cNvSpPr>
          <p:nvPr>
            <p:ph type="sldNum" sz="quarter" idx="2"/>
          </p:nvPr>
        </p:nvSpPr>
        <p:spPr>
          <a:xfrm>
            <a:off x="11089821" y="6404293"/>
            <a:ext cx="263980" cy="269239"/>
          </a:xfrm>
          <a:prstGeom prst="rect">
            <a:avLst/>
          </a:prstGeom>
          <a:ln w="12700">
            <a:miter lim="400000"/>
          </a:ln>
        </p:spPr>
        <p:txBody>
          <a:bodyPr wrap="none" lIns="45718" tIns="45718" rIns="45718" bIns="45718" anchor="ctr">
            <a:spAutoFit/>
          </a:bodyPr>
          <a:lstStyle>
            <a:lvl1pPr algn="r">
              <a:defRPr sz="1200">
                <a:solidFill>
                  <a:srgbClr val="888888"/>
                </a:solidFill>
                <a:latin typeface="+mj-lt"/>
                <a:ea typeface="+mj-ea"/>
                <a:cs typeface="+mj-cs"/>
                <a:sym typeface="Calibri"/>
              </a:defRPr>
            </a:lvl1pPr>
          </a:lstStyle>
          <a:p>
            <a:fld id="{86CB4B4D-7CA3-9044-876B-883B54F8677D}" type="slidenum">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2pPr>
      <a:lvl3pPr marL="1234438" marR="0" indent="-320038"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40.png"/></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43.jpeg"/></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5.xml"/><Relationship Id="rId5" Type="http://schemas.openxmlformats.org/officeDocument/2006/relationships/image" Target="../media/image46.pn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15.xml"/><Relationship Id="rId5" Type="http://schemas.openxmlformats.org/officeDocument/2006/relationships/image" Target="../media/image49.png"/><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15.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2.xml"/><Relationship Id="rId1" Type="http://schemas.openxmlformats.org/officeDocument/2006/relationships/slideLayout" Target="../slideLayouts/slideLayout15.xml"/><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3.xml"/><Relationship Id="rId1" Type="http://schemas.openxmlformats.org/officeDocument/2006/relationships/slideLayout" Target="../slideLayouts/slideLayout15.xml"/><Relationship Id="rId5" Type="http://schemas.openxmlformats.org/officeDocument/2006/relationships/image" Target="../media/image56.png"/><Relationship Id="rId4" Type="http://schemas.openxmlformats.org/officeDocument/2006/relationships/image" Target="../media/image55.png"/></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4.xml"/><Relationship Id="rId1" Type="http://schemas.openxmlformats.org/officeDocument/2006/relationships/slideLayout" Target="../slideLayouts/slideLayout15.xml"/><Relationship Id="rId5" Type="http://schemas.openxmlformats.org/officeDocument/2006/relationships/image" Target="../media/image56.png"/><Relationship Id="rId4" Type="http://schemas.openxmlformats.org/officeDocument/2006/relationships/image" Target="../media/image55.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5.xml"/><Relationship Id="rId5" Type="http://schemas.openxmlformats.org/officeDocument/2006/relationships/image" Target="../media/image61.png"/><Relationship Id="rId4" Type="http://schemas.openxmlformats.org/officeDocument/2006/relationships/image" Target="../media/image49.png"/></Relationships>
</file>

<file path=ppt/slides/_rels/slide3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5.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15.xml"/><Relationship Id="rId5" Type="http://schemas.openxmlformats.org/officeDocument/2006/relationships/image" Target="../media/image32.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 name="Segnaposto piè di pagina 8"/>
          <p:cNvSpPr txBox="1"/>
          <p:nvPr/>
        </p:nvSpPr>
        <p:spPr>
          <a:xfrm>
            <a:off x="534246" y="6368819"/>
            <a:ext cx="4530198"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pic>
        <p:nvPicPr>
          <p:cNvPr id="677" name="Immagine 13" descr="Immagine 13"/>
          <p:cNvPicPr>
            <a:picLocks noChangeAspect="1"/>
          </p:cNvPicPr>
          <p:nvPr/>
        </p:nvPicPr>
        <p:blipFill>
          <a:blip r:embed="rId3"/>
          <a:stretch>
            <a:fillRect/>
          </a:stretch>
        </p:blipFill>
        <p:spPr>
          <a:xfrm>
            <a:off x="-17338" y="1453295"/>
            <a:ext cx="6574592" cy="4414731"/>
          </a:xfrm>
          <a:prstGeom prst="rect">
            <a:avLst/>
          </a:prstGeom>
          <a:ln w="12700">
            <a:miter lim="400000"/>
          </a:ln>
        </p:spPr>
      </p:pic>
      <p:pic>
        <p:nvPicPr>
          <p:cNvPr id="678" name="Picture 2" descr="Picture 2"/>
          <p:cNvPicPr>
            <a:picLocks noChangeAspect="1"/>
          </p:cNvPicPr>
          <p:nvPr/>
        </p:nvPicPr>
        <p:blipFill>
          <a:blip r:embed="rId4"/>
          <a:srcRect l="37921" r="39105"/>
          <a:stretch>
            <a:fillRect/>
          </a:stretch>
        </p:blipFill>
        <p:spPr>
          <a:xfrm>
            <a:off x="5168023" y="66372"/>
            <a:ext cx="2344572" cy="1480003"/>
          </a:xfrm>
          <a:prstGeom prst="rect">
            <a:avLst/>
          </a:prstGeom>
          <a:ln w="12700">
            <a:miter lim="400000"/>
          </a:ln>
        </p:spPr>
      </p:pic>
      <p:pic>
        <p:nvPicPr>
          <p:cNvPr id="679" name="Immagine 18" descr="Immagine 18"/>
          <p:cNvPicPr>
            <a:picLocks noChangeAspect="1"/>
          </p:cNvPicPr>
          <p:nvPr/>
        </p:nvPicPr>
        <p:blipFill>
          <a:blip r:embed="rId5"/>
          <a:stretch>
            <a:fillRect/>
          </a:stretch>
        </p:blipFill>
        <p:spPr>
          <a:xfrm>
            <a:off x="8242248" y="66372"/>
            <a:ext cx="2449116" cy="1198053"/>
          </a:xfrm>
          <a:prstGeom prst="rect">
            <a:avLst/>
          </a:prstGeom>
          <a:ln w="12700">
            <a:miter lim="400000"/>
          </a:ln>
        </p:spPr>
      </p:pic>
      <p:sp>
        <p:nvSpPr>
          <p:cNvPr id="680" name="CasellaDiTesto 19"/>
          <p:cNvSpPr txBox="1"/>
          <p:nvPr/>
        </p:nvSpPr>
        <p:spPr>
          <a:xfrm>
            <a:off x="7598227" y="1485058"/>
            <a:ext cx="4016829" cy="39649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3600">
                <a:latin typeface="Bahnschrift"/>
                <a:ea typeface="Bahnschrift"/>
                <a:cs typeface="Bahnschrift"/>
                <a:sym typeface="Bahnschrift"/>
              </a:defRPr>
            </a:pPr>
            <a:r>
              <a:t>Conseguenze socio-economiche ed istituzionali </a:t>
            </a:r>
            <a:br/>
            <a:r>
              <a:t>nei sistemi socio-ecologici forestali colpiti da tempesta </a:t>
            </a:r>
            <a:r>
              <a:rPr sz="4000"/>
              <a:t> </a:t>
            </a:r>
            <a:endParaRPr>
              <a:latin typeface="+mj-lt"/>
              <a:ea typeface="+mj-ea"/>
              <a:cs typeface="+mj-cs"/>
              <a:sym typeface="Calibri"/>
            </a:endParaRPr>
          </a:p>
        </p:txBody>
      </p:sp>
      <p:sp>
        <p:nvSpPr>
          <p:cNvPr id="681" name="CasellaDiTesto 20"/>
          <p:cNvSpPr txBox="1"/>
          <p:nvPr/>
        </p:nvSpPr>
        <p:spPr>
          <a:xfrm>
            <a:off x="7598229" y="5104701"/>
            <a:ext cx="4201886" cy="739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1400">
                <a:latin typeface="Bahnschrift"/>
                <a:ea typeface="Bahnschrift"/>
                <a:cs typeface="Bahnschrift"/>
                <a:sym typeface="Bahnschrift"/>
              </a:defRPr>
            </a:pPr>
            <a:r>
              <a:t>Federica Romagnoli, L. Secco, M.Masiero, P. Gatto</a:t>
            </a:r>
          </a:p>
          <a:p>
            <a:pPr>
              <a:defRPr sz="1400">
                <a:latin typeface="Bahnschrift"/>
                <a:ea typeface="Bahnschrift"/>
                <a:cs typeface="Bahnschrift"/>
                <a:sym typeface="Bahnschrift"/>
              </a:defRPr>
            </a:pPr>
            <a:r>
              <a:t> </a:t>
            </a:r>
            <a:br/>
            <a:r>
              <a:t>Dipartimento TESAF_ Università di Padova </a:t>
            </a:r>
          </a:p>
        </p:txBody>
      </p:sp>
      <p:pic>
        <p:nvPicPr>
          <p:cNvPr id="682" name="Immagine 22" descr="Immagine 22"/>
          <p:cNvPicPr>
            <a:picLocks noChangeAspect="1"/>
          </p:cNvPicPr>
          <p:nvPr/>
        </p:nvPicPr>
        <p:blipFill>
          <a:blip r:embed="rId6"/>
          <a:stretch>
            <a:fillRect/>
          </a:stretch>
        </p:blipFill>
        <p:spPr>
          <a:xfrm>
            <a:off x="1151195" y="129569"/>
            <a:ext cx="2626107" cy="1270514"/>
          </a:xfrm>
          <a:prstGeom prst="rect">
            <a:avLst/>
          </a:prstGeom>
          <a:ln w="12700">
            <a:miter lim="400000"/>
          </a:ln>
        </p:spPr>
      </p:pic>
      <p:sp>
        <p:nvSpPr>
          <p:cNvPr id="683" name="CasellaDiTesto 23"/>
          <p:cNvSpPr txBox="1"/>
          <p:nvPr/>
        </p:nvSpPr>
        <p:spPr>
          <a:xfrm>
            <a:off x="102889" y="5921237"/>
            <a:ext cx="2068287" cy="2692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200">
                <a:solidFill>
                  <a:srgbClr val="FFFFFF"/>
                </a:solidFill>
                <a:latin typeface="+mj-lt"/>
                <a:ea typeface="+mj-ea"/>
                <a:cs typeface="+mj-cs"/>
                <a:sym typeface="Calibri"/>
              </a:defRPr>
            </a:lvl1pPr>
          </a:lstStyle>
          <a:p>
            <a:r>
              <a:t>Credits: Michele Lapini</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8" name="Gruppo 14"/>
          <p:cNvGrpSpPr/>
          <p:nvPr/>
        </p:nvGrpSpPr>
        <p:grpSpPr>
          <a:xfrm>
            <a:off x="6503386" y="1566216"/>
            <a:ext cx="4880540" cy="4206893"/>
            <a:chOff x="0" y="0"/>
            <a:chExt cx="4880539" cy="4206892"/>
          </a:xfrm>
        </p:grpSpPr>
        <p:sp>
          <p:nvSpPr>
            <p:cNvPr id="805" name="CasellaDiTesto 7"/>
            <p:cNvSpPr txBox="1"/>
            <p:nvPr/>
          </p:nvSpPr>
          <p:spPr>
            <a:xfrm>
              <a:off x="0" y="-1"/>
              <a:ext cx="4880539" cy="18186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sz="2800" b="1">
                  <a:latin typeface="Bahnschrift"/>
                  <a:ea typeface="Bahnschrift"/>
                  <a:cs typeface="Bahnschrift"/>
                  <a:sym typeface="Bahnschrift"/>
                </a:defRPr>
              </a:pPr>
              <a:r>
                <a:t>Large Infrequent Disturbance  </a:t>
              </a:r>
              <a:br/>
              <a:r>
                <a:t>(LIDs events):</a:t>
              </a:r>
              <a:br/>
              <a:endParaRPr/>
            </a:p>
          </p:txBody>
        </p:sp>
        <p:sp>
          <p:nvSpPr>
            <p:cNvPr id="806" name="CasellaDiTesto 11"/>
            <p:cNvSpPr txBox="1"/>
            <p:nvPr/>
          </p:nvSpPr>
          <p:spPr>
            <a:xfrm>
              <a:off x="-1" y="1039176"/>
              <a:ext cx="4051584" cy="28854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marL="342900" indent="-342900">
                <a:buSzPct val="100000"/>
                <a:buFont typeface="Arial"/>
                <a:buChar char="•"/>
                <a:defRPr sz="2000">
                  <a:latin typeface="Bahnschrift"/>
                  <a:ea typeface="Bahnschrift"/>
                  <a:cs typeface="Bahnschrift"/>
                  <a:sym typeface="Bahnschrift"/>
                </a:defRPr>
              </a:pPr>
              <a:r>
                <a:t>Eventi atmosferici complessi,                                                               random, caotici e non interpretabili</a:t>
              </a:r>
              <a:br/>
              <a:r>
                <a:rPr sz="1200"/>
                <a:t> </a:t>
              </a:r>
              <a:endParaRPr>
                <a:latin typeface="Abadi"/>
                <a:ea typeface="Abadi"/>
                <a:cs typeface="Abadi"/>
                <a:sym typeface="Abadi"/>
              </a:endParaRPr>
            </a:p>
            <a:p>
              <a:pPr marL="342900" indent="-342900">
                <a:buSzPct val="100000"/>
                <a:buFont typeface="Arial"/>
                <a:buChar char="•"/>
                <a:defRPr sz="2000">
                  <a:latin typeface="Bahnschrift"/>
                  <a:ea typeface="Bahnschrift"/>
                  <a:cs typeface="Bahnschrift"/>
                  <a:sym typeface="Bahnschrift"/>
                </a:defRPr>
              </a:pPr>
              <a:r>
                <a:t>Principalmente connessi a fenomeni atmosferici </a:t>
              </a:r>
              <a:endParaRPr>
                <a:latin typeface="Abadi"/>
                <a:ea typeface="Abadi"/>
                <a:cs typeface="Abadi"/>
                <a:sym typeface="Abadi"/>
              </a:endParaRPr>
            </a:p>
            <a:p>
              <a:pPr>
                <a:defRPr sz="1200">
                  <a:latin typeface="Bahnschrift"/>
                  <a:ea typeface="Bahnschrift"/>
                  <a:cs typeface="Bahnschrift"/>
                  <a:sym typeface="Bahnschrift"/>
                </a:defRPr>
              </a:pPr>
              <a:endParaRPr>
                <a:latin typeface="Abadi"/>
                <a:ea typeface="Abadi"/>
                <a:cs typeface="Abadi"/>
                <a:sym typeface="Abadi"/>
              </a:endParaRPr>
            </a:p>
            <a:p>
              <a:pPr marL="342900" indent="-342900">
                <a:buSzPct val="100000"/>
                <a:buFont typeface="Arial"/>
                <a:buChar char="•"/>
                <a:defRPr sz="2000">
                  <a:latin typeface="Bahnschrift"/>
                  <a:ea typeface="Bahnschrift"/>
                  <a:cs typeface="Bahnschrift"/>
                  <a:sym typeface="Bahnschrift"/>
                </a:defRPr>
              </a:pPr>
              <a:r>
                <a:t>Con forti ripercussioni sull’intero ecosistema / sistema Socio-Ecologico  </a:t>
              </a:r>
            </a:p>
          </p:txBody>
        </p:sp>
        <p:sp>
          <p:nvSpPr>
            <p:cNvPr id="807" name="CasellaDiTesto 13"/>
            <p:cNvSpPr txBox="1"/>
            <p:nvPr/>
          </p:nvSpPr>
          <p:spPr>
            <a:xfrm>
              <a:off x="247753" y="3963054"/>
              <a:ext cx="1862948" cy="243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1000">
                  <a:latin typeface="Bahnschrift"/>
                  <a:ea typeface="Bahnschrift"/>
                  <a:cs typeface="Bahnschrift"/>
                  <a:sym typeface="Bahnschrift"/>
                </a:defRPr>
              </a:lvl1pPr>
            </a:lstStyle>
            <a:p>
              <a:r>
                <a:t>(Shaw, 1983)</a:t>
              </a:r>
            </a:p>
          </p:txBody>
        </p:sp>
      </p:grpSp>
      <p:pic>
        <p:nvPicPr>
          <p:cNvPr id="809" name="Immagine 15" descr="Immagine 15"/>
          <p:cNvPicPr>
            <a:picLocks noChangeAspect="1"/>
          </p:cNvPicPr>
          <p:nvPr/>
        </p:nvPicPr>
        <p:blipFill>
          <a:blip r:embed="rId3"/>
          <a:srcRect l="6234" b="2769"/>
          <a:stretch>
            <a:fillRect/>
          </a:stretch>
        </p:blipFill>
        <p:spPr>
          <a:xfrm>
            <a:off x="1285788" y="1610873"/>
            <a:ext cx="4604063" cy="4459727"/>
          </a:xfrm>
          <a:prstGeom prst="rect">
            <a:avLst/>
          </a:prstGeom>
          <a:ln w="19050">
            <a:solidFill>
              <a:srgbClr val="000000"/>
            </a:solidFill>
          </a:ln>
        </p:spPr>
      </p:pic>
      <p:sp>
        <p:nvSpPr>
          <p:cNvPr id="810" name="CasellaDiTesto 2"/>
          <p:cNvSpPr txBox="1"/>
          <p:nvPr/>
        </p:nvSpPr>
        <p:spPr>
          <a:xfrm>
            <a:off x="1426444" y="128974"/>
            <a:ext cx="8477892" cy="1183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defRPr sz="3600">
                <a:latin typeface="Bahnschrift"/>
                <a:ea typeface="Bahnschrift"/>
                <a:cs typeface="Bahnschrift"/>
                <a:sym typeface="Bahnschrift"/>
              </a:defRPr>
            </a:pPr>
            <a:r>
              <a:t>La tempesta Vaia: </a:t>
            </a:r>
            <a:br/>
            <a:r>
              <a:t> «Large Infrequent Disturbance» event</a:t>
            </a:r>
          </a:p>
        </p:txBody>
      </p:sp>
      <p:sp>
        <p:nvSpPr>
          <p:cNvPr id="811" name="Segnaposto piè di pagina 8"/>
          <p:cNvSpPr txBox="1"/>
          <p:nvPr/>
        </p:nvSpPr>
        <p:spPr>
          <a:xfrm>
            <a:off x="534246" y="6368819"/>
            <a:ext cx="4623198"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5" name="CasellaDiTesto 1"/>
          <p:cNvSpPr txBox="1"/>
          <p:nvPr/>
        </p:nvSpPr>
        <p:spPr>
          <a:xfrm>
            <a:off x="1950537" y="483371"/>
            <a:ext cx="8290926" cy="7010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4000">
                <a:latin typeface="Bahnschrift"/>
                <a:ea typeface="Bahnschrift"/>
                <a:cs typeface="Bahnschrift"/>
                <a:sym typeface="Bahnschrift"/>
              </a:defRPr>
            </a:lvl1pPr>
          </a:lstStyle>
          <a:p>
            <a:r>
              <a:t>Eventi LID e cambiamento climatico </a:t>
            </a:r>
          </a:p>
        </p:txBody>
      </p:sp>
      <p:grpSp>
        <p:nvGrpSpPr>
          <p:cNvPr id="820" name="Gruppo 4"/>
          <p:cNvGrpSpPr/>
          <p:nvPr/>
        </p:nvGrpSpPr>
        <p:grpSpPr>
          <a:xfrm>
            <a:off x="454293" y="2447695"/>
            <a:ext cx="6761776" cy="3114990"/>
            <a:chOff x="0" y="-1"/>
            <a:chExt cx="6761774" cy="3114988"/>
          </a:xfrm>
        </p:grpSpPr>
        <p:grpSp>
          <p:nvGrpSpPr>
            <p:cNvPr id="818" name="Immagine 5"/>
            <p:cNvGrpSpPr/>
            <p:nvPr/>
          </p:nvGrpSpPr>
          <p:grpSpPr>
            <a:xfrm>
              <a:off x="-1" y="-2"/>
              <a:ext cx="6761776" cy="3114990"/>
              <a:chOff x="0" y="-1"/>
              <a:chExt cx="6761774" cy="3114988"/>
            </a:xfrm>
          </p:grpSpPr>
          <p:sp>
            <p:nvSpPr>
              <p:cNvPr id="816" name="Rettangolo"/>
              <p:cNvSpPr/>
              <p:nvPr/>
            </p:nvSpPr>
            <p:spPr>
              <a:xfrm>
                <a:off x="-1" y="-1"/>
                <a:ext cx="6761776" cy="3114987"/>
              </a:xfrm>
              <a:prstGeom prst="rect">
                <a:avLst/>
              </a:prstGeom>
              <a:solidFill>
                <a:srgbClr val="EDEDED"/>
              </a:solidFill>
              <a:ln w="12700" cap="flat">
                <a:noFill/>
                <a:miter lim="400000"/>
              </a:ln>
              <a:effectLst/>
            </p:spPr>
            <p:txBody>
              <a:bodyPr wrap="square" lIns="45718" tIns="45718" rIns="45718" bIns="45718" numCol="1" anchor="ctr">
                <a:noAutofit/>
              </a:bodyPr>
              <a:lstStyle/>
              <a:p>
                <a:pPr>
                  <a:defRPr>
                    <a:latin typeface="+mj-lt"/>
                    <a:ea typeface="+mj-ea"/>
                    <a:cs typeface="+mj-cs"/>
                    <a:sym typeface="Calibri"/>
                  </a:defRPr>
                </a:pPr>
                <a:endParaRPr/>
              </a:p>
            </p:txBody>
          </p:sp>
          <p:pic>
            <p:nvPicPr>
              <p:cNvPr id="817" name="image32.png" descr="image32.png"/>
              <p:cNvPicPr>
                <a:picLocks noChangeAspect="1"/>
              </p:cNvPicPr>
              <p:nvPr/>
            </p:nvPicPr>
            <p:blipFill>
              <a:blip r:embed="rId3"/>
              <a:srcRect t="8277"/>
              <a:stretch>
                <a:fillRect/>
              </a:stretch>
            </p:blipFill>
            <p:spPr>
              <a:xfrm>
                <a:off x="-1" y="-2"/>
                <a:ext cx="6761776" cy="3114990"/>
              </a:xfrm>
              <a:prstGeom prst="rect">
                <a:avLst/>
              </a:prstGeom>
              <a:ln w="88900" cap="sq">
                <a:solidFill>
                  <a:srgbClr val="FFFFFF"/>
                </a:solidFill>
                <a:prstDash val="solid"/>
                <a:miter lim="800000"/>
              </a:ln>
              <a:effectLst>
                <a:outerShdw blurRad="50800" dist="18000" dir="5400000" rotWithShape="0">
                  <a:srgbClr val="000000">
                    <a:alpha val="40000"/>
                  </a:srgbClr>
                </a:outerShdw>
              </a:effectLst>
            </p:spPr>
          </p:pic>
        </p:grpSp>
        <p:sp>
          <p:nvSpPr>
            <p:cNvPr id="819" name="Connettore diritto 7"/>
            <p:cNvSpPr/>
            <p:nvPr/>
          </p:nvSpPr>
          <p:spPr>
            <a:xfrm flipV="1">
              <a:off x="414792" y="606210"/>
              <a:ext cx="6118826" cy="1085297"/>
            </a:xfrm>
            <a:prstGeom prst="line">
              <a:avLst/>
            </a:prstGeom>
            <a:noFill/>
            <a:ln w="38100" cap="flat">
              <a:solidFill>
                <a:srgbClr val="FF0000"/>
              </a:solidFill>
              <a:prstDash val="solid"/>
              <a:miter lim="800000"/>
            </a:ln>
            <a:effectLst/>
          </p:spPr>
          <p:txBody>
            <a:bodyPr wrap="square" lIns="45718" tIns="45718" rIns="45718" bIns="45718" numCol="1" anchor="t">
              <a:noAutofit/>
            </a:bodyPr>
            <a:lstStyle/>
            <a:p>
              <a:endParaRPr/>
            </a:p>
          </p:txBody>
        </p:sp>
      </p:grpSp>
      <p:sp>
        <p:nvSpPr>
          <p:cNvPr id="821" name="CasellaDiTesto 2"/>
          <p:cNvSpPr txBox="1"/>
          <p:nvPr/>
        </p:nvSpPr>
        <p:spPr>
          <a:xfrm>
            <a:off x="0" y="1542267"/>
            <a:ext cx="8216463" cy="802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300">
                <a:latin typeface="Bahnschrift"/>
                <a:ea typeface="Bahnschrift"/>
                <a:cs typeface="Bahnschrift"/>
                <a:sym typeface="Bahnschrift"/>
              </a:defRPr>
            </a:lvl1pPr>
          </a:lstStyle>
          <a:p>
            <a:r>
              <a:t>Danni causati da eventi atmosferici in Europa tra il 2005 – 2018</a:t>
            </a:r>
          </a:p>
        </p:txBody>
      </p:sp>
      <p:sp>
        <p:nvSpPr>
          <p:cNvPr id="822" name="CasellaDiTesto 11"/>
          <p:cNvSpPr txBox="1"/>
          <p:nvPr/>
        </p:nvSpPr>
        <p:spPr>
          <a:xfrm>
            <a:off x="454293" y="5642472"/>
            <a:ext cx="3359905"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t>source: Munich Re,2020</a:t>
            </a:r>
          </a:p>
        </p:txBody>
      </p:sp>
      <p:grpSp>
        <p:nvGrpSpPr>
          <p:cNvPr id="825" name="Cornice 15"/>
          <p:cNvGrpSpPr/>
          <p:nvPr/>
        </p:nvGrpSpPr>
        <p:grpSpPr>
          <a:xfrm>
            <a:off x="7630861" y="2342484"/>
            <a:ext cx="3665569" cy="3065069"/>
            <a:chOff x="0" y="0"/>
            <a:chExt cx="3665567" cy="3065067"/>
          </a:xfrm>
        </p:grpSpPr>
        <p:sp>
          <p:nvSpPr>
            <p:cNvPr id="823" name="Forma"/>
            <p:cNvSpPr/>
            <p:nvPr/>
          </p:nvSpPr>
          <p:spPr>
            <a:xfrm>
              <a:off x="54603" y="0"/>
              <a:ext cx="3610965" cy="306506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lose/>
                  <a:moveTo>
                    <a:pt x="975" y="884"/>
                  </a:moveTo>
                  <a:lnTo>
                    <a:pt x="975" y="20716"/>
                  </a:lnTo>
                  <a:lnTo>
                    <a:pt x="20625" y="20716"/>
                  </a:lnTo>
                  <a:lnTo>
                    <a:pt x="20625" y="884"/>
                  </a:lnTo>
                  <a:close/>
                </a:path>
              </a:pathLst>
            </a:custGeom>
            <a:noFill/>
            <a:ln w="47625" cap="flat">
              <a:solidFill>
                <a:srgbClr val="B06D76"/>
              </a:solidFill>
              <a:prstDash val="solid"/>
              <a:round/>
            </a:ln>
            <a:effectLst>
              <a:outerShdw blurRad="50800" dist="50800" dir="5400000" rotWithShape="0">
                <a:srgbClr val="FFFFFF"/>
              </a:outerShdw>
            </a:effectLst>
          </p:spPr>
          <p:txBody>
            <a:bodyPr wrap="square" lIns="45718" tIns="45718" rIns="45718" bIns="45718" numCol="1" anchor="t">
              <a:noAutofit/>
            </a:bodyPr>
            <a:lstStyle/>
            <a:p>
              <a:pPr algn="ctr">
                <a:spcBef>
                  <a:spcPts val="2400"/>
                </a:spcBef>
                <a:defRPr>
                  <a:latin typeface="Abadi"/>
                  <a:ea typeface="Abadi"/>
                  <a:cs typeface="Abadi"/>
                  <a:sym typeface="Abadi"/>
                </a:defRPr>
              </a:pPr>
              <a:endParaRPr/>
            </a:p>
          </p:txBody>
        </p:sp>
        <p:sp>
          <p:nvSpPr>
            <p:cNvPr id="824" name="“Climate change is striking more harder and more rapidly than many expected”…"/>
            <p:cNvSpPr txBox="1"/>
            <p:nvPr/>
          </p:nvSpPr>
          <p:spPr>
            <a:xfrm>
              <a:off x="0" y="207554"/>
              <a:ext cx="3610965" cy="2468879"/>
            </a:xfrm>
            <a:prstGeom prst="rect">
              <a:avLst/>
            </a:prstGeom>
            <a:noFill/>
            <a:ln w="12700" cap="flat">
              <a:noFill/>
              <a:miter lim="400000"/>
            </a:ln>
            <a:effectLst>
              <a:outerShdw blurRad="50800" dist="50800" dir="5400000" rotWithShape="0">
                <a:srgbClr val="FFFFFF"/>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38" tIns="91438" rIns="91438" bIns="91438" numCol="1" anchor="t">
              <a:spAutoFit/>
            </a:bodyPr>
            <a:lstStyle/>
            <a:p>
              <a:pPr algn="ctr">
                <a:spcBef>
                  <a:spcPts val="2400"/>
                </a:spcBef>
                <a:defRPr sz="3000" i="1">
                  <a:latin typeface="Abadi"/>
                  <a:ea typeface="Abadi"/>
                  <a:cs typeface="Abadi"/>
                  <a:sym typeface="Abadi"/>
                </a:defRPr>
              </a:pPr>
              <a:r>
                <a:t>“</a:t>
              </a:r>
              <a:r>
                <a:rPr>
                  <a:latin typeface="Bahnschrift"/>
                  <a:ea typeface="Bahnschrift"/>
                  <a:cs typeface="Bahnschrift"/>
                  <a:sym typeface="Bahnschrift"/>
                </a:rPr>
                <a:t>Climate change is striking more harder and more rapidly than many expected”</a:t>
              </a:r>
            </a:p>
          </p:txBody>
        </p:sp>
      </p:grpSp>
      <p:sp>
        <p:nvSpPr>
          <p:cNvPr id="826" name="CasellaDiTesto 1"/>
          <p:cNvSpPr txBox="1"/>
          <p:nvPr/>
        </p:nvSpPr>
        <p:spPr>
          <a:xfrm>
            <a:off x="7602349" y="5536975"/>
            <a:ext cx="2585885"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1000">
                <a:latin typeface="Abadi"/>
                <a:ea typeface="Abadi"/>
                <a:cs typeface="Abadi"/>
                <a:sym typeface="Abadi"/>
              </a:defRPr>
            </a:pPr>
            <a:r>
              <a:t>(World Economic Forum 2020)</a:t>
            </a:r>
          </a:p>
        </p:txBody>
      </p:sp>
      <p:sp>
        <p:nvSpPr>
          <p:cNvPr id="827" name="Segnaposto piè di pagina 8"/>
          <p:cNvSpPr txBox="1"/>
          <p:nvPr/>
        </p:nvSpPr>
        <p:spPr>
          <a:xfrm>
            <a:off x="534246" y="6368819"/>
            <a:ext cx="4258369"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1" name="CasellaDiTesto 1"/>
          <p:cNvSpPr txBox="1"/>
          <p:nvPr/>
        </p:nvSpPr>
        <p:spPr>
          <a:xfrm>
            <a:off x="1514852" y="419999"/>
            <a:ext cx="8812855" cy="1259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defRPr sz="3800">
                <a:latin typeface="Bahnschrift"/>
                <a:ea typeface="Bahnschrift"/>
                <a:cs typeface="Bahnschrift"/>
                <a:sym typeface="Bahnschrift"/>
              </a:defRPr>
            </a:pPr>
            <a:r>
              <a:t>Trends e previsioni di eventi </a:t>
            </a:r>
            <a:br/>
            <a:r>
              <a:t>climatici estremi</a:t>
            </a:r>
          </a:p>
        </p:txBody>
      </p:sp>
      <p:sp>
        <p:nvSpPr>
          <p:cNvPr id="832" name="CasellaDiTesto 20"/>
          <p:cNvSpPr txBox="1"/>
          <p:nvPr/>
        </p:nvSpPr>
        <p:spPr>
          <a:xfrm>
            <a:off x="2079658" y="1283567"/>
            <a:ext cx="3769362" cy="15595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marL="285750" indent="-285750">
              <a:lnSpc>
                <a:spcPct val="120000"/>
              </a:lnSpc>
              <a:buSzPct val="100000"/>
              <a:buFont typeface="Arial"/>
              <a:buChar char="•"/>
              <a:defRPr sz="2800">
                <a:latin typeface="Bahnschrift"/>
                <a:ea typeface="Bahnschrift"/>
                <a:cs typeface="Bahnschrift"/>
                <a:sym typeface="Bahnschrift"/>
              </a:defRPr>
            </a:pPr>
            <a:r>
              <a:t>Intensità </a:t>
            </a:r>
            <a:endParaRPr sz="2400">
              <a:latin typeface="Abadi"/>
              <a:ea typeface="Abadi"/>
              <a:cs typeface="Abadi"/>
              <a:sym typeface="Abadi"/>
            </a:endParaRPr>
          </a:p>
          <a:p>
            <a:pPr marL="285750" indent="-285750">
              <a:lnSpc>
                <a:spcPct val="120000"/>
              </a:lnSpc>
              <a:buSzPct val="100000"/>
              <a:buFont typeface="Arial"/>
              <a:buChar char="•"/>
              <a:defRPr sz="2800">
                <a:latin typeface="Bahnschrift"/>
                <a:ea typeface="Bahnschrift"/>
                <a:cs typeface="Bahnschrift"/>
                <a:sym typeface="Bahnschrift"/>
              </a:defRPr>
            </a:pPr>
            <a:r>
              <a:t>Frequenza</a:t>
            </a:r>
          </a:p>
          <a:p>
            <a:pPr marL="285750" indent="-285750">
              <a:lnSpc>
                <a:spcPct val="120000"/>
              </a:lnSpc>
              <a:buSzPct val="100000"/>
              <a:buFont typeface="Arial"/>
              <a:buChar char="•"/>
              <a:defRPr sz="2800">
                <a:latin typeface="Bahnschrift"/>
                <a:ea typeface="Bahnschrift"/>
                <a:cs typeface="Bahnschrift"/>
                <a:sym typeface="Bahnschrift"/>
              </a:defRPr>
            </a:pPr>
            <a:r>
              <a:t>Gravità degli impatti</a:t>
            </a:r>
          </a:p>
        </p:txBody>
      </p:sp>
      <p:sp>
        <p:nvSpPr>
          <p:cNvPr id="833" name="CasellaDiTesto 3"/>
          <p:cNvSpPr txBox="1"/>
          <p:nvPr/>
        </p:nvSpPr>
        <p:spPr>
          <a:xfrm>
            <a:off x="2718218" y="3205813"/>
            <a:ext cx="3184474" cy="3088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marL="285750" indent="-285750">
              <a:buSzPct val="100000"/>
              <a:buFont typeface="Arial"/>
              <a:buChar char="•"/>
              <a:defRPr sz="2400">
                <a:latin typeface="Bahnschrift"/>
                <a:ea typeface="Bahnschrift"/>
                <a:cs typeface="Bahnschrift"/>
                <a:sym typeface="Bahnschrift"/>
              </a:defRPr>
            </a:pPr>
            <a:r>
              <a:t>Componente fisica ed umana degli eventi climatici: </a:t>
            </a:r>
            <a:endParaRPr>
              <a:latin typeface="Abadi"/>
              <a:ea typeface="Abadi"/>
              <a:cs typeface="Abadi"/>
              <a:sym typeface="Abadi"/>
            </a:endParaRPr>
          </a:p>
          <a:p>
            <a:pPr>
              <a:defRPr sz="2400">
                <a:latin typeface="Bahnschrift"/>
                <a:ea typeface="Bahnschrift"/>
                <a:cs typeface="Bahnschrift"/>
                <a:sym typeface="Bahnschrift"/>
              </a:defRPr>
            </a:pPr>
            <a:r>
              <a:t>        </a:t>
            </a:r>
            <a:r>
              <a:rPr>
                <a:latin typeface="Wingdings"/>
                <a:ea typeface="Wingdings"/>
                <a:cs typeface="Wingdings"/>
                <a:sym typeface="Wingdings"/>
              </a:rPr>
              <a:t> </a:t>
            </a:r>
            <a:r>
              <a:rPr sz="2000"/>
              <a:t>Forte influenza</a:t>
            </a:r>
            <a:br>
              <a:rPr sz="2000"/>
            </a:br>
            <a:r>
              <a:rPr sz="2000"/>
              <a:t>               dell’azione </a:t>
            </a:r>
            <a:br>
              <a:rPr sz="2000"/>
            </a:br>
            <a:r>
              <a:rPr sz="2000"/>
              <a:t>               umana sulle </a:t>
            </a:r>
            <a:br>
              <a:rPr sz="2000"/>
            </a:br>
            <a:r>
              <a:rPr sz="2000"/>
              <a:t>               conseguenze</a:t>
            </a:r>
            <a:br>
              <a:rPr sz="2000"/>
            </a:br>
            <a:r>
              <a:rPr sz="2000"/>
              <a:t>               degli eventi</a:t>
            </a:r>
            <a:br>
              <a:rPr sz="2000"/>
            </a:br>
            <a:r>
              <a:rPr sz="2000"/>
              <a:t>               climatici</a:t>
            </a:r>
          </a:p>
        </p:txBody>
      </p:sp>
      <p:sp>
        <p:nvSpPr>
          <p:cNvPr id="834" name="CasellaDiTesto 6"/>
          <p:cNvSpPr txBox="1"/>
          <p:nvPr/>
        </p:nvSpPr>
        <p:spPr>
          <a:xfrm>
            <a:off x="859881" y="5908210"/>
            <a:ext cx="1597250"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t>source: Pelling,2020 </a:t>
            </a:r>
          </a:p>
        </p:txBody>
      </p:sp>
      <p:sp>
        <p:nvSpPr>
          <p:cNvPr id="835" name="CasellaDiTesto 17"/>
          <p:cNvSpPr txBox="1"/>
          <p:nvPr/>
        </p:nvSpPr>
        <p:spPr>
          <a:xfrm>
            <a:off x="8256448" y="1777329"/>
            <a:ext cx="3359904" cy="10413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nSpc>
                <a:spcPct val="120000"/>
              </a:lnSpc>
              <a:defRPr sz="2800">
                <a:latin typeface="Bahnschrift"/>
                <a:ea typeface="Bahnschrift"/>
                <a:cs typeface="Bahnschrift"/>
                <a:sym typeface="Bahnschrift"/>
              </a:defRPr>
            </a:lvl1pPr>
          </a:lstStyle>
          <a:p>
            <a:r>
              <a:t>Comprensione del territorio</a:t>
            </a:r>
          </a:p>
        </p:txBody>
      </p:sp>
      <p:sp>
        <p:nvSpPr>
          <p:cNvPr id="836" name="CasellaDiTesto 21"/>
          <p:cNvSpPr txBox="1"/>
          <p:nvPr/>
        </p:nvSpPr>
        <p:spPr>
          <a:xfrm>
            <a:off x="9360090" y="3297976"/>
            <a:ext cx="2990010" cy="10413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nSpc>
                <a:spcPct val="120000"/>
              </a:lnSpc>
              <a:defRPr sz="2800">
                <a:latin typeface="Bahnschrift"/>
                <a:ea typeface="Bahnschrift"/>
                <a:cs typeface="Bahnschrift"/>
                <a:sym typeface="Bahnschrift"/>
              </a:defRPr>
            </a:lvl1pPr>
          </a:lstStyle>
          <a:p>
            <a:r>
              <a:t>Mitigazione ed adattamento</a:t>
            </a:r>
          </a:p>
        </p:txBody>
      </p:sp>
      <p:sp>
        <p:nvSpPr>
          <p:cNvPr id="837" name="CasellaDiTesto 23"/>
          <p:cNvSpPr txBox="1"/>
          <p:nvPr/>
        </p:nvSpPr>
        <p:spPr>
          <a:xfrm>
            <a:off x="8256447" y="4921480"/>
            <a:ext cx="3503753" cy="10413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nSpc>
                <a:spcPct val="120000"/>
              </a:lnSpc>
              <a:defRPr sz="2800">
                <a:latin typeface="Bahnschrift"/>
                <a:ea typeface="Bahnschrift"/>
                <a:cs typeface="Bahnschrift"/>
                <a:sym typeface="Bahnschrift"/>
              </a:defRPr>
            </a:lvl1pPr>
          </a:lstStyle>
          <a:p>
            <a:r>
              <a:t>Strategie di recupero e resilienza </a:t>
            </a:r>
          </a:p>
        </p:txBody>
      </p:sp>
      <p:grpSp>
        <p:nvGrpSpPr>
          <p:cNvPr id="841" name="Immagine 2"/>
          <p:cNvGrpSpPr/>
          <p:nvPr/>
        </p:nvGrpSpPr>
        <p:grpSpPr>
          <a:xfrm>
            <a:off x="5956362" y="2787804"/>
            <a:ext cx="2897188" cy="2017764"/>
            <a:chOff x="0" y="0"/>
            <a:chExt cx="2897187" cy="2017762"/>
          </a:xfrm>
        </p:grpSpPr>
        <p:sp>
          <p:nvSpPr>
            <p:cNvPr id="838" name="Forma"/>
            <p:cNvSpPr/>
            <p:nvPr/>
          </p:nvSpPr>
          <p:spPr>
            <a:xfrm>
              <a:off x="-1" y="0"/>
              <a:ext cx="2897137" cy="201776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0" y="10800"/>
                  </a:lnTo>
                  <a:cubicBezTo>
                    <a:pt x="0" y="4835"/>
                    <a:pt x="4835" y="0"/>
                    <a:pt x="10800" y="0"/>
                  </a:cubicBezTo>
                  <a:lnTo>
                    <a:pt x="10800" y="0"/>
                  </a:lnTo>
                  <a:cubicBezTo>
                    <a:pt x="16765" y="0"/>
                    <a:pt x="21600" y="4835"/>
                    <a:pt x="21600" y="10800"/>
                  </a:cubicBezTo>
                  <a:lnTo>
                    <a:pt x="21600" y="10800"/>
                  </a:lnTo>
                  <a:cubicBezTo>
                    <a:pt x="21600" y="16765"/>
                    <a:pt x="16765" y="21600"/>
                    <a:pt x="10800" y="21600"/>
                  </a:cubicBezTo>
                  <a:lnTo>
                    <a:pt x="10800" y="21600"/>
                  </a:lnTo>
                  <a:cubicBezTo>
                    <a:pt x="4835" y="21600"/>
                    <a:pt x="0" y="16765"/>
                    <a:pt x="0" y="10800"/>
                  </a:cubicBezTo>
                  <a:close/>
                </a:path>
              </a:pathLst>
            </a:custGeom>
            <a:solidFill>
              <a:srgbClr val="EDEDED"/>
            </a:solidFill>
            <a:ln w="12700" cap="flat">
              <a:noFill/>
              <a:miter lim="400000"/>
            </a:ln>
            <a:effectLst/>
          </p:spPr>
          <p:txBody>
            <a:bodyPr wrap="square" lIns="45718" tIns="45718" rIns="45718" bIns="45718" numCol="1" anchor="ctr">
              <a:noAutofit/>
            </a:bodyPr>
            <a:lstStyle/>
            <a:p>
              <a:endParaRPr/>
            </a:p>
          </p:txBody>
        </p:sp>
        <p:pic>
          <p:nvPicPr>
            <p:cNvPr id="839" name="image32.png" descr="image32.png"/>
            <p:cNvPicPr>
              <a:picLocks noChangeAspect="1"/>
            </p:cNvPicPr>
            <p:nvPr/>
          </p:nvPicPr>
          <p:blipFill>
            <a:blip r:embed="rId3">
              <a:alphaModFix amt="70000"/>
            </a:blip>
            <a:srcRect l="14120" t="8940" r="11868" b="23160"/>
            <a:stretch>
              <a:fillRect/>
            </a:stretch>
          </p:blipFill>
          <p:spPr>
            <a:xfrm>
              <a:off x="0" y="0"/>
              <a:ext cx="2897188" cy="201771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ln w="12700" cap="flat">
              <a:noFill/>
              <a:miter lim="400000"/>
            </a:ln>
            <a:effectLst>
              <a:outerShdw blurRad="50800" dist="18000" dir="5400000" rotWithShape="0">
                <a:srgbClr val="000000">
                  <a:alpha val="40000"/>
                </a:srgbClr>
              </a:outerShdw>
            </a:effectLst>
          </p:spPr>
        </p:pic>
        <p:sp>
          <p:nvSpPr>
            <p:cNvPr id="840" name="Forma"/>
            <p:cNvSpPr/>
            <p:nvPr/>
          </p:nvSpPr>
          <p:spPr>
            <a:xfrm>
              <a:off x="0" y="0"/>
              <a:ext cx="2897137" cy="201776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0" y="10800"/>
                  </a:lnTo>
                  <a:cubicBezTo>
                    <a:pt x="0" y="4835"/>
                    <a:pt x="4835" y="0"/>
                    <a:pt x="10800" y="0"/>
                  </a:cubicBezTo>
                  <a:lnTo>
                    <a:pt x="10800" y="0"/>
                  </a:lnTo>
                  <a:cubicBezTo>
                    <a:pt x="16765" y="0"/>
                    <a:pt x="21600" y="4835"/>
                    <a:pt x="21600" y="10800"/>
                  </a:cubicBezTo>
                  <a:lnTo>
                    <a:pt x="21600" y="10800"/>
                  </a:lnTo>
                  <a:cubicBezTo>
                    <a:pt x="21600" y="16765"/>
                    <a:pt x="16765" y="21600"/>
                    <a:pt x="10800" y="21600"/>
                  </a:cubicBezTo>
                  <a:lnTo>
                    <a:pt x="10800" y="21600"/>
                  </a:lnTo>
                  <a:cubicBezTo>
                    <a:pt x="4835" y="21600"/>
                    <a:pt x="0" y="16765"/>
                    <a:pt x="0" y="10800"/>
                  </a:cubicBezTo>
                  <a:close/>
                </a:path>
              </a:pathLst>
            </a:custGeom>
            <a:noFill/>
            <a:ln w="88900" cap="sq">
              <a:solidFill>
                <a:srgbClr val="FFFFFF"/>
              </a:solidFill>
              <a:prstDash val="solid"/>
              <a:miter lim="800000"/>
            </a:ln>
            <a:effectLst/>
          </p:spPr>
          <p:txBody>
            <a:bodyPr wrap="square" lIns="45718" tIns="45718" rIns="45718" bIns="45718" numCol="1" anchor="ctr">
              <a:noAutofit/>
            </a:bodyPr>
            <a:lstStyle/>
            <a:p>
              <a:endParaRPr/>
            </a:p>
          </p:txBody>
        </p:sp>
      </p:grpSp>
      <p:pic>
        <p:nvPicPr>
          <p:cNvPr id="842" name="Immagine 4" descr="Immagine 4"/>
          <p:cNvPicPr>
            <a:picLocks noChangeAspect="1"/>
          </p:cNvPicPr>
          <p:nvPr/>
        </p:nvPicPr>
        <p:blipFill>
          <a:blip r:embed="rId4"/>
          <a:stretch>
            <a:fillRect/>
          </a:stretch>
        </p:blipFill>
        <p:spPr>
          <a:xfrm rot="10800000" flipH="1" flipV="1">
            <a:off x="108990" y="1147276"/>
            <a:ext cx="1905625" cy="2034295"/>
          </a:xfrm>
          <a:prstGeom prst="rect">
            <a:avLst/>
          </a:prstGeom>
          <a:ln w="12700">
            <a:miter lim="400000"/>
          </a:ln>
        </p:spPr>
      </p:pic>
      <p:sp>
        <p:nvSpPr>
          <p:cNvPr id="843" name="CasellaDiTesto 6"/>
          <p:cNvSpPr txBox="1"/>
          <p:nvPr/>
        </p:nvSpPr>
        <p:spPr>
          <a:xfrm>
            <a:off x="2338059" y="2850157"/>
            <a:ext cx="3359904"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1000">
                <a:latin typeface="Abadi"/>
                <a:ea typeface="Abadi"/>
                <a:cs typeface="Abadi"/>
                <a:sym typeface="Abadi"/>
              </a:defRPr>
            </a:pPr>
            <a:r>
              <a:t>source: Gardiner, 2013</a:t>
            </a:r>
          </a:p>
        </p:txBody>
      </p:sp>
      <p:grpSp>
        <p:nvGrpSpPr>
          <p:cNvPr id="846" name="Gruppo 8"/>
          <p:cNvGrpSpPr/>
          <p:nvPr/>
        </p:nvGrpSpPr>
        <p:grpSpPr>
          <a:xfrm>
            <a:off x="-73376" y="2787805"/>
            <a:ext cx="2715849" cy="3526550"/>
            <a:chOff x="30229" y="0"/>
            <a:chExt cx="2715848" cy="3526549"/>
          </a:xfrm>
        </p:grpSpPr>
        <p:pic>
          <p:nvPicPr>
            <p:cNvPr id="844" name="Immagine 7" descr="Immagine 7"/>
            <p:cNvPicPr>
              <a:picLocks noChangeAspect="1"/>
            </p:cNvPicPr>
            <p:nvPr/>
          </p:nvPicPr>
          <p:blipFill>
            <a:blip r:embed="rId5"/>
            <a:srcRect l="27983" t="19498" b="22610"/>
            <a:stretch>
              <a:fillRect/>
            </a:stretch>
          </p:blipFill>
          <p:spPr>
            <a:xfrm>
              <a:off x="129733" y="-1"/>
              <a:ext cx="2616345" cy="3206703"/>
            </a:xfrm>
            <a:prstGeom prst="rect">
              <a:avLst/>
            </a:prstGeom>
            <a:ln w="12700" cap="flat">
              <a:noFill/>
              <a:miter lim="400000"/>
            </a:ln>
            <a:effectLst/>
          </p:spPr>
        </p:pic>
        <p:pic>
          <p:nvPicPr>
            <p:cNvPr id="845" name="Immagine 3" descr="Immagine 3"/>
            <p:cNvPicPr>
              <a:picLocks noChangeAspect="1"/>
            </p:cNvPicPr>
            <p:nvPr/>
          </p:nvPicPr>
          <p:blipFill>
            <a:blip r:embed="rId6"/>
            <a:srcRect/>
            <a:stretch>
              <a:fillRect/>
            </a:stretch>
          </p:blipFill>
          <p:spPr>
            <a:xfrm>
              <a:off x="30229" y="1948784"/>
              <a:ext cx="2300589" cy="1577766"/>
            </a:xfrm>
            <a:prstGeom prst="rect">
              <a:avLst/>
            </a:prstGeom>
            <a:ln w="12700" cap="flat">
              <a:noFill/>
              <a:miter lim="400000"/>
            </a:ln>
            <a:effectLst/>
          </p:spPr>
        </p:pic>
      </p:grpSp>
      <p:sp>
        <p:nvSpPr>
          <p:cNvPr id="847" name="Segnaposto piè di pagina 8"/>
          <p:cNvSpPr txBox="1"/>
          <p:nvPr/>
        </p:nvSpPr>
        <p:spPr>
          <a:xfrm>
            <a:off x="567518" y="6410364"/>
            <a:ext cx="4343108"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iterate>
                                    <p:tmAbs val="0"/>
                                  </p:iterate>
                                  <p:childTnLst>
                                    <p:set>
                                      <p:cBhvr>
                                        <p:cTn id="6" fill="hold"/>
                                        <p:tgtEl>
                                          <p:spTgt spid="841"/>
                                        </p:tgtEl>
                                        <p:attrNameLst>
                                          <p:attrName>style.visibility</p:attrName>
                                        </p:attrNameLst>
                                      </p:cBhvr>
                                      <p:to>
                                        <p:strVal val="visible"/>
                                      </p:to>
                                    </p:set>
                                    <p:animEffect transition="in" filter="wipe(left)">
                                      <p:cBhvr>
                                        <p:cTn id="7" dur="500"/>
                                        <p:tgtEl>
                                          <p:spTgt spid="841"/>
                                        </p:tgtEl>
                                      </p:cBhvr>
                                    </p:animEffect>
                                  </p:childTnLst>
                                </p:cTn>
                              </p:par>
                            </p:childTnLst>
                          </p:cTn>
                        </p:par>
                        <p:par>
                          <p:cTn id="8" fill="hold">
                            <p:stCondLst>
                              <p:cond delay="500"/>
                            </p:stCondLst>
                            <p:childTnLst>
                              <p:par>
                                <p:cTn id="9" presetID="22" presetClass="entr" presetSubtype="8" fill="hold" grpId="2" nodeType="afterEffect">
                                  <p:stCondLst>
                                    <p:cond delay="0"/>
                                  </p:stCondLst>
                                  <p:iterate>
                                    <p:tmAbs val="0"/>
                                  </p:iterate>
                                  <p:childTnLst>
                                    <p:set>
                                      <p:cBhvr>
                                        <p:cTn id="10" fill="hold"/>
                                        <p:tgtEl>
                                          <p:spTgt spid="835"/>
                                        </p:tgtEl>
                                        <p:attrNameLst>
                                          <p:attrName>style.visibility</p:attrName>
                                        </p:attrNameLst>
                                      </p:cBhvr>
                                      <p:to>
                                        <p:strVal val="visible"/>
                                      </p:to>
                                    </p:set>
                                    <p:animEffect transition="in" filter="wipe(left)">
                                      <p:cBhvr>
                                        <p:cTn id="11" dur="500"/>
                                        <p:tgtEl>
                                          <p:spTgt spid="835"/>
                                        </p:tgtEl>
                                      </p:cBhvr>
                                    </p:animEffect>
                                  </p:childTnLst>
                                </p:cTn>
                              </p:par>
                            </p:childTnLst>
                          </p:cTn>
                        </p:par>
                        <p:par>
                          <p:cTn id="12" fill="hold">
                            <p:stCondLst>
                              <p:cond delay="1000"/>
                            </p:stCondLst>
                            <p:childTnLst>
                              <p:par>
                                <p:cTn id="13" presetID="22" presetClass="entr" presetSubtype="8" fill="hold" grpId="3" nodeType="afterEffect">
                                  <p:stCondLst>
                                    <p:cond delay="0"/>
                                  </p:stCondLst>
                                  <p:iterate>
                                    <p:tmAbs val="0"/>
                                  </p:iterate>
                                  <p:childTnLst>
                                    <p:set>
                                      <p:cBhvr>
                                        <p:cTn id="14" fill="hold"/>
                                        <p:tgtEl>
                                          <p:spTgt spid="836"/>
                                        </p:tgtEl>
                                        <p:attrNameLst>
                                          <p:attrName>style.visibility</p:attrName>
                                        </p:attrNameLst>
                                      </p:cBhvr>
                                      <p:to>
                                        <p:strVal val="visible"/>
                                      </p:to>
                                    </p:set>
                                    <p:animEffect transition="in" filter="wipe(left)">
                                      <p:cBhvr>
                                        <p:cTn id="15" dur="500"/>
                                        <p:tgtEl>
                                          <p:spTgt spid="836"/>
                                        </p:tgtEl>
                                      </p:cBhvr>
                                    </p:animEffect>
                                  </p:childTnLst>
                                </p:cTn>
                              </p:par>
                            </p:childTnLst>
                          </p:cTn>
                        </p:par>
                        <p:par>
                          <p:cTn id="16" fill="hold">
                            <p:stCondLst>
                              <p:cond delay="1500"/>
                            </p:stCondLst>
                            <p:childTnLst>
                              <p:par>
                                <p:cTn id="17" presetID="22" presetClass="entr" presetSubtype="8" fill="hold" grpId="4" nodeType="afterEffect">
                                  <p:stCondLst>
                                    <p:cond delay="0"/>
                                  </p:stCondLst>
                                  <p:iterate>
                                    <p:tmAbs val="0"/>
                                  </p:iterate>
                                  <p:childTnLst>
                                    <p:set>
                                      <p:cBhvr>
                                        <p:cTn id="18" fill="hold"/>
                                        <p:tgtEl>
                                          <p:spTgt spid="837"/>
                                        </p:tgtEl>
                                        <p:attrNameLst>
                                          <p:attrName>style.visibility</p:attrName>
                                        </p:attrNameLst>
                                      </p:cBhvr>
                                      <p:to>
                                        <p:strVal val="visible"/>
                                      </p:to>
                                    </p:set>
                                    <p:animEffect transition="in" filter="wipe(left)">
                                      <p:cBhvr>
                                        <p:cTn id="19" dur="500"/>
                                        <p:tgtEl>
                                          <p:spTgt spid="8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5" grpId="2" animBg="1" advAuto="0"/>
      <p:bldP spid="836" grpId="3" animBg="1" advAuto="0"/>
      <p:bldP spid="837" grpId="4" animBg="1" advAuto="0"/>
      <p:bldP spid="841" grpId="1" animBg="1" advAuto="0"/>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51" name="CasellaDiTesto 1"/>
          <p:cNvSpPr txBox="1"/>
          <p:nvPr/>
        </p:nvSpPr>
        <p:spPr>
          <a:xfrm>
            <a:off x="2133599" y="412380"/>
            <a:ext cx="7924802" cy="6375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a:latin typeface="Bahnschrift"/>
                <a:ea typeface="Bahnschrift"/>
                <a:cs typeface="Bahnschrift"/>
                <a:sym typeface="Bahnschrift"/>
              </a:defRPr>
            </a:lvl1pPr>
          </a:lstStyle>
          <a:p>
            <a:r>
              <a:t>Gestione degli eventi climatici estremi </a:t>
            </a:r>
          </a:p>
        </p:txBody>
      </p:sp>
      <p:sp>
        <p:nvSpPr>
          <p:cNvPr id="852" name="CasellaDiTesto 4"/>
          <p:cNvSpPr txBox="1"/>
          <p:nvPr/>
        </p:nvSpPr>
        <p:spPr>
          <a:xfrm>
            <a:off x="382492" y="1296850"/>
            <a:ext cx="10858501" cy="2006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nSpc>
                <a:spcPct val="120000"/>
              </a:lnSpc>
              <a:defRPr sz="2000">
                <a:latin typeface="Bahnschrift"/>
                <a:ea typeface="Bahnschrift"/>
                <a:cs typeface="Bahnschrift"/>
                <a:sym typeface="Bahnschrift"/>
              </a:defRPr>
            </a:pPr>
            <a:r>
              <a:t>“</a:t>
            </a:r>
            <a:r>
              <a:rPr sz="2200" i="1"/>
              <a:t>The overall focus of disaster risk management, therefore, has to </a:t>
            </a:r>
            <a:r>
              <a:rPr sz="2200" b="1" i="1"/>
              <a:t>shift from shielding social and economic development against what are seen as external events and shocks</a:t>
            </a:r>
            <a:r>
              <a:rPr sz="2200" i="1"/>
              <a:t>, to one of </a:t>
            </a:r>
            <a:r>
              <a:rPr sz="2200" b="1" i="1"/>
              <a:t>transforming</a:t>
            </a:r>
            <a:r>
              <a:rPr sz="2200" i="1"/>
              <a:t> development to manage risks, sustainably seize opportunities, strengthen resilience, thereby ensuring </a:t>
            </a:r>
            <a:r>
              <a:rPr sz="2200" b="1" i="1"/>
              <a:t>resilience</a:t>
            </a:r>
            <a:r>
              <a:rPr sz="2200" i="1"/>
              <a:t> a sustainable development</a:t>
            </a:r>
            <a:r>
              <a:rPr sz="2200"/>
              <a:t>.”</a:t>
            </a:r>
          </a:p>
        </p:txBody>
      </p:sp>
      <p:sp>
        <p:nvSpPr>
          <p:cNvPr id="853" name="CasellaDiTesto 6"/>
          <p:cNvSpPr txBox="1"/>
          <p:nvPr/>
        </p:nvSpPr>
        <p:spPr>
          <a:xfrm>
            <a:off x="8356592" y="3054380"/>
            <a:ext cx="3359905"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1000">
                <a:latin typeface="Abadi"/>
                <a:ea typeface="Abadi"/>
                <a:cs typeface="Abadi"/>
                <a:sym typeface="Abadi"/>
              </a:defRPr>
            </a:pPr>
            <a:r>
              <a:t>source: UNSDR, 2014</a:t>
            </a:r>
          </a:p>
        </p:txBody>
      </p:sp>
      <p:pic>
        <p:nvPicPr>
          <p:cNvPr id="854" name="Picture 2" descr="Picture 2"/>
          <p:cNvPicPr>
            <a:picLocks noChangeAspect="1"/>
          </p:cNvPicPr>
          <p:nvPr/>
        </p:nvPicPr>
        <p:blipFill>
          <a:blip r:embed="rId3"/>
          <a:stretch>
            <a:fillRect/>
          </a:stretch>
        </p:blipFill>
        <p:spPr>
          <a:xfrm rot="10381984" flipV="1">
            <a:off x="3566559" y="2847767"/>
            <a:ext cx="1949161" cy="1949161"/>
          </a:xfrm>
          <a:prstGeom prst="rect">
            <a:avLst/>
          </a:prstGeom>
          <a:ln w="12700">
            <a:miter lim="400000"/>
          </a:ln>
        </p:spPr>
      </p:pic>
      <p:sp>
        <p:nvSpPr>
          <p:cNvPr id="855" name="CasellaDiTesto 7"/>
          <p:cNvSpPr txBox="1"/>
          <p:nvPr/>
        </p:nvSpPr>
        <p:spPr>
          <a:xfrm>
            <a:off x="5464167" y="3543908"/>
            <a:ext cx="5657801" cy="26695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nSpc>
                <a:spcPct val="120000"/>
              </a:lnSpc>
              <a:defRPr sz="2400">
                <a:latin typeface="Bahnschrift"/>
                <a:ea typeface="Bahnschrift"/>
                <a:cs typeface="Bahnschrift"/>
                <a:sym typeface="Bahnschrift"/>
              </a:defRPr>
            </a:pPr>
            <a:r>
              <a:t>“</a:t>
            </a:r>
            <a:r>
              <a:rPr i="1"/>
              <a:t>The robustness over time would increase if </a:t>
            </a:r>
            <a:r>
              <a:rPr b="1" i="1"/>
              <a:t>learning</a:t>
            </a:r>
            <a:r>
              <a:rPr i="1"/>
              <a:t> were a central pillar of </a:t>
            </a:r>
            <a:r>
              <a:rPr b="1" i="1"/>
              <a:t>adaptation efforts</a:t>
            </a:r>
            <a:r>
              <a:rPr i="1"/>
              <a:t>, including learning focused on addressing current </a:t>
            </a:r>
            <a:r>
              <a:rPr b="1" i="1"/>
              <a:t>vulnerabilities</a:t>
            </a:r>
            <a:r>
              <a:rPr i="1"/>
              <a:t> </a:t>
            </a:r>
            <a:r>
              <a:rPr b="1" i="1"/>
              <a:t>and enhancing current risk management</a:t>
            </a:r>
            <a:r>
              <a:t>”</a:t>
            </a:r>
          </a:p>
        </p:txBody>
      </p:sp>
      <p:sp>
        <p:nvSpPr>
          <p:cNvPr id="856" name="CasellaDiTesto 6"/>
          <p:cNvSpPr txBox="1"/>
          <p:nvPr/>
        </p:nvSpPr>
        <p:spPr>
          <a:xfrm>
            <a:off x="8245761" y="5944324"/>
            <a:ext cx="3359904"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1000">
                <a:latin typeface="Abadi"/>
                <a:ea typeface="Abadi"/>
                <a:cs typeface="Abadi"/>
                <a:sym typeface="Abadi"/>
              </a:defRPr>
            </a:pPr>
            <a:r>
              <a:t>source: Field et al., 2014</a:t>
            </a:r>
          </a:p>
        </p:txBody>
      </p:sp>
      <p:pic>
        <p:nvPicPr>
          <p:cNvPr id="857" name="Immagine 1" descr="Immagine 1"/>
          <p:cNvPicPr>
            <a:picLocks noChangeAspect="1"/>
          </p:cNvPicPr>
          <p:nvPr/>
        </p:nvPicPr>
        <p:blipFill>
          <a:blip r:embed="rId4"/>
          <a:stretch>
            <a:fillRect/>
          </a:stretch>
        </p:blipFill>
        <p:spPr>
          <a:xfrm>
            <a:off x="50550" y="2736749"/>
            <a:ext cx="4133851" cy="3733801"/>
          </a:xfrm>
          <a:prstGeom prst="rect">
            <a:avLst/>
          </a:prstGeom>
          <a:ln w="12700">
            <a:miter lim="400000"/>
          </a:ln>
        </p:spPr>
      </p:pic>
      <p:sp>
        <p:nvSpPr>
          <p:cNvPr id="858" name="Segnaposto piè di pagina 8"/>
          <p:cNvSpPr txBox="1"/>
          <p:nvPr/>
        </p:nvSpPr>
        <p:spPr>
          <a:xfrm>
            <a:off x="534246" y="6368819"/>
            <a:ext cx="4283128"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854"/>
                                        </p:tgtEl>
                                        <p:attrNameLst>
                                          <p:attrName>style.visibility</p:attrName>
                                        </p:attrNameLst>
                                      </p:cBhvr>
                                      <p:to>
                                        <p:strVal val="visible"/>
                                      </p:to>
                                    </p:set>
                                    <p:anim calcmode="lin" valueType="num">
                                      <p:cBhvr>
                                        <p:cTn id="7" dur="1000" fill="hold"/>
                                        <p:tgtEl>
                                          <p:spTgt spid="854"/>
                                        </p:tgtEl>
                                        <p:attrNameLst>
                                          <p:attrName>ppt_x</p:attrName>
                                        </p:attrNameLst>
                                      </p:cBhvr>
                                      <p:tavLst>
                                        <p:tav tm="0">
                                          <p:val>
                                            <p:strVal val="#ppt_x"/>
                                          </p:val>
                                        </p:tav>
                                        <p:tav tm="100000">
                                          <p:val>
                                            <p:strVal val="#ppt_x"/>
                                          </p:val>
                                        </p:tav>
                                      </p:tavLst>
                                    </p:anim>
                                    <p:anim calcmode="lin" valueType="num">
                                      <p:cBhvr>
                                        <p:cTn id="8" dur="1000" fill="hold"/>
                                        <p:tgtEl>
                                          <p:spTgt spid="85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2" nodeType="afterEffect">
                                  <p:stCondLst>
                                    <p:cond delay="300"/>
                                  </p:stCondLst>
                                  <p:iterate>
                                    <p:tmAbs val="0"/>
                                  </p:iterate>
                                  <p:childTnLst>
                                    <p:set>
                                      <p:cBhvr>
                                        <p:cTn id="11" fill="hold"/>
                                        <p:tgtEl>
                                          <p:spTgt spid="855"/>
                                        </p:tgtEl>
                                        <p:attrNameLst>
                                          <p:attrName>style.visibility</p:attrName>
                                        </p:attrNameLst>
                                      </p:cBhvr>
                                      <p:to>
                                        <p:strVal val="visible"/>
                                      </p:to>
                                    </p:set>
                                    <p:anim calcmode="lin" valueType="num">
                                      <p:cBhvr>
                                        <p:cTn id="12" dur="700" fill="hold"/>
                                        <p:tgtEl>
                                          <p:spTgt spid="855"/>
                                        </p:tgtEl>
                                        <p:attrNameLst>
                                          <p:attrName>ppt_x</p:attrName>
                                        </p:attrNameLst>
                                      </p:cBhvr>
                                      <p:tavLst>
                                        <p:tav tm="0">
                                          <p:val>
                                            <p:strVal val="#ppt_x"/>
                                          </p:val>
                                        </p:tav>
                                        <p:tav tm="100000">
                                          <p:val>
                                            <p:strVal val="#ppt_x"/>
                                          </p:val>
                                        </p:tav>
                                      </p:tavLst>
                                    </p:anim>
                                    <p:anim calcmode="lin" valueType="num">
                                      <p:cBhvr>
                                        <p:cTn id="13" dur="700" fill="hold"/>
                                        <p:tgtEl>
                                          <p:spTgt spid="8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4" grpId="1" animBg="1" advAuto="0"/>
      <p:bldP spid="855" grpId="2"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2" name="CasellaDiTesto 10"/>
          <p:cNvSpPr txBox="1"/>
          <p:nvPr/>
        </p:nvSpPr>
        <p:spPr>
          <a:xfrm>
            <a:off x="3222775" y="4054799"/>
            <a:ext cx="7678185" cy="17017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nSpc>
                <a:spcPct val="120000"/>
              </a:lnSpc>
              <a:defRPr sz="2400">
                <a:latin typeface="Bahnschrift"/>
                <a:ea typeface="Bahnschrift"/>
                <a:cs typeface="Bahnschrift"/>
                <a:sym typeface="Bahnschrift"/>
              </a:defRPr>
            </a:pPr>
            <a:r>
              <a:rPr dirty="0" err="1"/>
              <a:t>Adattamento</a:t>
            </a:r>
            <a:r>
              <a:rPr dirty="0"/>
              <a:t>: </a:t>
            </a:r>
            <a:br>
              <a:rPr dirty="0"/>
            </a:br>
            <a:r>
              <a:rPr dirty="0"/>
              <a:t>“</a:t>
            </a:r>
            <a:r>
              <a:rPr sz="2200" i="1" dirty="0"/>
              <a:t>Adjustment in natural AND human systems in response to actual or expected climatic stimuli or their effects, which moderates harm or exploits beneficial opportunities”</a:t>
            </a:r>
            <a:r>
              <a:rPr sz="2200" dirty="0"/>
              <a:t> </a:t>
            </a:r>
          </a:p>
        </p:txBody>
      </p:sp>
      <p:sp>
        <p:nvSpPr>
          <p:cNvPr id="863" name="CasellaDiTesto 6"/>
          <p:cNvSpPr txBox="1"/>
          <p:nvPr/>
        </p:nvSpPr>
        <p:spPr>
          <a:xfrm>
            <a:off x="3206760" y="5818869"/>
            <a:ext cx="3359904"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rPr dirty="0"/>
              <a:t>Adapted from IPCC, 2018</a:t>
            </a:r>
          </a:p>
        </p:txBody>
      </p:sp>
      <p:pic>
        <p:nvPicPr>
          <p:cNvPr id="864" name="Immagine 14" descr="Immagine 14"/>
          <p:cNvPicPr>
            <a:picLocks noChangeAspect="1"/>
          </p:cNvPicPr>
          <p:nvPr/>
        </p:nvPicPr>
        <p:blipFill>
          <a:blip r:embed="rId3"/>
          <a:stretch>
            <a:fillRect/>
          </a:stretch>
        </p:blipFill>
        <p:spPr>
          <a:xfrm>
            <a:off x="-319189" y="1527324"/>
            <a:ext cx="4133851" cy="3733801"/>
          </a:xfrm>
          <a:prstGeom prst="rect">
            <a:avLst/>
          </a:prstGeom>
          <a:ln w="12700">
            <a:miter lim="400000"/>
          </a:ln>
        </p:spPr>
      </p:pic>
      <p:sp>
        <p:nvSpPr>
          <p:cNvPr id="865" name="CasellaDiTesto 15"/>
          <p:cNvSpPr txBox="1"/>
          <p:nvPr/>
        </p:nvSpPr>
        <p:spPr>
          <a:xfrm>
            <a:off x="3206760" y="1527324"/>
            <a:ext cx="7678185" cy="20980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nSpc>
                <a:spcPct val="120000"/>
              </a:lnSpc>
              <a:defRPr sz="2400">
                <a:latin typeface="Bahnschrift"/>
                <a:ea typeface="Bahnschrift"/>
                <a:cs typeface="Bahnschrift"/>
                <a:sym typeface="Bahnschrift"/>
              </a:defRPr>
            </a:pPr>
            <a:r>
              <a:rPr dirty="0" err="1"/>
              <a:t>Conoscenza</a:t>
            </a:r>
            <a:r>
              <a:rPr dirty="0"/>
              <a:t> ed </a:t>
            </a:r>
            <a:r>
              <a:rPr dirty="0" err="1"/>
              <a:t>apprendimento</a:t>
            </a:r>
            <a:r>
              <a:rPr dirty="0"/>
              <a:t>:</a:t>
            </a:r>
            <a:br>
              <a:rPr dirty="0"/>
            </a:br>
            <a:r>
              <a:rPr dirty="0"/>
              <a:t>“</a:t>
            </a:r>
            <a:r>
              <a:rPr sz="2200" b="1" i="1" dirty="0"/>
              <a:t>Continuous learning </a:t>
            </a:r>
            <a:r>
              <a:rPr sz="2200" i="1" dirty="0"/>
              <a:t>is a critical component of adaptation in order to be able to take into account complex dynamics and uncertainty. Learning processes draw upon various knowledge systems ”</a:t>
            </a:r>
          </a:p>
        </p:txBody>
      </p:sp>
      <p:sp>
        <p:nvSpPr>
          <p:cNvPr id="866" name="CasellaDiTesto 6"/>
          <p:cNvSpPr txBox="1"/>
          <p:nvPr/>
        </p:nvSpPr>
        <p:spPr>
          <a:xfrm>
            <a:off x="3222775" y="3569494"/>
            <a:ext cx="3359904"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rPr dirty="0"/>
              <a:t>Source: </a:t>
            </a:r>
            <a:r>
              <a:rPr dirty="0" err="1"/>
              <a:t>Folke</a:t>
            </a:r>
            <a:r>
              <a:rPr dirty="0"/>
              <a:t> et al.,  2005</a:t>
            </a:r>
          </a:p>
        </p:txBody>
      </p:sp>
      <p:sp>
        <p:nvSpPr>
          <p:cNvPr id="867" name="Segnaposto piè di pagina 8"/>
          <p:cNvSpPr txBox="1"/>
          <p:nvPr/>
        </p:nvSpPr>
        <p:spPr>
          <a:xfrm>
            <a:off x="534246" y="6368819"/>
            <a:ext cx="4352466"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
        <p:nvSpPr>
          <p:cNvPr id="868" name="CasellaDiTesto 1"/>
          <p:cNvSpPr txBox="1"/>
          <p:nvPr/>
        </p:nvSpPr>
        <p:spPr>
          <a:xfrm>
            <a:off x="2133599" y="412380"/>
            <a:ext cx="7924802" cy="6375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a:latin typeface="Bahnschrift"/>
                <a:ea typeface="Bahnschrift"/>
                <a:cs typeface="Bahnschrift"/>
                <a:sym typeface="Bahnschrift"/>
              </a:defRPr>
            </a:lvl1pPr>
          </a:lstStyle>
          <a:p>
            <a:r>
              <a:t>Gestione degli eventi climatici estremi </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2" name="Immagine 14" descr="Immagine 14"/>
          <p:cNvPicPr>
            <a:picLocks noChangeAspect="1"/>
          </p:cNvPicPr>
          <p:nvPr/>
        </p:nvPicPr>
        <p:blipFill>
          <a:blip r:embed="rId3"/>
          <a:stretch>
            <a:fillRect/>
          </a:stretch>
        </p:blipFill>
        <p:spPr>
          <a:xfrm>
            <a:off x="-241672" y="1455376"/>
            <a:ext cx="4133851" cy="3733801"/>
          </a:xfrm>
          <a:prstGeom prst="rect">
            <a:avLst/>
          </a:prstGeom>
          <a:ln w="12700">
            <a:miter lim="400000"/>
          </a:ln>
        </p:spPr>
      </p:pic>
      <p:sp>
        <p:nvSpPr>
          <p:cNvPr id="873" name="CasellaDiTesto 18"/>
          <p:cNvSpPr txBox="1"/>
          <p:nvPr/>
        </p:nvSpPr>
        <p:spPr>
          <a:xfrm>
            <a:off x="3359410" y="1059512"/>
            <a:ext cx="7678185" cy="17017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nSpc>
                <a:spcPct val="120000"/>
              </a:lnSpc>
              <a:defRPr sz="2400">
                <a:latin typeface="Abadi"/>
                <a:ea typeface="Abadi"/>
                <a:cs typeface="Abadi"/>
                <a:sym typeface="Abadi"/>
              </a:defRPr>
            </a:pPr>
            <a:r>
              <a:rPr dirty="0" err="1"/>
              <a:t>Resilienza</a:t>
            </a:r>
            <a:r>
              <a:rPr dirty="0"/>
              <a:t>:</a:t>
            </a:r>
            <a:br>
              <a:rPr dirty="0"/>
            </a:br>
            <a:r>
              <a:rPr dirty="0"/>
              <a:t>“</a:t>
            </a:r>
            <a:r>
              <a:rPr sz="2200" i="1" dirty="0"/>
              <a:t>The resilience </a:t>
            </a:r>
            <a:r>
              <a:rPr sz="2200" i="1" dirty="0">
                <a:latin typeface="Bahnschrift"/>
                <a:ea typeface="Bahnschrift"/>
                <a:cs typeface="Bahnschrift"/>
                <a:sym typeface="Bahnschrift"/>
              </a:rPr>
              <a:t>approach</a:t>
            </a:r>
            <a:r>
              <a:rPr sz="2200" i="1" dirty="0"/>
              <a:t> of resilience thinking deals with complex adaptive system dynamics and true uncertainty and how to learn to live with change and make use of it. </a:t>
            </a:r>
            <a:r>
              <a:rPr sz="2200" dirty="0"/>
              <a:t>”</a:t>
            </a:r>
          </a:p>
        </p:txBody>
      </p:sp>
      <p:sp>
        <p:nvSpPr>
          <p:cNvPr id="874" name="CasellaDiTesto 6"/>
          <p:cNvSpPr txBox="1"/>
          <p:nvPr/>
        </p:nvSpPr>
        <p:spPr>
          <a:xfrm>
            <a:off x="9761343" y="2554641"/>
            <a:ext cx="3359904"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t>Source: Folke, 2016</a:t>
            </a:r>
          </a:p>
        </p:txBody>
      </p:sp>
      <p:sp>
        <p:nvSpPr>
          <p:cNvPr id="875" name="CasellaDiTesto 2"/>
          <p:cNvSpPr txBox="1"/>
          <p:nvPr/>
        </p:nvSpPr>
        <p:spPr>
          <a:xfrm>
            <a:off x="8649829" y="4016159"/>
            <a:ext cx="3202372" cy="17109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nSpc>
                <a:spcPct val="120000"/>
              </a:lnSpc>
              <a:defRPr sz="2400">
                <a:latin typeface="Bahnschrift"/>
                <a:ea typeface="Bahnschrift"/>
                <a:cs typeface="Bahnschrift"/>
                <a:sym typeface="Bahnschrift"/>
              </a:defRPr>
            </a:pPr>
            <a:r>
              <a:rPr dirty="0"/>
              <a:t>“</a:t>
            </a:r>
            <a:r>
              <a:rPr sz="2200" i="1" dirty="0"/>
              <a:t>It is useful understanding resilience both as </a:t>
            </a:r>
            <a:r>
              <a:rPr sz="2200" b="1" i="1" dirty="0"/>
              <a:t>a process </a:t>
            </a:r>
            <a:r>
              <a:rPr sz="2200" i="1" dirty="0"/>
              <a:t>and an </a:t>
            </a:r>
            <a:r>
              <a:rPr sz="2200" b="1" i="1" dirty="0"/>
              <a:t>outcome</a:t>
            </a:r>
            <a:r>
              <a:rPr sz="2200" i="1" dirty="0"/>
              <a:t>.”</a:t>
            </a:r>
          </a:p>
        </p:txBody>
      </p:sp>
      <p:sp>
        <p:nvSpPr>
          <p:cNvPr id="877" name="CasellaDiTesto 6"/>
          <p:cNvSpPr txBox="1"/>
          <p:nvPr/>
        </p:nvSpPr>
        <p:spPr>
          <a:xfrm>
            <a:off x="3359410" y="5051624"/>
            <a:ext cx="3359905"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rPr dirty="0"/>
              <a:t>Source: Matyas and Pelling, 2014</a:t>
            </a:r>
          </a:p>
        </p:txBody>
      </p:sp>
      <p:pic>
        <p:nvPicPr>
          <p:cNvPr id="878" name="Picture 4" descr="Picture 4"/>
          <p:cNvPicPr>
            <a:picLocks noChangeAspect="1"/>
          </p:cNvPicPr>
          <p:nvPr/>
        </p:nvPicPr>
        <p:blipFill>
          <a:blip r:embed="rId4"/>
          <a:stretch>
            <a:fillRect/>
          </a:stretch>
        </p:blipFill>
        <p:spPr>
          <a:xfrm rot="3181925" flipH="1" flipV="1">
            <a:off x="3522870" y="2783000"/>
            <a:ext cx="1292001" cy="1292000"/>
          </a:xfrm>
          <a:prstGeom prst="rect">
            <a:avLst/>
          </a:prstGeom>
          <a:ln w="12700">
            <a:miter lim="400000"/>
          </a:ln>
          <a:effectLst>
            <a:outerShdw blurRad="50800" dist="50800" dir="5400000" rotWithShape="0">
              <a:srgbClr val="000000"/>
            </a:outerShdw>
          </a:effectLst>
        </p:spPr>
      </p:pic>
      <p:sp>
        <p:nvSpPr>
          <p:cNvPr id="879" name="CasellaDiTesto 5"/>
          <p:cNvSpPr txBox="1"/>
          <p:nvPr/>
        </p:nvSpPr>
        <p:spPr>
          <a:xfrm>
            <a:off x="5073491" y="2953584"/>
            <a:ext cx="3202372" cy="2154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nSpc>
                <a:spcPct val="120000"/>
              </a:lnSpc>
              <a:defRPr sz="2400">
                <a:latin typeface="Bahnschrift"/>
                <a:ea typeface="Bahnschrift"/>
                <a:cs typeface="Bahnschrift"/>
                <a:sym typeface="Bahnschrift"/>
              </a:defRPr>
            </a:pPr>
            <a:r>
              <a:rPr dirty="0" err="1"/>
              <a:t>Resilienza</a:t>
            </a:r>
            <a:r>
              <a:rPr dirty="0"/>
              <a:t>:</a:t>
            </a:r>
            <a:br>
              <a:rPr dirty="0"/>
            </a:br>
            <a:r>
              <a:rPr dirty="0"/>
              <a:t>“</a:t>
            </a:r>
            <a:r>
              <a:rPr sz="2200" i="1" dirty="0"/>
              <a:t>Socio-ecological system theory identifies resilience </a:t>
            </a:r>
            <a:r>
              <a:rPr sz="2200" b="1" i="1" dirty="0"/>
              <a:t>as a system property ”</a:t>
            </a:r>
          </a:p>
        </p:txBody>
      </p:sp>
      <p:sp>
        <p:nvSpPr>
          <p:cNvPr id="881" name="Segnaposto piè di pagina 8"/>
          <p:cNvSpPr txBox="1"/>
          <p:nvPr/>
        </p:nvSpPr>
        <p:spPr>
          <a:xfrm>
            <a:off x="534246" y="6368819"/>
            <a:ext cx="4458455"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
        <p:nvSpPr>
          <p:cNvPr id="882" name="CasellaDiTesto 1"/>
          <p:cNvSpPr txBox="1"/>
          <p:nvPr/>
        </p:nvSpPr>
        <p:spPr>
          <a:xfrm>
            <a:off x="2133599" y="412380"/>
            <a:ext cx="7924802" cy="6375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a:latin typeface="Bahnschrift"/>
                <a:ea typeface="Bahnschrift"/>
                <a:cs typeface="Bahnschrift"/>
                <a:sym typeface="Bahnschrift"/>
              </a:defRPr>
            </a:lvl1pPr>
          </a:lstStyle>
          <a:p>
            <a:r>
              <a:t>Gestione degli eventi climatici estremi </a:t>
            </a:r>
          </a:p>
        </p:txBody>
      </p:sp>
      <p:pic>
        <p:nvPicPr>
          <p:cNvPr id="2" name="Picture 4" descr="Picture 4">
            <a:extLst>
              <a:ext uri="{FF2B5EF4-FFF2-40B4-BE49-F238E27FC236}">
                <a16:creationId xmlns:a16="http://schemas.microsoft.com/office/drawing/2014/main" id="{1FCF2F94-A15F-406F-ADFB-9D10DF3EC9DC}"/>
              </a:ext>
            </a:extLst>
          </p:cNvPr>
          <p:cNvPicPr>
            <a:picLocks noChangeAspect="1"/>
          </p:cNvPicPr>
          <p:nvPr/>
        </p:nvPicPr>
        <p:blipFill>
          <a:blip r:embed="rId4"/>
          <a:stretch>
            <a:fillRect/>
          </a:stretch>
        </p:blipFill>
        <p:spPr>
          <a:xfrm rot="3181925" flipH="1" flipV="1">
            <a:off x="6806134" y="4700453"/>
            <a:ext cx="1292001" cy="1292000"/>
          </a:xfrm>
          <a:prstGeom prst="rect">
            <a:avLst/>
          </a:prstGeom>
          <a:ln w="12700">
            <a:miter lim="400000"/>
          </a:ln>
          <a:effectLst>
            <a:outerShdw blurRad="50800" dist="50800" dir="5400000" rotWithShape="0">
              <a:srgbClr val="000000"/>
            </a:outerShdw>
          </a:effectLst>
        </p:spPr>
      </p:pic>
      <p:sp>
        <p:nvSpPr>
          <p:cNvPr id="3" name="CasellaDiTesto 6">
            <a:extLst>
              <a:ext uri="{FF2B5EF4-FFF2-40B4-BE49-F238E27FC236}">
                <a16:creationId xmlns:a16="http://schemas.microsoft.com/office/drawing/2014/main" id="{FBDE2811-9D12-48D8-871B-CAAE903E43E4}"/>
              </a:ext>
            </a:extLst>
          </p:cNvPr>
          <p:cNvSpPr txBox="1"/>
          <p:nvPr/>
        </p:nvSpPr>
        <p:spPr>
          <a:xfrm>
            <a:off x="8866262" y="5727073"/>
            <a:ext cx="3359905" cy="2438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000">
                <a:latin typeface="Abadi"/>
                <a:ea typeface="Abadi"/>
                <a:cs typeface="Abadi"/>
                <a:sym typeface="Abadi"/>
              </a:defRPr>
            </a:lvl1pPr>
          </a:lstStyle>
          <a:p>
            <a:r>
              <a:rPr dirty="0"/>
              <a:t>Source: Matyas and Pelling, 2014</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 name="CasellaDiTesto 3"/>
          <p:cNvSpPr txBox="1"/>
          <p:nvPr/>
        </p:nvSpPr>
        <p:spPr>
          <a:xfrm>
            <a:off x="430732" y="1215726"/>
            <a:ext cx="9467472" cy="16103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nSpc>
                <a:spcPct val="120000"/>
              </a:lnSpc>
              <a:defRPr sz="2200" b="1" i="1">
                <a:latin typeface="Bahnschrift"/>
                <a:ea typeface="Bahnschrift"/>
                <a:cs typeface="Bahnschrift"/>
                <a:sym typeface="Bahnschrift"/>
              </a:defRPr>
            </a:pPr>
            <a:r>
              <a:t>Sistemi socio ecologici</a:t>
            </a:r>
            <a:r>
              <a:rPr b="0"/>
              <a:t>: “Socio –ecological systems are systems  where</a:t>
            </a:r>
            <a:br>
              <a:rPr b="0"/>
            </a:br>
            <a:r>
              <a:rPr b="0"/>
              <a:t>                                         Interdependent bio-ecological components and</a:t>
            </a:r>
            <a:br>
              <a:rPr b="0"/>
            </a:br>
            <a:r>
              <a:rPr b="0"/>
              <a:t>                                         associated social actors interact in multilevel</a:t>
            </a:r>
            <a:br>
              <a:rPr b="0"/>
            </a:br>
            <a:r>
              <a:rPr b="0"/>
              <a:t>                                          relationships”</a:t>
            </a:r>
          </a:p>
        </p:txBody>
      </p:sp>
      <p:grpSp>
        <p:nvGrpSpPr>
          <p:cNvPr id="896" name="Gruppo 9"/>
          <p:cNvGrpSpPr/>
          <p:nvPr/>
        </p:nvGrpSpPr>
        <p:grpSpPr>
          <a:xfrm>
            <a:off x="0" y="2235091"/>
            <a:ext cx="11707659" cy="2999239"/>
            <a:chOff x="0" y="0"/>
            <a:chExt cx="11707658" cy="2999238"/>
          </a:xfrm>
        </p:grpSpPr>
        <p:grpSp>
          <p:nvGrpSpPr>
            <p:cNvPr id="889" name="CasellaDiTesto 5"/>
            <p:cNvGrpSpPr/>
            <p:nvPr/>
          </p:nvGrpSpPr>
          <p:grpSpPr>
            <a:xfrm>
              <a:off x="1465867" y="654662"/>
              <a:ext cx="4266615" cy="2344577"/>
              <a:chOff x="0" y="0"/>
              <a:chExt cx="4266613" cy="2344576"/>
            </a:xfrm>
          </p:grpSpPr>
          <p:sp>
            <p:nvSpPr>
              <p:cNvPr id="887" name="Ovale"/>
              <p:cNvSpPr/>
              <p:nvPr/>
            </p:nvSpPr>
            <p:spPr>
              <a:xfrm>
                <a:off x="0" y="-1"/>
                <a:ext cx="4266614" cy="2344578"/>
              </a:xfrm>
              <a:prstGeom prst="ellipse">
                <a:avLst/>
              </a:prstGeom>
              <a:gradFill flip="none" rotWithShape="1">
                <a:gsLst>
                  <a:gs pos="0">
                    <a:srgbClr val="8FAADC">
                      <a:alpha val="0"/>
                    </a:srgbClr>
                  </a:gs>
                  <a:gs pos="1000">
                    <a:srgbClr val="8FAADC"/>
                  </a:gs>
                  <a:gs pos="66000">
                    <a:srgbClr val="EEECE1"/>
                  </a:gs>
                </a:gsLst>
                <a:lin ang="17400000" scaled="0"/>
              </a:gradFill>
              <a:ln w="12700" cap="flat">
                <a:solidFill>
                  <a:srgbClr val="DEE6F5">
                    <a:alpha val="50000"/>
                  </a:srgbClr>
                </a:solidFill>
                <a:prstDash val="solid"/>
                <a:miter lim="400000"/>
              </a:ln>
              <a:effectLst>
                <a:outerShdw blurRad="50800" dist="38100" dir="2700000" rotWithShape="0">
                  <a:srgbClr val="000000">
                    <a:alpha val="40000"/>
                  </a:srgbClr>
                </a:outerShdw>
              </a:effectLst>
            </p:spPr>
            <p:txBody>
              <a:bodyPr wrap="square" lIns="45718" tIns="45718" rIns="45718" bIns="45718" numCol="1" anchor="ctr">
                <a:noAutofit/>
              </a:bodyPr>
              <a:lstStyle/>
              <a:p>
                <a:pPr algn="ctr">
                  <a:defRPr>
                    <a:latin typeface="+mj-lt"/>
                    <a:ea typeface="+mj-ea"/>
                    <a:cs typeface="+mj-cs"/>
                    <a:sym typeface="Calibri"/>
                  </a:defRPr>
                </a:pPr>
                <a:endParaRPr/>
              </a:p>
            </p:txBody>
          </p:sp>
          <p:sp>
            <p:nvSpPr>
              <p:cNvPr id="888" name="Social subsystem:  Individual and collective needs"/>
              <p:cNvSpPr txBox="1"/>
              <p:nvPr/>
            </p:nvSpPr>
            <p:spPr>
              <a:xfrm>
                <a:off x="693461" y="660968"/>
                <a:ext cx="2941973" cy="13106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p>
                <a:pPr algn="ctr">
                  <a:defRPr sz="2000">
                    <a:latin typeface="Bahnschrift"/>
                    <a:ea typeface="Bahnschrift"/>
                    <a:cs typeface="Bahnschrift"/>
                    <a:sym typeface="Bahnschrift"/>
                  </a:defRPr>
                </a:pPr>
                <a:br/>
                <a:r>
                  <a:t>Social subsystem: </a:t>
                </a:r>
                <a:br/>
                <a:r>
                  <a:t>Individual and collective needs</a:t>
                </a:r>
              </a:p>
            </p:txBody>
          </p:sp>
        </p:grpSp>
        <p:pic>
          <p:nvPicPr>
            <p:cNvPr id="890" name="Picture 2" descr="Picture 2"/>
            <p:cNvPicPr>
              <a:picLocks noChangeAspect="1"/>
            </p:cNvPicPr>
            <p:nvPr/>
          </p:nvPicPr>
          <p:blipFill>
            <a:blip r:embed="rId3"/>
            <a:srcRect/>
            <a:stretch>
              <a:fillRect/>
            </a:stretch>
          </p:blipFill>
          <p:spPr>
            <a:xfrm>
              <a:off x="0" y="23237"/>
              <a:ext cx="2597151" cy="184974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3"/>
                    <a:pt x="0" y="10798"/>
                  </a:cubicBezTo>
                  <a:cubicBezTo>
                    <a:pt x="0" y="16762"/>
                    <a:pt x="4835" y="21600"/>
                    <a:pt x="10800" y="21600"/>
                  </a:cubicBezTo>
                  <a:cubicBezTo>
                    <a:pt x="16765" y="21600"/>
                    <a:pt x="21600" y="16762"/>
                    <a:pt x="21600" y="10798"/>
                  </a:cubicBezTo>
                  <a:cubicBezTo>
                    <a:pt x="21600" y="4833"/>
                    <a:pt x="16765" y="0"/>
                    <a:pt x="10800" y="0"/>
                  </a:cubicBezTo>
                  <a:close/>
                </a:path>
              </a:pathLst>
            </a:custGeom>
            <a:ln w="12700" cap="flat">
              <a:noFill/>
              <a:miter lim="400000"/>
            </a:ln>
            <a:effectLst>
              <a:outerShdw blurRad="50800" dist="50800" dir="5400000" rotWithShape="0">
                <a:srgbClr val="000000">
                  <a:alpha val="43137"/>
                </a:srgbClr>
              </a:outerShdw>
            </a:effectLst>
          </p:spPr>
        </p:pic>
        <p:grpSp>
          <p:nvGrpSpPr>
            <p:cNvPr id="893" name="CasellaDiTesto 7"/>
            <p:cNvGrpSpPr/>
            <p:nvPr/>
          </p:nvGrpSpPr>
          <p:grpSpPr>
            <a:xfrm>
              <a:off x="5100094" y="630012"/>
              <a:ext cx="4440666" cy="2344577"/>
              <a:chOff x="0" y="0"/>
              <a:chExt cx="4440664" cy="2344576"/>
            </a:xfrm>
          </p:grpSpPr>
          <p:sp>
            <p:nvSpPr>
              <p:cNvPr id="891" name="Ovale"/>
              <p:cNvSpPr/>
              <p:nvPr/>
            </p:nvSpPr>
            <p:spPr>
              <a:xfrm>
                <a:off x="-1" y="-1"/>
                <a:ext cx="4440666" cy="2344578"/>
              </a:xfrm>
              <a:prstGeom prst="ellipse">
                <a:avLst/>
              </a:prstGeom>
              <a:gradFill flip="none" rotWithShape="1">
                <a:gsLst>
                  <a:gs pos="0">
                    <a:srgbClr val="92D050">
                      <a:alpha val="0"/>
                    </a:srgbClr>
                  </a:gs>
                  <a:gs pos="21000">
                    <a:srgbClr val="B9C69D"/>
                  </a:gs>
                  <a:gs pos="52999">
                    <a:srgbClr val="EEECE1"/>
                  </a:gs>
                </a:gsLst>
                <a:lin ang="17400000" scaled="0"/>
              </a:gradFill>
              <a:ln w="12700" cap="flat">
                <a:solidFill>
                  <a:srgbClr val="D7DFCD">
                    <a:alpha val="50000"/>
                  </a:srgbClr>
                </a:solidFill>
                <a:prstDash val="solid"/>
                <a:miter lim="400000"/>
              </a:ln>
              <a:effectLst>
                <a:outerShdw blurRad="50800" dist="38100" dir="2700000" rotWithShape="0">
                  <a:srgbClr val="000000">
                    <a:alpha val="40000"/>
                  </a:srgbClr>
                </a:outerShdw>
              </a:effectLst>
            </p:spPr>
            <p:txBody>
              <a:bodyPr wrap="square" lIns="45718" tIns="45718" rIns="45718" bIns="45718" numCol="1" anchor="ctr">
                <a:noAutofit/>
              </a:bodyPr>
              <a:lstStyle/>
              <a:p>
                <a:pPr algn="ctr">
                  <a:defRPr>
                    <a:latin typeface="+mj-lt"/>
                    <a:ea typeface="+mj-ea"/>
                    <a:cs typeface="+mj-cs"/>
                    <a:sym typeface="Calibri"/>
                  </a:defRPr>
                </a:pPr>
                <a:endParaRPr/>
              </a:p>
            </p:txBody>
          </p:sp>
          <p:sp>
            <p:nvSpPr>
              <p:cNvPr id="892" name="Ecological subsystem:  Healthy habitat &amp; ecosystem functions"/>
              <p:cNvSpPr txBox="1"/>
              <p:nvPr/>
            </p:nvSpPr>
            <p:spPr>
              <a:xfrm>
                <a:off x="718950" y="660968"/>
                <a:ext cx="3065045" cy="13106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p>
                <a:pPr algn="ctr">
                  <a:defRPr sz="2000">
                    <a:latin typeface="Bahnschrift"/>
                    <a:ea typeface="Bahnschrift"/>
                    <a:cs typeface="Bahnschrift"/>
                    <a:sym typeface="Bahnschrift"/>
                  </a:defRPr>
                </a:pPr>
                <a:br/>
                <a:r>
                  <a:t>Ecological subsystem: </a:t>
                </a:r>
                <a:br/>
                <a:r>
                  <a:t>Healthy habitat &amp; ecosystem functions </a:t>
                </a:r>
              </a:p>
            </p:txBody>
          </p:sp>
        </p:grpSp>
        <p:pic>
          <p:nvPicPr>
            <p:cNvPr id="894" name="Picture 6" descr="Picture 6"/>
            <p:cNvPicPr>
              <a:picLocks noChangeAspect="1"/>
            </p:cNvPicPr>
            <p:nvPr/>
          </p:nvPicPr>
          <p:blipFill>
            <a:blip r:embed="rId4"/>
            <a:srcRect/>
            <a:stretch>
              <a:fillRect/>
            </a:stretch>
          </p:blipFill>
          <p:spPr>
            <a:xfrm>
              <a:off x="8873182" y="-1"/>
              <a:ext cx="2834477" cy="184974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3"/>
                    <a:pt x="0" y="10798"/>
                  </a:cubicBezTo>
                  <a:cubicBezTo>
                    <a:pt x="0" y="16762"/>
                    <a:pt x="4835" y="21600"/>
                    <a:pt x="10800" y="21600"/>
                  </a:cubicBezTo>
                  <a:cubicBezTo>
                    <a:pt x="16765" y="21600"/>
                    <a:pt x="21600" y="16762"/>
                    <a:pt x="21600" y="10798"/>
                  </a:cubicBezTo>
                  <a:cubicBezTo>
                    <a:pt x="21600" y="4833"/>
                    <a:pt x="16765" y="0"/>
                    <a:pt x="10800" y="0"/>
                  </a:cubicBezTo>
                  <a:close/>
                </a:path>
              </a:pathLst>
            </a:custGeom>
            <a:ln w="12700" cap="flat">
              <a:noFill/>
              <a:miter lim="400000"/>
            </a:ln>
            <a:effectLst>
              <a:outerShdw blurRad="50800" dist="50800" dir="5400000" rotWithShape="0">
                <a:srgbClr val="000000">
                  <a:alpha val="43137"/>
                </a:srgbClr>
              </a:outerShdw>
            </a:effectLst>
          </p:spPr>
        </p:pic>
        <p:sp>
          <p:nvSpPr>
            <p:cNvPr id="895" name="CasellaDiTesto 4"/>
            <p:cNvSpPr txBox="1"/>
            <p:nvPr/>
          </p:nvSpPr>
          <p:spPr>
            <a:xfrm>
              <a:off x="2717297" y="1099233"/>
              <a:ext cx="5070998" cy="5232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ctr">
                <a:defRPr sz="2800" b="1">
                  <a:latin typeface="Bahnschrift"/>
                  <a:ea typeface="Bahnschrift"/>
                  <a:cs typeface="Bahnschrift"/>
                  <a:sym typeface="Bahnschrift"/>
                </a:defRPr>
              </a:lvl1pPr>
            </a:lstStyle>
            <a:p>
              <a:r>
                <a:t>Sistemi socio-ecologici</a:t>
              </a:r>
            </a:p>
          </p:txBody>
        </p:sp>
      </p:grpSp>
      <p:sp>
        <p:nvSpPr>
          <p:cNvPr id="897" name="CasellaDiTesto 6"/>
          <p:cNvSpPr txBox="1"/>
          <p:nvPr/>
        </p:nvSpPr>
        <p:spPr>
          <a:xfrm>
            <a:off x="623379" y="5276222"/>
            <a:ext cx="10432438" cy="8614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lnSpc>
                <a:spcPct val="120000"/>
              </a:lnSpc>
              <a:defRPr sz="2200" b="1" i="1">
                <a:latin typeface="Bahnschrift"/>
                <a:ea typeface="Bahnschrift"/>
                <a:cs typeface="Bahnschrift"/>
                <a:sym typeface="Bahnschrift"/>
              </a:defRPr>
            </a:pPr>
            <a:r>
              <a:rPr dirty="0" err="1"/>
              <a:t>L’ecosistema</a:t>
            </a:r>
            <a:r>
              <a:rPr dirty="0"/>
              <a:t> </a:t>
            </a:r>
            <a:r>
              <a:rPr dirty="0" err="1"/>
              <a:t>forestale</a:t>
            </a:r>
            <a:r>
              <a:rPr dirty="0"/>
              <a:t> </a:t>
            </a:r>
            <a:r>
              <a:rPr b="0" dirty="0" err="1"/>
              <a:t>identificato</a:t>
            </a:r>
            <a:r>
              <a:rPr b="0" dirty="0"/>
              <a:t> come </a:t>
            </a:r>
            <a:r>
              <a:rPr b="0" dirty="0" err="1"/>
              <a:t>sistema</a:t>
            </a:r>
            <a:r>
              <a:rPr b="0" dirty="0"/>
              <a:t> </a:t>
            </a:r>
            <a:r>
              <a:rPr b="0" dirty="0" err="1"/>
              <a:t>basato</a:t>
            </a:r>
            <a:r>
              <a:rPr b="0" dirty="0"/>
              <a:t> </a:t>
            </a:r>
            <a:r>
              <a:rPr b="0" dirty="0" err="1"/>
              <a:t>su</a:t>
            </a:r>
            <a:r>
              <a:rPr b="0" dirty="0"/>
              <a:t> </a:t>
            </a:r>
            <a:r>
              <a:rPr dirty="0" err="1"/>
              <a:t>interazioni</a:t>
            </a:r>
            <a:r>
              <a:rPr dirty="0"/>
              <a:t> </a:t>
            </a:r>
            <a:r>
              <a:rPr dirty="0" err="1"/>
              <a:t>uomo</a:t>
            </a:r>
            <a:r>
              <a:rPr dirty="0"/>
              <a:t>- natura</a:t>
            </a:r>
            <a:r>
              <a:rPr b="0" dirty="0"/>
              <a:t> </a:t>
            </a:r>
            <a:r>
              <a:rPr b="0" dirty="0" err="1"/>
              <a:t>può</a:t>
            </a:r>
            <a:r>
              <a:rPr b="0" dirty="0"/>
              <a:t> </a:t>
            </a:r>
            <a:r>
              <a:rPr b="0" dirty="0" err="1"/>
              <a:t>essere</a:t>
            </a:r>
            <a:r>
              <a:rPr b="0" dirty="0"/>
              <a:t> </a:t>
            </a:r>
            <a:r>
              <a:rPr b="0" dirty="0" err="1"/>
              <a:t>identificato</a:t>
            </a:r>
            <a:r>
              <a:rPr b="0" dirty="0"/>
              <a:t> come un </a:t>
            </a:r>
            <a:r>
              <a:rPr b="1" dirty="0"/>
              <a:t>Sistema socio-</a:t>
            </a:r>
            <a:r>
              <a:rPr b="1" dirty="0" err="1"/>
              <a:t>ecologico</a:t>
            </a:r>
            <a:r>
              <a:rPr b="1" dirty="0"/>
              <a:t> </a:t>
            </a:r>
            <a:r>
              <a:rPr b="1" dirty="0" err="1"/>
              <a:t>complesso</a:t>
            </a:r>
            <a:r>
              <a:rPr b="1" dirty="0"/>
              <a:t>   </a:t>
            </a:r>
          </a:p>
        </p:txBody>
      </p:sp>
      <p:sp>
        <p:nvSpPr>
          <p:cNvPr id="898" name="CasellaDiTesto 6"/>
          <p:cNvSpPr txBox="1"/>
          <p:nvPr/>
        </p:nvSpPr>
        <p:spPr>
          <a:xfrm>
            <a:off x="10896599" y="5528598"/>
            <a:ext cx="1382489" cy="3962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t>Source: Kerner and Thomas, 2014</a:t>
            </a:r>
          </a:p>
        </p:txBody>
      </p:sp>
      <p:sp>
        <p:nvSpPr>
          <p:cNvPr id="899" name="Segnaposto piè di pagina 8"/>
          <p:cNvSpPr txBox="1"/>
          <p:nvPr/>
        </p:nvSpPr>
        <p:spPr>
          <a:xfrm>
            <a:off x="534246" y="6368819"/>
            <a:ext cx="4459950"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
        <p:nvSpPr>
          <p:cNvPr id="900" name="CasellaDiTesto 6"/>
          <p:cNvSpPr txBox="1"/>
          <p:nvPr/>
        </p:nvSpPr>
        <p:spPr>
          <a:xfrm>
            <a:off x="4595314" y="4746510"/>
            <a:ext cx="3359904"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solidFill>
                  <a:srgbClr val="7D7D7D"/>
                </a:solidFill>
                <a:latin typeface="Abadi"/>
                <a:ea typeface="Abadi"/>
                <a:cs typeface="Abadi"/>
                <a:sym typeface="Abadi"/>
              </a:defRPr>
            </a:lvl1pPr>
          </a:lstStyle>
          <a:p>
            <a:r>
              <a:t>Adapted by Schutter et al, 2019</a:t>
            </a:r>
          </a:p>
        </p:txBody>
      </p:sp>
      <p:sp>
        <p:nvSpPr>
          <p:cNvPr id="901" name="CasellaDiTesto 19"/>
          <p:cNvSpPr txBox="1"/>
          <p:nvPr/>
        </p:nvSpPr>
        <p:spPr>
          <a:xfrm>
            <a:off x="1433170" y="94762"/>
            <a:ext cx="8812856" cy="1005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defRPr sz="3000">
                <a:latin typeface="Bahnschrift"/>
                <a:ea typeface="Bahnschrift"/>
                <a:cs typeface="Bahnschrift"/>
                <a:sym typeface="Bahnschrift"/>
              </a:defRPr>
            </a:pPr>
            <a:r>
              <a:t>Adattamento e resilienza nei sistemi</a:t>
            </a:r>
            <a:br/>
            <a:r>
              <a:t>socio- ecologici forestali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iterate>
                                    <p:tmAbs val="0"/>
                                  </p:iterate>
                                  <p:childTnLst>
                                    <p:set>
                                      <p:cBhvr>
                                        <p:cTn id="6" fill="hold"/>
                                        <p:tgtEl>
                                          <p:spTgt spid="897"/>
                                        </p:tgtEl>
                                        <p:attrNameLst>
                                          <p:attrName>style.visibility</p:attrName>
                                        </p:attrNameLst>
                                      </p:cBhvr>
                                      <p:to>
                                        <p:strVal val="visible"/>
                                      </p:to>
                                    </p:set>
                                    <p:animEffect transition="in" filter="wipe(left)">
                                      <p:cBhvr>
                                        <p:cTn id="7" dur="800"/>
                                        <p:tgtEl>
                                          <p:spTgt spid="8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7" grpId="1" animBg="1" advAuto="0"/>
    </p:bld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05" name="CasellaDiTesto 3"/>
          <p:cNvSpPr txBox="1"/>
          <p:nvPr/>
        </p:nvSpPr>
        <p:spPr>
          <a:xfrm>
            <a:off x="727586" y="1659192"/>
            <a:ext cx="167652"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a:latin typeface="Abadi"/>
                <a:ea typeface="Abadi"/>
                <a:cs typeface="Abadi"/>
                <a:sym typeface="Abadi"/>
              </a:defRPr>
            </a:lvl1pPr>
          </a:lstStyle>
          <a:p>
            <a:r>
              <a:t> </a:t>
            </a:r>
          </a:p>
        </p:txBody>
      </p:sp>
      <p:grpSp>
        <p:nvGrpSpPr>
          <p:cNvPr id="909" name="Gruppo 2"/>
          <p:cNvGrpSpPr/>
          <p:nvPr/>
        </p:nvGrpSpPr>
        <p:grpSpPr>
          <a:xfrm>
            <a:off x="5503055" y="1058310"/>
            <a:ext cx="5852736" cy="5471365"/>
            <a:chOff x="0" y="0"/>
            <a:chExt cx="5852735" cy="5471363"/>
          </a:xfrm>
        </p:grpSpPr>
        <p:sp>
          <p:nvSpPr>
            <p:cNvPr id="906" name="Shape"/>
            <p:cNvSpPr/>
            <p:nvPr/>
          </p:nvSpPr>
          <p:spPr>
            <a:xfrm>
              <a:off x="0" y="2262269"/>
              <a:ext cx="2281198" cy="2214220"/>
            </a:xfrm>
            <a:custGeom>
              <a:avLst/>
              <a:gdLst/>
              <a:ahLst/>
              <a:cxnLst>
                <a:cxn ang="0">
                  <a:pos x="wd2" y="hd2"/>
                </a:cxn>
                <a:cxn ang="5400000">
                  <a:pos x="wd2" y="hd2"/>
                </a:cxn>
                <a:cxn ang="10800000">
                  <a:pos x="wd2" y="hd2"/>
                </a:cxn>
                <a:cxn ang="16200000">
                  <a:pos x="wd2" y="hd2"/>
                </a:cxn>
              </a:cxnLst>
              <a:rect l="0" t="0" r="r" b="b"/>
              <a:pathLst>
                <a:path w="21448" h="21466" extrusionOk="0">
                  <a:moveTo>
                    <a:pt x="15133" y="680"/>
                  </a:moveTo>
                  <a:cubicBezTo>
                    <a:pt x="15064" y="618"/>
                    <a:pt x="15017" y="577"/>
                    <a:pt x="14947" y="536"/>
                  </a:cubicBezTo>
                  <a:cubicBezTo>
                    <a:pt x="14924" y="515"/>
                    <a:pt x="14900" y="515"/>
                    <a:pt x="14877" y="495"/>
                  </a:cubicBezTo>
                  <a:cubicBezTo>
                    <a:pt x="14831" y="453"/>
                    <a:pt x="14784" y="433"/>
                    <a:pt x="14737" y="412"/>
                  </a:cubicBezTo>
                  <a:cubicBezTo>
                    <a:pt x="14714" y="392"/>
                    <a:pt x="14691" y="392"/>
                    <a:pt x="14667" y="371"/>
                  </a:cubicBezTo>
                  <a:cubicBezTo>
                    <a:pt x="14621" y="350"/>
                    <a:pt x="14574" y="309"/>
                    <a:pt x="14528" y="289"/>
                  </a:cubicBezTo>
                  <a:cubicBezTo>
                    <a:pt x="14504" y="268"/>
                    <a:pt x="14481" y="268"/>
                    <a:pt x="14458" y="247"/>
                  </a:cubicBezTo>
                  <a:cubicBezTo>
                    <a:pt x="14388" y="206"/>
                    <a:pt x="14318" y="185"/>
                    <a:pt x="14248" y="165"/>
                  </a:cubicBezTo>
                  <a:cubicBezTo>
                    <a:pt x="14248" y="165"/>
                    <a:pt x="14248" y="165"/>
                    <a:pt x="14225" y="165"/>
                  </a:cubicBezTo>
                  <a:cubicBezTo>
                    <a:pt x="14155" y="144"/>
                    <a:pt x="14085" y="124"/>
                    <a:pt x="14015" y="103"/>
                  </a:cubicBezTo>
                  <a:cubicBezTo>
                    <a:pt x="13992" y="103"/>
                    <a:pt x="13968" y="82"/>
                    <a:pt x="13945" y="82"/>
                  </a:cubicBezTo>
                  <a:cubicBezTo>
                    <a:pt x="13898" y="62"/>
                    <a:pt x="13829" y="62"/>
                    <a:pt x="13782" y="41"/>
                  </a:cubicBezTo>
                  <a:cubicBezTo>
                    <a:pt x="13759" y="41"/>
                    <a:pt x="13735" y="21"/>
                    <a:pt x="13689" y="21"/>
                  </a:cubicBezTo>
                  <a:cubicBezTo>
                    <a:pt x="13642" y="21"/>
                    <a:pt x="13572" y="0"/>
                    <a:pt x="13526" y="0"/>
                  </a:cubicBezTo>
                  <a:cubicBezTo>
                    <a:pt x="13502" y="0"/>
                    <a:pt x="13479" y="0"/>
                    <a:pt x="13456" y="0"/>
                  </a:cubicBezTo>
                  <a:cubicBezTo>
                    <a:pt x="13386" y="0"/>
                    <a:pt x="13293" y="0"/>
                    <a:pt x="13223" y="0"/>
                  </a:cubicBezTo>
                  <a:cubicBezTo>
                    <a:pt x="13153" y="0"/>
                    <a:pt x="13106" y="0"/>
                    <a:pt x="13036" y="0"/>
                  </a:cubicBezTo>
                  <a:cubicBezTo>
                    <a:pt x="13013" y="0"/>
                    <a:pt x="13013" y="0"/>
                    <a:pt x="12990" y="0"/>
                  </a:cubicBezTo>
                  <a:cubicBezTo>
                    <a:pt x="12943" y="0"/>
                    <a:pt x="12897" y="0"/>
                    <a:pt x="12850" y="21"/>
                  </a:cubicBezTo>
                  <a:cubicBezTo>
                    <a:pt x="12827" y="21"/>
                    <a:pt x="12803" y="21"/>
                    <a:pt x="12803" y="21"/>
                  </a:cubicBezTo>
                  <a:cubicBezTo>
                    <a:pt x="12733" y="21"/>
                    <a:pt x="12687" y="41"/>
                    <a:pt x="12617" y="62"/>
                  </a:cubicBezTo>
                  <a:cubicBezTo>
                    <a:pt x="12617" y="62"/>
                    <a:pt x="12617" y="62"/>
                    <a:pt x="12617" y="62"/>
                  </a:cubicBezTo>
                  <a:cubicBezTo>
                    <a:pt x="12547" y="82"/>
                    <a:pt x="12500" y="82"/>
                    <a:pt x="12431" y="103"/>
                  </a:cubicBezTo>
                  <a:cubicBezTo>
                    <a:pt x="12407" y="103"/>
                    <a:pt x="12384" y="124"/>
                    <a:pt x="12384" y="124"/>
                  </a:cubicBezTo>
                  <a:cubicBezTo>
                    <a:pt x="12337" y="144"/>
                    <a:pt x="12291" y="144"/>
                    <a:pt x="12244" y="165"/>
                  </a:cubicBezTo>
                  <a:cubicBezTo>
                    <a:pt x="12221" y="165"/>
                    <a:pt x="12198" y="185"/>
                    <a:pt x="12198" y="185"/>
                  </a:cubicBezTo>
                  <a:cubicBezTo>
                    <a:pt x="12128" y="206"/>
                    <a:pt x="12081" y="227"/>
                    <a:pt x="12011" y="268"/>
                  </a:cubicBezTo>
                  <a:lnTo>
                    <a:pt x="1479" y="5008"/>
                  </a:lnTo>
                  <a:cubicBezTo>
                    <a:pt x="431" y="5482"/>
                    <a:pt x="-152" y="6492"/>
                    <a:pt x="34" y="7502"/>
                  </a:cubicBezTo>
                  <a:lnTo>
                    <a:pt x="1875" y="17828"/>
                  </a:lnTo>
                  <a:cubicBezTo>
                    <a:pt x="2062" y="18859"/>
                    <a:pt x="2970" y="19642"/>
                    <a:pt x="4112" y="19807"/>
                  </a:cubicBezTo>
                  <a:lnTo>
                    <a:pt x="15786" y="21435"/>
                  </a:lnTo>
                  <a:cubicBezTo>
                    <a:pt x="16951" y="21600"/>
                    <a:pt x="18093" y="21085"/>
                    <a:pt x="18605" y="20157"/>
                  </a:cubicBezTo>
                  <a:lnTo>
                    <a:pt x="21448" y="15231"/>
                  </a:lnTo>
                  <a:lnTo>
                    <a:pt x="19258" y="11439"/>
                  </a:lnTo>
                  <a:cubicBezTo>
                    <a:pt x="18442" y="10017"/>
                    <a:pt x="18745" y="8306"/>
                    <a:pt x="20027" y="7173"/>
                  </a:cubicBezTo>
                  <a:lnTo>
                    <a:pt x="21238" y="6101"/>
                  </a:lnTo>
                  <a:lnTo>
                    <a:pt x="15133" y="680"/>
                  </a:lnTo>
                  <a:close/>
                </a:path>
              </a:pathLst>
            </a:custGeom>
            <a:solidFill>
              <a:srgbClr val="A2B969"/>
            </a:solidFill>
            <a:ln w="12700" cap="flat">
              <a:noFill/>
              <a:miter lim="400000"/>
            </a:ln>
            <a:effectLst/>
          </p:spPr>
          <p:txBody>
            <a:bodyPr wrap="square" lIns="45718" tIns="45718" rIns="45718" bIns="45718" numCol="1" anchor="ctr">
              <a:noAutofit/>
            </a:bodyPr>
            <a:lstStyle/>
            <a:p>
              <a:pPr defTabSz="914400">
                <a:defRPr sz="2200">
                  <a:solidFill>
                    <a:srgbClr val="FFFFFF"/>
                  </a:solidFill>
                  <a:latin typeface="Bahnschrift"/>
                  <a:ea typeface="Bahnschrift"/>
                  <a:cs typeface="Bahnschrift"/>
                  <a:sym typeface="Bahnschrift"/>
                </a:defRPr>
              </a:pPr>
              <a:endParaRPr/>
            </a:p>
          </p:txBody>
        </p:sp>
        <p:sp>
          <p:nvSpPr>
            <p:cNvPr id="907" name="Shape"/>
            <p:cNvSpPr/>
            <p:nvPr/>
          </p:nvSpPr>
          <p:spPr>
            <a:xfrm rot="20186514">
              <a:off x="1478273" y="467548"/>
              <a:ext cx="2789411" cy="2156962"/>
            </a:xfrm>
            <a:custGeom>
              <a:avLst/>
              <a:gdLst/>
              <a:ahLst/>
              <a:cxnLst>
                <a:cxn ang="0">
                  <a:pos x="wd2" y="hd2"/>
                </a:cxn>
                <a:cxn ang="5400000">
                  <a:pos x="wd2" y="hd2"/>
                </a:cxn>
                <a:cxn ang="10800000">
                  <a:pos x="wd2" y="hd2"/>
                </a:cxn>
                <a:cxn ang="16200000">
                  <a:pos x="wd2" y="hd2"/>
                </a:cxn>
              </a:cxnLst>
              <a:rect l="0" t="0" r="r" b="b"/>
              <a:pathLst>
                <a:path w="21195" h="21441" extrusionOk="0">
                  <a:moveTo>
                    <a:pt x="16079" y="21399"/>
                  </a:moveTo>
                  <a:cubicBezTo>
                    <a:pt x="16925" y="21251"/>
                    <a:pt x="17650" y="20617"/>
                    <a:pt x="17932" y="19729"/>
                  </a:cubicBezTo>
                  <a:lnTo>
                    <a:pt x="19343" y="15143"/>
                  </a:lnTo>
                  <a:cubicBezTo>
                    <a:pt x="19343" y="15143"/>
                    <a:pt x="19343" y="15143"/>
                    <a:pt x="19343" y="15143"/>
                  </a:cubicBezTo>
                  <a:lnTo>
                    <a:pt x="21076" y="9521"/>
                  </a:lnTo>
                  <a:cubicBezTo>
                    <a:pt x="21398" y="8506"/>
                    <a:pt x="21055" y="7407"/>
                    <a:pt x="20229" y="6773"/>
                  </a:cubicBezTo>
                  <a:lnTo>
                    <a:pt x="11968" y="475"/>
                  </a:lnTo>
                  <a:cubicBezTo>
                    <a:pt x="11142" y="-159"/>
                    <a:pt x="10034" y="-159"/>
                    <a:pt x="9228" y="475"/>
                  </a:cubicBezTo>
                  <a:lnTo>
                    <a:pt x="967" y="6773"/>
                  </a:lnTo>
                  <a:cubicBezTo>
                    <a:pt x="141" y="7407"/>
                    <a:pt x="-202" y="8506"/>
                    <a:pt x="120" y="9521"/>
                  </a:cubicBezTo>
                  <a:lnTo>
                    <a:pt x="1672" y="14509"/>
                  </a:lnTo>
                  <a:cubicBezTo>
                    <a:pt x="1692" y="14509"/>
                    <a:pt x="1712" y="14488"/>
                    <a:pt x="1732" y="14488"/>
                  </a:cubicBezTo>
                  <a:cubicBezTo>
                    <a:pt x="1773" y="14466"/>
                    <a:pt x="1813" y="14466"/>
                    <a:pt x="1833" y="14445"/>
                  </a:cubicBezTo>
                  <a:cubicBezTo>
                    <a:pt x="1894" y="14424"/>
                    <a:pt x="1934" y="14424"/>
                    <a:pt x="1994" y="14403"/>
                  </a:cubicBezTo>
                  <a:cubicBezTo>
                    <a:pt x="2035" y="14403"/>
                    <a:pt x="2075" y="14382"/>
                    <a:pt x="2115" y="14382"/>
                  </a:cubicBezTo>
                  <a:cubicBezTo>
                    <a:pt x="2176" y="14361"/>
                    <a:pt x="2216" y="14361"/>
                    <a:pt x="2276" y="14340"/>
                  </a:cubicBezTo>
                  <a:cubicBezTo>
                    <a:pt x="2317" y="14340"/>
                    <a:pt x="2357" y="14318"/>
                    <a:pt x="2377" y="14318"/>
                  </a:cubicBezTo>
                  <a:cubicBezTo>
                    <a:pt x="2438" y="14318"/>
                    <a:pt x="2478" y="14297"/>
                    <a:pt x="2538" y="14297"/>
                  </a:cubicBezTo>
                  <a:cubicBezTo>
                    <a:pt x="2579" y="14297"/>
                    <a:pt x="2599" y="14297"/>
                    <a:pt x="2639" y="14297"/>
                  </a:cubicBezTo>
                  <a:cubicBezTo>
                    <a:pt x="2699" y="14297"/>
                    <a:pt x="2760" y="14297"/>
                    <a:pt x="2820" y="14297"/>
                  </a:cubicBezTo>
                  <a:cubicBezTo>
                    <a:pt x="2861" y="14297"/>
                    <a:pt x="2881" y="14297"/>
                    <a:pt x="2921" y="14297"/>
                  </a:cubicBezTo>
                  <a:cubicBezTo>
                    <a:pt x="3002" y="14297"/>
                    <a:pt x="3082" y="14297"/>
                    <a:pt x="3143" y="14297"/>
                  </a:cubicBezTo>
                  <a:cubicBezTo>
                    <a:pt x="3163" y="14297"/>
                    <a:pt x="3163" y="14297"/>
                    <a:pt x="3183" y="14297"/>
                  </a:cubicBezTo>
                  <a:cubicBezTo>
                    <a:pt x="3264" y="14297"/>
                    <a:pt x="3364" y="14318"/>
                    <a:pt x="3445" y="14340"/>
                  </a:cubicBezTo>
                  <a:cubicBezTo>
                    <a:pt x="3465" y="14340"/>
                    <a:pt x="3505" y="14361"/>
                    <a:pt x="3526" y="14361"/>
                  </a:cubicBezTo>
                  <a:cubicBezTo>
                    <a:pt x="3586" y="14382"/>
                    <a:pt x="3647" y="14382"/>
                    <a:pt x="3707" y="14403"/>
                  </a:cubicBezTo>
                  <a:cubicBezTo>
                    <a:pt x="3747" y="14403"/>
                    <a:pt x="3767" y="14424"/>
                    <a:pt x="3808" y="14424"/>
                  </a:cubicBezTo>
                  <a:cubicBezTo>
                    <a:pt x="3868" y="14445"/>
                    <a:pt x="3908" y="14445"/>
                    <a:pt x="3969" y="14466"/>
                  </a:cubicBezTo>
                  <a:cubicBezTo>
                    <a:pt x="4009" y="14488"/>
                    <a:pt x="4029" y="14488"/>
                    <a:pt x="4070" y="14509"/>
                  </a:cubicBezTo>
                  <a:cubicBezTo>
                    <a:pt x="4110" y="14530"/>
                    <a:pt x="4170" y="14551"/>
                    <a:pt x="4211" y="14572"/>
                  </a:cubicBezTo>
                  <a:cubicBezTo>
                    <a:pt x="4251" y="14593"/>
                    <a:pt x="4271" y="14593"/>
                    <a:pt x="4311" y="14614"/>
                  </a:cubicBezTo>
                  <a:cubicBezTo>
                    <a:pt x="4352" y="14636"/>
                    <a:pt x="4412" y="14657"/>
                    <a:pt x="4452" y="14678"/>
                  </a:cubicBezTo>
                  <a:cubicBezTo>
                    <a:pt x="4493" y="14699"/>
                    <a:pt x="4513" y="14720"/>
                    <a:pt x="4553" y="14741"/>
                  </a:cubicBezTo>
                  <a:cubicBezTo>
                    <a:pt x="4594" y="14762"/>
                    <a:pt x="4654" y="14783"/>
                    <a:pt x="4694" y="14826"/>
                  </a:cubicBezTo>
                  <a:cubicBezTo>
                    <a:pt x="4735" y="14847"/>
                    <a:pt x="4755" y="14868"/>
                    <a:pt x="4795" y="14889"/>
                  </a:cubicBezTo>
                  <a:cubicBezTo>
                    <a:pt x="4835" y="14910"/>
                    <a:pt x="4896" y="14953"/>
                    <a:pt x="4936" y="14995"/>
                  </a:cubicBezTo>
                  <a:cubicBezTo>
                    <a:pt x="4956" y="15016"/>
                    <a:pt x="4997" y="15037"/>
                    <a:pt x="5017" y="15058"/>
                  </a:cubicBezTo>
                  <a:cubicBezTo>
                    <a:pt x="5057" y="15100"/>
                    <a:pt x="5117" y="15143"/>
                    <a:pt x="5158" y="15185"/>
                  </a:cubicBezTo>
                  <a:cubicBezTo>
                    <a:pt x="5178" y="15206"/>
                    <a:pt x="5198" y="15227"/>
                    <a:pt x="5238" y="15248"/>
                  </a:cubicBezTo>
                  <a:cubicBezTo>
                    <a:pt x="5299" y="15312"/>
                    <a:pt x="5379" y="15375"/>
                    <a:pt x="5440" y="15439"/>
                  </a:cubicBezTo>
                  <a:lnTo>
                    <a:pt x="11162" y="21441"/>
                  </a:lnTo>
                  <a:lnTo>
                    <a:pt x="15756" y="21441"/>
                  </a:lnTo>
                  <a:cubicBezTo>
                    <a:pt x="15837" y="21441"/>
                    <a:pt x="15958" y="21420"/>
                    <a:pt x="16079" y="21399"/>
                  </a:cubicBezTo>
                  <a:close/>
                </a:path>
              </a:pathLst>
            </a:custGeom>
            <a:solidFill>
              <a:srgbClr val="A3C1B6"/>
            </a:solidFill>
            <a:ln w="12700" cap="flat">
              <a:noFill/>
              <a:miter lim="400000"/>
            </a:ln>
            <a:effectLst/>
          </p:spPr>
          <p:txBody>
            <a:bodyPr wrap="square" lIns="45718" tIns="45718" rIns="45718" bIns="45718" numCol="1" anchor="ctr">
              <a:noAutofit/>
            </a:bodyPr>
            <a:lstStyle/>
            <a:p>
              <a:pPr defTabSz="914400">
                <a:defRPr sz="2200">
                  <a:solidFill>
                    <a:srgbClr val="FFFFFF"/>
                  </a:solidFill>
                  <a:latin typeface="Bahnschrift"/>
                  <a:ea typeface="Bahnschrift"/>
                  <a:cs typeface="Bahnschrift"/>
                  <a:sym typeface="Bahnschrift"/>
                </a:defRPr>
              </a:pPr>
              <a:endParaRPr/>
            </a:p>
          </p:txBody>
        </p:sp>
        <p:sp>
          <p:nvSpPr>
            <p:cNvPr id="908" name="Shape"/>
            <p:cNvSpPr/>
            <p:nvPr/>
          </p:nvSpPr>
          <p:spPr>
            <a:xfrm rot="20466017">
              <a:off x="2993433" y="2962873"/>
              <a:ext cx="2580927" cy="2148407"/>
            </a:xfrm>
            <a:custGeom>
              <a:avLst/>
              <a:gdLst/>
              <a:ahLst/>
              <a:cxnLst>
                <a:cxn ang="0">
                  <a:pos x="wd2" y="hd2"/>
                </a:cxn>
                <a:cxn ang="5400000">
                  <a:pos x="wd2" y="hd2"/>
                </a:cxn>
                <a:cxn ang="10800000">
                  <a:pos x="wd2" y="hd2"/>
                </a:cxn>
                <a:cxn ang="16200000">
                  <a:pos x="wd2" y="hd2"/>
                </a:cxn>
              </a:cxnLst>
              <a:rect l="0" t="0" r="r" b="b"/>
              <a:pathLst>
                <a:path w="21262" h="21461" extrusionOk="0">
                  <a:moveTo>
                    <a:pt x="693" y="7646"/>
                  </a:moveTo>
                  <a:cubicBezTo>
                    <a:pt x="-42" y="8411"/>
                    <a:pt x="-205" y="9558"/>
                    <a:pt x="265" y="10513"/>
                  </a:cubicBezTo>
                  <a:lnTo>
                    <a:pt x="4960" y="20113"/>
                  </a:lnTo>
                  <a:cubicBezTo>
                    <a:pt x="5430" y="21069"/>
                    <a:pt x="6430" y="21600"/>
                    <a:pt x="7431" y="21430"/>
                  </a:cubicBezTo>
                  <a:lnTo>
                    <a:pt x="17659" y="19752"/>
                  </a:lnTo>
                  <a:cubicBezTo>
                    <a:pt x="18680" y="19582"/>
                    <a:pt x="19455" y="18754"/>
                    <a:pt x="19619" y="17713"/>
                  </a:cubicBezTo>
                  <a:lnTo>
                    <a:pt x="21232" y="7073"/>
                  </a:lnTo>
                  <a:cubicBezTo>
                    <a:pt x="21395" y="6011"/>
                    <a:pt x="20885" y="4970"/>
                    <a:pt x="19966" y="4503"/>
                  </a:cubicBezTo>
                  <a:lnTo>
                    <a:pt x="11493" y="0"/>
                  </a:lnTo>
                  <a:lnTo>
                    <a:pt x="10289" y="3865"/>
                  </a:lnTo>
                  <a:cubicBezTo>
                    <a:pt x="9799" y="5437"/>
                    <a:pt x="8411" y="6478"/>
                    <a:pt x="6818" y="6478"/>
                  </a:cubicBezTo>
                  <a:lnTo>
                    <a:pt x="1837" y="6478"/>
                  </a:lnTo>
                  <a:lnTo>
                    <a:pt x="693" y="7646"/>
                  </a:lnTo>
                  <a:close/>
                </a:path>
              </a:pathLst>
            </a:custGeom>
            <a:solidFill>
              <a:srgbClr val="A4C4F4"/>
            </a:solidFill>
            <a:ln w="12700" cap="flat">
              <a:noFill/>
              <a:miter lim="400000"/>
            </a:ln>
            <a:effectLst/>
          </p:spPr>
          <p:txBody>
            <a:bodyPr wrap="square" lIns="45718" tIns="45718" rIns="45718" bIns="45718" numCol="1" anchor="ctr">
              <a:noAutofit/>
            </a:bodyPr>
            <a:lstStyle/>
            <a:p>
              <a:pPr defTabSz="914400">
                <a:defRPr sz="2200">
                  <a:solidFill>
                    <a:srgbClr val="FFFFFF"/>
                  </a:solidFill>
                  <a:latin typeface="Bahnschrift"/>
                  <a:ea typeface="Bahnschrift"/>
                  <a:cs typeface="Bahnschrift"/>
                  <a:sym typeface="Bahnschrift"/>
                </a:defRPr>
              </a:pPr>
              <a:endParaRPr/>
            </a:p>
          </p:txBody>
        </p:sp>
      </p:grpSp>
      <p:pic>
        <p:nvPicPr>
          <p:cNvPr id="910" name="Picture 4" descr="Picture 4"/>
          <p:cNvPicPr>
            <a:picLocks noChangeAspect="1"/>
          </p:cNvPicPr>
          <p:nvPr/>
        </p:nvPicPr>
        <p:blipFill>
          <a:blip r:embed="rId3"/>
          <a:stretch>
            <a:fillRect/>
          </a:stretch>
        </p:blipFill>
        <p:spPr>
          <a:xfrm>
            <a:off x="6960478" y="2998651"/>
            <a:ext cx="2949509" cy="2211748"/>
          </a:xfrm>
          <a:prstGeom prst="rect">
            <a:avLst/>
          </a:prstGeom>
          <a:ln w="12700">
            <a:miter lim="400000"/>
          </a:ln>
        </p:spPr>
      </p:pic>
      <p:sp>
        <p:nvSpPr>
          <p:cNvPr id="911" name="CasellaDiTesto 7"/>
          <p:cNvSpPr txBox="1"/>
          <p:nvPr/>
        </p:nvSpPr>
        <p:spPr>
          <a:xfrm>
            <a:off x="7365654" y="2128730"/>
            <a:ext cx="2020659" cy="7010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000">
                <a:latin typeface="Bahnschrift"/>
                <a:ea typeface="Bahnschrift"/>
                <a:cs typeface="Bahnschrift"/>
                <a:sym typeface="Bahnschrift"/>
              </a:defRPr>
            </a:lvl1pPr>
          </a:lstStyle>
          <a:p>
            <a:r>
              <a:t>Dimensione ambientale</a:t>
            </a:r>
          </a:p>
        </p:txBody>
      </p:sp>
      <p:sp>
        <p:nvSpPr>
          <p:cNvPr id="912" name="CasellaDiTesto 8"/>
          <p:cNvSpPr txBox="1"/>
          <p:nvPr/>
        </p:nvSpPr>
        <p:spPr>
          <a:xfrm>
            <a:off x="9198532" y="4666365"/>
            <a:ext cx="1715724" cy="1005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000">
                <a:latin typeface="Bahnschrift"/>
                <a:ea typeface="Bahnschrift"/>
                <a:cs typeface="Bahnschrift"/>
                <a:sym typeface="Bahnschrift"/>
              </a:defRPr>
            </a:lvl1pPr>
          </a:lstStyle>
          <a:p>
            <a:r>
              <a:t>Dimensione socio-economica </a:t>
            </a:r>
          </a:p>
        </p:txBody>
      </p:sp>
      <p:sp>
        <p:nvSpPr>
          <p:cNvPr id="913" name="CasellaDiTesto 9"/>
          <p:cNvSpPr txBox="1"/>
          <p:nvPr/>
        </p:nvSpPr>
        <p:spPr>
          <a:xfrm>
            <a:off x="5532566" y="4063105"/>
            <a:ext cx="1715724" cy="7010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000">
                <a:latin typeface="Bahnschrift"/>
                <a:ea typeface="Bahnschrift"/>
                <a:cs typeface="Bahnschrift"/>
                <a:sym typeface="Bahnschrift"/>
              </a:defRPr>
            </a:lvl1pPr>
          </a:lstStyle>
          <a:p>
            <a:r>
              <a:t>Dimensione istituzionale </a:t>
            </a:r>
          </a:p>
        </p:txBody>
      </p:sp>
      <p:sp>
        <p:nvSpPr>
          <p:cNvPr id="914" name="CasellaDiTesto 10"/>
          <p:cNvSpPr txBox="1"/>
          <p:nvPr/>
        </p:nvSpPr>
        <p:spPr>
          <a:xfrm>
            <a:off x="808217" y="1549491"/>
            <a:ext cx="4336244" cy="34772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nSpc>
                <a:spcPct val="120000"/>
              </a:lnSpc>
              <a:defRPr sz="2400">
                <a:latin typeface="Bahnschrift"/>
                <a:ea typeface="Bahnschrift"/>
                <a:cs typeface="Bahnschrift"/>
                <a:sym typeface="Bahnschrift"/>
              </a:defRPr>
            </a:pPr>
            <a:r>
              <a:t>L’adattamento e la resilienza di un sistema socio-ecologico dipendono:  </a:t>
            </a:r>
            <a:endParaRPr>
              <a:latin typeface="+mj-lt"/>
              <a:ea typeface="+mj-ea"/>
              <a:cs typeface="+mj-cs"/>
              <a:sym typeface="Calibri"/>
            </a:endParaRPr>
          </a:p>
          <a:p>
            <a:pPr>
              <a:lnSpc>
                <a:spcPct val="120000"/>
              </a:lnSpc>
              <a:defRPr sz="1000">
                <a:latin typeface="Bahnschrift"/>
                <a:ea typeface="Bahnschrift"/>
                <a:cs typeface="Bahnschrift"/>
                <a:sym typeface="Bahnschrift"/>
              </a:defRPr>
            </a:pPr>
            <a:endParaRPr>
              <a:latin typeface="+mj-lt"/>
              <a:ea typeface="+mj-ea"/>
              <a:cs typeface="+mj-cs"/>
              <a:sym typeface="Calibri"/>
            </a:endParaRPr>
          </a:p>
          <a:p>
            <a:pPr marL="342900" indent="-342900">
              <a:lnSpc>
                <a:spcPct val="120000"/>
              </a:lnSpc>
              <a:buSzPct val="100000"/>
              <a:buChar char="❖"/>
              <a:defRPr sz="2400">
                <a:latin typeface="Bahnschrift"/>
                <a:ea typeface="Bahnschrift"/>
                <a:cs typeface="Bahnschrift"/>
                <a:sym typeface="Bahnschrift"/>
              </a:defRPr>
            </a:pPr>
            <a:r>
              <a:t>Dalle interazioni e relazioni tra le dimensioni del sistema</a:t>
            </a:r>
          </a:p>
          <a:p>
            <a:pPr marL="342900" indent="-342900">
              <a:lnSpc>
                <a:spcPct val="120000"/>
              </a:lnSpc>
              <a:buSzPct val="100000"/>
              <a:buChar char="❖"/>
              <a:defRPr sz="1000">
                <a:latin typeface="Bahnschrift"/>
                <a:ea typeface="Bahnschrift"/>
                <a:cs typeface="Bahnschrift"/>
                <a:sym typeface="Bahnschrift"/>
              </a:defRPr>
            </a:pPr>
            <a:endParaRPr/>
          </a:p>
          <a:p>
            <a:pPr marL="342900" indent="-342900">
              <a:lnSpc>
                <a:spcPct val="120000"/>
              </a:lnSpc>
              <a:buSzPct val="100000"/>
              <a:buChar char="❖"/>
              <a:defRPr sz="2400">
                <a:latin typeface="Bahnschrift"/>
                <a:ea typeface="Bahnschrift"/>
                <a:cs typeface="Bahnschrift"/>
                <a:sym typeface="Bahnschrift"/>
              </a:defRPr>
            </a:pPr>
            <a:r>
              <a:t> Dall’abilità di riorganizzare le funzioni dopo un shock</a:t>
            </a:r>
          </a:p>
        </p:txBody>
      </p:sp>
      <p:sp>
        <p:nvSpPr>
          <p:cNvPr id="915" name="CasellaDiTesto 6"/>
          <p:cNvSpPr txBox="1"/>
          <p:nvPr/>
        </p:nvSpPr>
        <p:spPr>
          <a:xfrm>
            <a:off x="820764" y="5781064"/>
            <a:ext cx="3359905"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t>Source: Ostrom, 2008</a:t>
            </a:r>
          </a:p>
        </p:txBody>
      </p:sp>
      <p:sp>
        <p:nvSpPr>
          <p:cNvPr id="916" name="Segnaposto piè di pagina 8"/>
          <p:cNvSpPr txBox="1"/>
          <p:nvPr/>
        </p:nvSpPr>
        <p:spPr>
          <a:xfrm>
            <a:off x="534246" y="6368819"/>
            <a:ext cx="4499265"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a:latin typeface="Agency FB"/>
                <a:ea typeface="Agency FB"/>
                <a:cs typeface="Agency FB"/>
                <a:sym typeface="Agency FB"/>
              </a:defRPr>
            </a:lvl1pPr>
          </a:lstStyle>
          <a:p>
            <a:r>
              <a:t>b24/10/2020 Convegno Vento, Aria, Fumo</a:t>
            </a:r>
          </a:p>
        </p:txBody>
      </p:sp>
      <p:sp>
        <p:nvSpPr>
          <p:cNvPr id="917" name="CasellaDiTesto 19"/>
          <p:cNvSpPr txBox="1"/>
          <p:nvPr/>
        </p:nvSpPr>
        <p:spPr>
          <a:xfrm>
            <a:off x="1514852" y="277757"/>
            <a:ext cx="8812855" cy="1005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defRPr sz="3000">
                <a:latin typeface="Bahnschrift"/>
                <a:ea typeface="Bahnschrift"/>
                <a:cs typeface="Bahnschrift"/>
                <a:sym typeface="Bahnschrift"/>
              </a:defRPr>
            </a:pPr>
            <a:r>
              <a:t>Adattamento e resilienza nei sistemi</a:t>
            </a:r>
            <a:br/>
            <a:r>
              <a:t>socio- ecologici forestali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921" name="Immagine 15" descr="Immagine 15"/>
          <p:cNvPicPr>
            <a:picLocks noChangeAspect="1"/>
          </p:cNvPicPr>
          <p:nvPr/>
        </p:nvPicPr>
        <p:blipFill>
          <a:blip r:embed="rId3">
            <a:alphaModFix amt="87000"/>
          </a:blip>
          <a:srcRect r="1633"/>
          <a:stretch>
            <a:fillRect/>
          </a:stretch>
        </p:blipFill>
        <p:spPr>
          <a:xfrm>
            <a:off x="1460501" y="1345336"/>
            <a:ext cx="8039894" cy="4224225"/>
          </a:xfrm>
          <a:custGeom>
            <a:avLst/>
            <a:gdLst/>
            <a:ahLst/>
            <a:cxnLst>
              <a:cxn ang="0">
                <a:pos x="wd2" y="hd2"/>
              </a:cxn>
              <a:cxn ang="5400000">
                <a:pos x="wd2" y="hd2"/>
              </a:cxn>
              <a:cxn ang="10800000">
                <a:pos x="wd2" y="hd2"/>
              </a:cxn>
              <a:cxn ang="16200000">
                <a:pos x="wd2" y="hd2"/>
              </a:cxn>
            </a:cxnLst>
            <a:rect l="0" t="0" r="r" b="b"/>
            <a:pathLst>
              <a:path w="21600" h="21600" extrusionOk="0">
                <a:moveTo>
                  <a:pt x="1892" y="0"/>
                </a:moveTo>
                <a:cubicBezTo>
                  <a:pt x="847" y="0"/>
                  <a:pt x="0" y="1612"/>
                  <a:pt x="0" y="3600"/>
                </a:cubicBezTo>
                <a:lnTo>
                  <a:pt x="0" y="18000"/>
                </a:lnTo>
                <a:cubicBezTo>
                  <a:pt x="0" y="19988"/>
                  <a:pt x="847" y="21600"/>
                  <a:pt x="1892" y="21600"/>
                </a:cubicBezTo>
                <a:lnTo>
                  <a:pt x="19708" y="21600"/>
                </a:lnTo>
                <a:cubicBezTo>
                  <a:pt x="20753" y="21600"/>
                  <a:pt x="21600" y="19988"/>
                  <a:pt x="21600" y="18000"/>
                </a:cubicBezTo>
                <a:lnTo>
                  <a:pt x="21600" y="3600"/>
                </a:lnTo>
                <a:cubicBezTo>
                  <a:pt x="21600" y="1612"/>
                  <a:pt x="20753" y="0"/>
                  <a:pt x="19708" y="0"/>
                </a:cubicBezTo>
                <a:lnTo>
                  <a:pt x="1892" y="0"/>
                </a:lnTo>
                <a:close/>
              </a:path>
            </a:pathLst>
          </a:custGeom>
          <a:ln w="12700">
            <a:miter lim="400000"/>
          </a:ln>
          <a:effectLst>
            <a:outerShdw blurRad="76200" dist="38100" dir="7800000" rotWithShape="0">
              <a:srgbClr val="000000">
                <a:alpha val="40000"/>
              </a:srgbClr>
            </a:outerShdw>
          </a:effectLst>
        </p:spPr>
      </p:pic>
      <p:sp>
        <p:nvSpPr>
          <p:cNvPr id="922" name="CasellaDiTesto 3"/>
          <p:cNvSpPr txBox="1"/>
          <p:nvPr/>
        </p:nvSpPr>
        <p:spPr>
          <a:xfrm>
            <a:off x="727586" y="1659192"/>
            <a:ext cx="167652"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a:latin typeface="Abadi"/>
                <a:ea typeface="Abadi"/>
                <a:cs typeface="Abadi"/>
                <a:sym typeface="Abadi"/>
              </a:defRPr>
            </a:lvl1pPr>
          </a:lstStyle>
          <a:p>
            <a:r>
              <a:t> </a:t>
            </a:r>
          </a:p>
        </p:txBody>
      </p:sp>
      <p:sp>
        <p:nvSpPr>
          <p:cNvPr id="923" name="CasellaDiTesto 6"/>
          <p:cNvSpPr txBox="1"/>
          <p:nvPr/>
        </p:nvSpPr>
        <p:spPr>
          <a:xfrm>
            <a:off x="8286191" y="5847270"/>
            <a:ext cx="3359904"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t> Adapted from Pelling et al, 2015</a:t>
            </a:r>
          </a:p>
        </p:txBody>
      </p:sp>
      <p:sp>
        <p:nvSpPr>
          <p:cNvPr id="924" name="CasellaDiTesto 17"/>
          <p:cNvSpPr txBox="1"/>
          <p:nvPr/>
        </p:nvSpPr>
        <p:spPr>
          <a:xfrm>
            <a:off x="4797628" y="3024121"/>
            <a:ext cx="1752601" cy="891539"/>
          </a:xfrm>
          <a:prstGeom prst="rect">
            <a:avLst/>
          </a:prstGeom>
          <a:solidFill>
            <a:srgbClr val="F3F3F3"/>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defRPr b="1">
                <a:latin typeface="+mj-lt"/>
                <a:ea typeface="+mj-ea"/>
                <a:cs typeface="+mj-cs"/>
                <a:sym typeface="Calibri"/>
              </a:defRPr>
            </a:pPr>
            <a:r>
              <a:t>Adaptation and resilience </a:t>
            </a:r>
            <a:br/>
            <a:r>
              <a:t>activity space </a:t>
            </a:r>
          </a:p>
        </p:txBody>
      </p:sp>
      <p:sp>
        <p:nvSpPr>
          <p:cNvPr id="925" name="Rettangolo 19"/>
          <p:cNvSpPr/>
          <p:nvPr/>
        </p:nvSpPr>
        <p:spPr>
          <a:xfrm>
            <a:off x="1766532" y="2070455"/>
            <a:ext cx="1850058" cy="899877"/>
          </a:xfrm>
          <a:prstGeom prst="rect">
            <a:avLst/>
          </a:prstGeom>
          <a:solidFill>
            <a:srgbClr val="FF3300">
              <a:alpha val="32157"/>
            </a:srgbClr>
          </a:solidFill>
          <a:ln w="12700">
            <a:solidFill>
              <a:srgbClr val="ECD191"/>
            </a:solidFill>
            <a:miter/>
          </a:ln>
        </p:spPr>
        <p:txBody>
          <a:bodyPr lIns="45718" tIns="45718" rIns="45718" bIns="45718" anchor="ctr"/>
          <a:lstStyle/>
          <a:p>
            <a:pPr>
              <a:defRPr>
                <a:latin typeface="+mj-lt"/>
                <a:ea typeface="+mj-ea"/>
                <a:cs typeface="+mj-cs"/>
                <a:sym typeface="Calibri"/>
              </a:defRPr>
            </a:pPr>
            <a:endParaRPr/>
          </a:p>
        </p:txBody>
      </p:sp>
      <p:sp>
        <p:nvSpPr>
          <p:cNvPr id="926" name="Rettangolo 21"/>
          <p:cNvSpPr/>
          <p:nvPr/>
        </p:nvSpPr>
        <p:spPr>
          <a:xfrm>
            <a:off x="4595314" y="1466373"/>
            <a:ext cx="1910071" cy="710592"/>
          </a:xfrm>
          <a:prstGeom prst="rect">
            <a:avLst/>
          </a:prstGeom>
          <a:solidFill>
            <a:srgbClr val="FF3300">
              <a:alpha val="32157"/>
            </a:srgbClr>
          </a:solidFill>
          <a:ln w="12700">
            <a:solidFill>
              <a:srgbClr val="ECD191"/>
            </a:solidFill>
            <a:miter/>
          </a:ln>
        </p:spPr>
        <p:txBody>
          <a:bodyPr lIns="45718" tIns="45718" rIns="45718" bIns="45718" anchor="ctr"/>
          <a:lstStyle/>
          <a:p>
            <a:pPr>
              <a:defRPr>
                <a:latin typeface="+mj-lt"/>
                <a:ea typeface="+mj-ea"/>
                <a:cs typeface="+mj-cs"/>
                <a:sym typeface="Calibri"/>
              </a:defRPr>
            </a:pPr>
            <a:endParaRPr/>
          </a:p>
        </p:txBody>
      </p:sp>
      <p:sp>
        <p:nvSpPr>
          <p:cNvPr id="927" name="Rettangolo 23"/>
          <p:cNvSpPr/>
          <p:nvPr/>
        </p:nvSpPr>
        <p:spPr>
          <a:xfrm>
            <a:off x="2942958" y="4809961"/>
            <a:ext cx="2184401" cy="590887"/>
          </a:xfrm>
          <a:prstGeom prst="rect">
            <a:avLst/>
          </a:prstGeom>
          <a:solidFill>
            <a:srgbClr val="FF3300">
              <a:alpha val="32157"/>
            </a:srgbClr>
          </a:solidFill>
          <a:ln w="12700">
            <a:solidFill>
              <a:srgbClr val="ECD191"/>
            </a:solidFill>
            <a:miter/>
          </a:ln>
        </p:spPr>
        <p:txBody>
          <a:bodyPr lIns="45718" tIns="45718" rIns="45718" bIns="45718" anchor="ctr"/>
          <a:lstStyle/>
          <a:p>
            <a:pPr>
              <a:defRPr>
                <a:latin typeface="+mj-lt"/>
                <a:ea typeface="+mj-ea"/>
                <a:cs typeface="+mj-cs"/>
                <a:sym typeface="Calibri"/>
              </a:defRPr>
            </a:pPr>
            <a:endParaRPr/>
          </a:p>
        </p:txBody>
      </p:sp>
      <p:sp>
        <p:nvSpPr>
          <p:cNvPr id="928" name="Rettangolo 25"/>
          <p:cNvSpPr/>
          <p:nvPr/>
        </p:nvSpPr>
        <p:spPr>
          <a:xfrm>
            <a:off x="6365683" y="4787898"/>
            <a:ext cx="2824946" cy="635014"/>
          </a:xfrm>
          <a:prstGeom prst="rect">
            <a:avLst/>
          </a:prstGeom>
          <a:solidFill>
            <a:srgbClr val="FF3300">
              <a:alpha val="32157"/>
            </a:srgbClr>
          </a:solidFill>
          <a:ln w="12700">
            <a:solidFill>
              <a:srgbClr val="ECD191"/>
            </a:solidFill>
            <a:miter/>
          </a:ln>
        </p:spPr>
        <p:txBody>
          <a:bodyPr lIns="45718" tIns="45718" rIns="45718" bIns="45718" anchor="ctr"/>
          <a:lstStyle/>
          <a:p>
            <a:pPr>
              <a:defRPr>
                <a:latin typeface="+mj-lt"/>
                <a:ea typeface="+mj-ea"/>
                <a:cs typeface="+mj-cs"/>
                <a:sym typeface="Calibri"/>
              </a:defRPr>
            </a:pPr>
            <a:endParaRPr/>
          </a:p>
        </p:txBody>
      </p:sp>
      <p:sp>
        <p:nvSpPr>
          <p:cNvPr id="929" name="Rettangolo 27"/>
          <p:cNvSpPr/>
          <p:nvPr/>
        </p:nvSpPr>
        <p:spPr>
          <a:xfrm>
            <a:off x="727586" y="5713140"/>
            <a:ext cx="602958" cy="356475"/>
          </a:xfrm>
          <a:prstGeom prst="rect">
            <a:avLst/>
          </a:prstGeom>
          <a:solidFill>
            <a:srgbClr val="FF3300">
              <a:alpha val="32157"/>
            </a:srgbClr>
          </a:solidFill>
          <a:ln w="12700">
            <a:solidFill>
              <a:srgbClr val="FF0000"/>
            </a:solidFill>
            <a:miter/>
          </a:ln>
        </p:spPr>
        <p:txBody>
          <a:bodyPr lIns="45718" tIns="45718" rIns="45718" bIns="45718" anchor="ctr"/>
          <a:lstStyle/>
          <a:p>
            <a:pPr>
              <a:defRPr>
                <a:latin typeface="+mj-lt"/>
                <a:ea typeface="+mj-ea"/>
                <a:cs typeface="+mj-cs"/>
                <a:sym typeface="Calibri"/>
              </a:defRPr>
            </a:pPr>
            <a:endParaRPr/>
          </a:p>
        </p:txBody>
      </p:sp>
      <p:sp>
        <p:nvSpPr>
          <p:cNvPr id="930" name="CasellaDiTesto 29"/>
          <p:cNvSpPr txBox="1"/>
          <p:nvPr/>
        </p:nvSpPr>
        <p:spPr>
          <a:xfrm>
            <a:off x="1991542" y="5590418"/>
            <a:ext cx="5385619" cy="7010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000">
                <a:latin typeface="Bahnschrift"/>
                <a:ea typeface="Bahnschrift"/>
                <a:cs typeface="Bahnschrift"/>
                <a:sym typeface="Bahnschrift"/>
              </a:defRPr>
            </a:lvl1pPr>
          </a:lstStyle>
          <a:p>
            <a:r>
              <a:t>Influenza nella distribuzione del potere e nella gestione della governance </a:t>
            </a:r>
          </a:p>
        </p:txBody>
      </p:sp>
      <p:sp>
        <p:nvSpPr>
          <p:cNvPr id="931" name="Segnaposto piè di pagina 8"/>
          <p:cNvSpPr txBox="1"/>
          <p:nvPr/>
        </p:nvSpPr>
        <p:spPr>
          <a:xfrm>
            <a:off x="534246" y="6368819"/>
            <a:ext cx="4627934"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
        <p:nvSpPr>
          <p:cNvPr id="932" name="CasellaDiTesto 19"/>
          <p:cNvSpPr txBox="1"/>
          <p:nvPr/>
        </p:nvSpPr>
        <p:spPr>
          <a:xfrm>
            <a:off x="1433170" y="94762"/>
            <a:ext cx="8812856" cy="1005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defRPr sz="3000">
                <a:latin typeface="Bahnschrift"/>
                <a:ea typeface="Bahnschrift"/>
                <a:cs typeface="Bahnschrift"/>
                <a:sym typeface="Bahnschrift"/>
              </a:defRPr>
            </a:pPr>
            <a:r>
              <a:t>Adattamento e resilienza nei sistemi</a:t>
            </a:r>
            <a:br/>
            <a:r>
              <a:t>socio- ecologici forestali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1" nodeType="clickEffect">
                                  <p:stCondLst>
                                    <p:cond delay="0"/>
                                  </p:stCondLst>
                                  <p:iterate>
                                    <p:tmAbs val="0"/>
                                  </p:iterate>
                                  <p:childTnLst>
                                    <p:set>
                                      <p:cBhvr>
                                        <p:cTn id="6" fill="hold"/>
                                        <p:tgtEl>
                                          <p:spTgt spid="927"/>
                                        </p:tgtEl>
                                        <p:attrNameLst>
                                          <p:attrName>style.visibility</p:attrName>
                                        </p:attrNameLst>
                                      </p:cBhvr>
                                      <p:to>
                                        <p:strVal val="visible"/>
                                      </p:to>
                                    </p:set>
                                    <p:anim calcmode="lin" valueType="num">
                                      <p:cBhvr>
                                        <p:cTn id="7" dur="500" fill="hold"/>
                                        <p:tgtEl>
                                          <p:spTgt spid="927"/>
                                        </p:tgtEl>
                                        <p:attrNameLst>
                                          <p:attrName>ppt_x</p:attrName>
                                        </p:attrNameLst>
                                      </p:cBhvr>
                                      <p:tavLst>
                                        <p:tav tm="0">
                                          <p:val>
                                            <p:strVal val="0-#ppt_w/2"/>
                                          </p:val>
                                        </p:tav>
                                        <p:tav tm="100000">
                                          <p:val>
                                            <p:strVal val="#ppt_x"/>
                                          </p:val>
                                        </p:tav>
                                      </p:tavLst>
                                    </p:anim>
                                    <p:anim calcmode="lin" valueType="num">
                                      <p:cBhvr>
                                        <p:cTn id="8" dur="500" fill="hold"/>
                                        <p:tgtEl>
                                          <p:spTgt spid="9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2" nodeType="afterEffect">
                                  <p:stCondLst>
                                    <p:cond delay="500"/>
                                  </p:stCondLst>
                                  <p:iterate>
                                    <p:tmAbs val="0"/>
                                  </p:iterate>
                                  <p:childTnLst>
                                    <p:set>
                                      <p:cBhvr>
                                        <p:cTn id="11" fill="hold"/>
                                        <p:tgtEl>
                                          <p:spTgt spid="925"/>
                                        </p:tgtEl>
                                        <p:attrNameLst>
                                          <p:attrName>style.visibility</p:attrName>
                                        </p:attrNameLst>
                                      </p:cBhvr>
                                      <p:to>
                                        <p:strVal val="visible"/>
                                      </p:to>
                                    </p:set>
                                    <p:anim calcmode="lin" valueType="num">
                                      <p:cBhvr>
                                        <p:cTn id="12" dur="500" fill="hold"/>
                                        <p:tgtEl>
                                          <p:spTgt spid="925"/>
                                        </p:tgtEl>
                                        <p:attrNameLst>
                                          <p:attrName>ppt_x</p:attrName>
                                        </p:attrNameLst>
                                      </p:cBhvr>
                                      <p:tavLst>
                                        <p:tav tm="0">
                                          <p:val>
                                            <p:strVal val="0-#ppt_w/2"/>
                                          </p:val>
                                        </p:tav>
                                        <p:tav tm="100000">
                                          <p:val>
                                            <p:strVal val="#ppt_x"/>
                                          </p:val>
                                        </p:tav>
                                      </p:tavLst>
                                    </p:anim>
                                    <p:anim calcmode="lin" valueType="num">
                                      <p:cBhvr>
                                        <p:cTn id="13" dur="500" fill="hold"/>
                                        <p:tgtEl>
                                          <p:spTgt spid="92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3" nodeType="afterEffect">
                                  <p:stCondLst>
                                    <p:cond delay="1000"/>
                                  </p:stCondLst>
                                  <p:iterate>
                                    <p:tmAbs val="0"/>
                                  </p:iterate>
                                  <p:childTnLst>
                                    <p:set>
                                      <p:cBhvr>
                                        <p:cTn id="16" fill="hold"/>
                                        <p:tgtEl>
                                          <p:spTgt spid="926"/>
                                        </p:tgtEl>
                                        <p:attrNameLst>
                                          <p:attrName>style.visibility</p:attrName>
                                        </p:attrNameLst>
                                      </p:cBhvr>
                                      <p:to>
                                        <p:strVal val="visible"/>
                                      </p:to>
                                    </p:set>
                                    <p:anim calcmode="lin" valueType="num">
                                      <p:cBhvr>
                                        <p:cTn id="17" dur="500" fill="hold"/>
                                        <p:tgtEl>
                                          <p:spTgt spid="926"/>
                                        </p:tgtEl>
                                        <p:attrNameLst>
                                          <p:attrName>ppt_x</p:attrName>
                                        </p:attrNameLst>
                                      </p:cBhvr>
                                      <p:tavLst>
                                        <p:tav tm="0">
                                          <p:val>
                                            <p:strVal val="0-#ppt_w/2"/>
                                          </p:val>
                                        </p:tav>
                                        <p:tav tm="100000">
                                          <p:val>
                                            <p:strVal val="#ppt_x"/>
                                          </p:val>
                                        </p:tav>
                                      </p:tavLst>
                                    </p:anim>
                                    <p:anim calcmode="lin" valueType="num">
                                      <p:cBhvr>
                                        <p:cTn id="18" dur="500" fill="hold"/>
                                        <p:tgtEl>
                                          <p:spTgt spid="926"/>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grpId="4" nodeType="afterEffect">
                                  <p:stCondLst>
                                    <p:cond delay="1500"/>
                                  </p:stCondLst>
                                  <p:iterate>
                                    <p:tmAbs val="0"/>
                                  </p:iterate>
                                  <p:childTnLst>
                                    <p:set>
                                      <p:cBhvr>
                                        <p:cTn id="21" fill="hold"/>
                                        <p:tgtEl>
                                          <p:spTgt spid="928"/>
                                        </p:tgtEl>
                                        <p:attrNameLst>
                                          <p:attrName>style.visibility</p:attrName>
                                        </p:attrNameLst>
                                      </p:cBhvr>
                                      <p:to>
                                        <p:strVal val="visible"/>
                                      </p:to>
                                    </p:set>
                                    <p:anim calcmode="lin" valueType="num">
                                      <p:cBhvr>
                                        <p:cTn id="22" dur="500" fill="hold"/>
                                        <p:tgtEl>
                                          <p:spTgt spid="928"/>
                                        </p:tgtEl>
                                        <p:attrNameLst>
                                          <p:attrName>ppt_x</p:attrName>
                                        </p:attrNameLst>
                                      </p:cBhvr>
                                      <p:tavLst>
                                        <p:tav tm="0">
                                          <p:val>
                                            <p:strVal val="0-#ppt_w/2"/>
                                          </p:val>
                                        </p:tav>
                                        <p:tav tm="100000">
                                          <p:val>
                                            <p:strVal val="#ppt_x"/>
                                          </p:val>
                                        </p:tav>
                                      </p:tavLst>
                                    </p:anim>
                                    <p:anim calcmode="lin" valueType="num">
                                      <p:cBhvr>
                                        <p:cTn id="23" dur="500" fill="hold"/>
                                        <p:tgtEl>
                                          <p:spTgt spid="928"/>
                                        </p:tgtEl>
                                        <p:attrNameLst>
                                          <p:attrName>ppt_y</p:attrName>
                                        </p:attrNameLst>
                                      </p:cBhvr>
                                      <p:tavLst>
                                        <p:tav tm="0">
                                          <p:val>
                                            <p:strVal val="#ppt_y"/>
                                          </p:val>
                                        </p:tav>
                                        <p:tav tm="100000">
                                          <p:val>
                                            <p:strVal val="#ppt_y"/>
                                          </p:val>
                                        </p:tav>
                                      </p:tavLst>
                                    </p:anim>
                                  </p:childTnLst>
                                </p:cTn>
                              </p:par>
                            </p:childTnLst>
                          </p:cTn>
                        </p:par>
                        <p:par>
                          <p:cTn id="24" fill="hold">
                            <p:stCondLst>
                              <p:cond delay="5000"/>
                            </p:stCondLst>
                            <p:childTnLst>
                              <p:par>
                                <p:cTn id="25" presetID="2" presetClass="entr" presetSubtype="8" fill="hold" grpId="5" nodeType="afterEffect">
                                  <p:stCondLst>
                                    <p:cond delay="100"/>
                                  </p:stCondLst>
                                  <p:iterate>
                                    <p:tmAbs val="0"/>
                                  </p:iterate>
                                  <p:childTnLst>
                                    <p:set>
                                      <p:cBhvr>
                                        <p:cTn id="26" fill="hold"/>
                                        <p:tgtEl>
                                          <p:spTgt spid="929"/>
                                        </p:tgtEl>
                                        <p:attrNameLst>
                                          <p:attrName>style.visibility</p:attrName>
                                        </p:attrNameLst>
                                      </p:cBhvr>
                                      <p:to>
                                        <p:strVal val="visible"/>
                                      </p:to>
                                    </p:set>
                                    <p:anim calcmode="lin" valueType="num">
                                      <p:cBhvr>
                                        <p:cTn id="27" dur="500" fill="hold"/>
                                        <p:tgtEl>
                                          <p:spTgt spid="929"/>
                                        </p:tgtEl>
                                        <p:attrNameLst>
                                          <p:attrName>ppt_x</p:attrName>
                                        </p:attrNameLst>
                                      </p:cBhvr>
                                      <p:tavLst>
                                        <p:tav tm="0">
                                          <p:val>
                                            <p:strVal val="0-#ppt_w/2"/>
                                          </p:val>
                                        </p:tav>
                                        <p:tav tm="100000">
                                          <p:val>
                                            <p:strVal val="#ppt_x"/>
                                          </p:val>
                                        </p:tav>
                                      </p:tavLst>
                                    </p:anim>
                                    <p:anim calcmode="lin" valueType="num">
                                      <p:cBhvr>
                                        <p:cTn id="28" dur="500" fill="hold"/>
                                        <p:tgtEl>
                                          <p:spTgt spid="929"/>
                                        </p:tgtEl>
                                        <p:attrNameLst>
                                          <p:attrName>ppt_y</p:attrName>
                                        </p:attrNameLst>
                                      </p:cBhvr>
                                      <p:tavLst>
                                        <p:tav tm="0">
                                          <p:val>
                                            <p:strVal val="#ppt_y"/>
                                          </p:val>
                                        </p:tav>
                                        <p:tav tm="100000">
                                          <p:val>
                                            <p:strVal val="#ppt_y"/>
                                          </p:val>
                                        </p:tav>
                                      </p:tavLst>
                                    </p:anim>
                                  </p:childTnLst>
                                </p:cTn>
                              </p:par>
                            </p:childTnLst>
                          </p:cTn>
                        </p:par>
                        <p:par>
                          <p:cTn id="29" fill="hold">
                            <p:stCondLst>
                              <p:cond delay="5600"/>
                            </p:stCondLst>
                            <p:childTnLst>
                              <p:par>
                                <p:cTn id="30" presetID="2" presetClass="entr" presetSubtype="8" fill="hold" grpId="6" nodeType="afterEffect">
                                  <p:stCondLst>
                                    <p:cond delay="0"/>
                                  </p:stCondLst>
                                  <p:iterate>
                                    <p:tmAbs val="0"/>
                                  </p:iterate>
                                  <p:childTnLst>
                                    <p:set>
                                      <p:cBhvr>
                                        <p:cTn id="31" fill="hold"/>
                                        <p:tgtEl>
                                          <p:spTgt spid="930"/>
                                        </p:tgtEl>
                                        <p:attrNameLst>
                                          <p:attrName>style.visibility</p:attrName>
                                        </p:attrNameLst>
                                      </p:cBhvr>
                                      <p:to>
                                        <p:strVal val="visible"/>
                                      </p:to>
                                    </p:set>
                                    <p:anim calcmode="lin" valueType="num">
                                      <p:cBhvr>
                                        <p:cTn id="32" dur="500" fill="hold"/>
                                        <p:tgtEl>
                                          <p:spTgt spid="930"/>
                                        </p:tgtEl>
                                        <p:attrNameLst>
                                          <p:attrName>ppt_x</p:attrName>
                                        </p:attrNameLst>
                                      </p:cBhvr>
                                      <p:tavLst>
                                        <p:tav tm="0">
                                          <p:val>
                                            <p:strVal val="0-#ppt_w/2"/>
                                          </p:val>
                                        </p:tav>
                                        <p:tav tm="100000">
                                          <p:val>
                                            <p:strVal val="#ppt_x"/>
                                          </p:val>
                                        </p:tav>
                                      </p:tavLst>
                                    </p:anim>
                                    <p:anim calcmode="lin" valueType="num">
                                      <p:cBhvr>
                                        <p:cTn id="33" dur="500" fill="hold"/>
                                        <p:tgtEl>
                                          <p:spTgt spid="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5" grpId="2" animBg="1" advAuto="0"/>
      <p:bldP spid="926" grpId="3" animBg="1" advAuto="0"/>
      <p:bldP spid="927" grpId="1" animBg="1" advAuto="0"/>
      <p:bldP spid="928" grpId="4" animBg="1" advAuto="0"/>
      <p:bldP spid="929" grpId="5" animBg="1" advAuto="0"/>
      <p:bldP spid="930" grpId="6"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6" name="Immagine 10" descr="Immagine 10"/>
          <p:cNvPicPr>
            <a:picLocks noChangeAspect="1"/>
          </p:cNvPicPr>
          <p:nvPr/>
        </p:nvPicPr>
        <p:blipFill>
          <a:blip r:embed="rId3"/>
          <a:srcRect b="80819"/>
          <a:stretch>
            <a:fillRect/>
          </a:stretch>
        </p:blipFill>
        <p:spPr>
          <a:xfrm>
            <a:off x="-1" y="-67900"/>
            <a:ext cx="12207413" cy="1354135"/>
          </a:xfrm>
          <a:prstGeom prst="rect">
            <a:avLst/>
          </a:prstGeom>
          <a:ln w="12700">
            <a:miter lim="400000"/>
          </a:ln>
        </p:spPr>
      </p:pic>
      <p:sp>
        <p:nvSpPr>
          <p:cNvPr id="937" name="CasellaDiTesto 3"/>
          <p:cNvSpPr txBox="1"/>
          <p:nvPr/>
        </p:nvSpPr>
        <p:spPr>
          <a:xfrm>
            <a:off x="727586" y="1659192"/>
            <a:ext cx="167652"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a:latin typeface="Abadi"/>
                <a:ea typeface="Abadi"/>
                <a:cs typeface="Abadi"/>
                <a:sym typeface="Abadi"/>
              </a:defRPr>
            </a:lvl1pPr>
          </a:lstStyle>
          <a:p>
            <a:r>
              <a:t> </a:t>
            </a:r>
          </a:p>
        </p:txBody>
      </p:sp>
      <p:grpSp>
        <p:nvGrpSpPr>
          <p:cNvPr id="946" name="Gruppo 13"/>
          <p:cNvGrpSpPr/>
          <p:nvPr/>
        </p:nvGrpSpPr>
        <p:grpSpPr>
          <a:xfrm>
            <a:off x="-239287" y="1085669"/>
            <a:ext cx="5591115" cy="5379549"/>
            <a:chOff x="0" y="0"/>
            <a:chExt cx="5591113" cy="5379548"/>
          </a:xfrm>
        </p:grpSpPr>
        <p:grpSp>
          <p:nvGrpSpPr>
            <p:cNvPr id="941" name="Gruppo 2"/>
            <p:cNvGrpSpPr/>
            <p:nvPr/>
          </p:nvGrpSpPr>
          <p:grpSpPr>
            <a:xfrm>
              <a:off x="-1" y="0"/>
              <a:ext cx="5591115" cy="5379549"/>
              <a:chOff x="0" y="0"/>
              <a:chExt cx="5591113" cy="5379548"/>
            </a:xfrm>
          </p:grpSpPr>
          <p:sp>
            <p:nvSpPr>
              <p:cNvPr id="938" name="Shape"/>
              <p:cNvSpPr/>
              <p:nvPr/>
            </p:nvSpPr>
            <p:spPr>
              <a:xfrm rot="15514200">
                <a:off x="2446669" y="2878021"/>
                <a:ext cx="2143691" cy="2421926"/>
              </a:xfrm>
              <a:custGeom>
                <a:avLst/>
                <a:gdLst/>
                <a:ahLst/>
                <a:cxnLst>
                  <a:cxn ang="0">
                    <a:pos x="wd2" y="hd2"/>
                  </a:cxn>
                  <a:cxn ang="5400000">
                    <a:pos x="wd2" y="hd2"/>
                  </a:cxn>
                  <a:cxn ang="10800000">
                    <a:pos x="wd2" y="hd2"/>
                  </a:cxn>
                  <a:cxn ang="16200000">
                    <a:pos x="wd2" y="hd2"/>
                  </a:cxn>
                </a:cxnLst>
                <a:rect l="0" t="0" r="r" b="b"/>
                <a:pathLst>
                  <a:path w="21448" h="21466" extrusionOk="0">
                    <a:moveTo>
                      <a:pt x="15133" y="680"/>
                    </a:moveTo>
                    <a:cubicBezTo>
                      <a:pt x="15064" y="618"/>
                      <a:pt x="15017" y="577"/>
                      <a:pt x="14947" y="536"/>
                    </a:cubicBezTo>
                    <a:cubicBezTo>
                      <a:pt x="14924" y="515"/>
                      <a:pt x="14900" y="515"/>
                      <a:pt x="14877" y="495"/>
                    </a:cubicBezTo>
                    <a:cubicBezTo>
                      <a:pt x="14831" y="453"/>
                      <a:pt x="14784" y="433"/>
                      <a:pt x="14737" y="412"/>
                    </a:cubicBezTo>
                    <a:cubicBezTo>
                      <a:pt x="14714" y="392"/>
                      <a:pt x="14691" y="392"/>
                      <a:pt x="14667" y="371"/>
                    </a:cubicBezTo>
                    <a:cubicBezTo>
                      <a:pt x="14621" y="350"/>
                      <a:pt x="14574" y="309"/>
                      <a:pt x="14528" y="289"/>
                    </a:cubicBezTo>
                    <a:cubicBezTo>
                      <a:pt x="14504" y="268"/>
                      <a:pt x="14481" y="268"/>
                      <a:pt x="14458" y="247"/>
                    </a:cubicBezTo>
                    <a:cubicBezTo>
                      <a:pt x="14388" y="206"/>
                      <a:pt x="14318" y="185"/>
                      <a:pt x="14248" y="165"/>
                    </a:cubicBezTo>
                    <a:cubicBezTo>
                      <a:pt x="14248" y="165"/>
                      <a:pt x="14248" y="165"/>
                      <a:pt x="14225" y="165"/>
                    </a:cubicBezTo>
                    <a:cubicBezTo>
                      <a:pt x="14155" y="144"/>
                      <a:pt x="14085" y="124"/>
                      <a:pt x="14015" y="103"/>
                    </a:cubicBezTo>
                    <a:cubicBezTo>
                      <a:pt x="13992" y="103"/>
                      <a:pt x="13968" y="82"/>
                      <a:pt x="13945" y="82"/>
                    </a:cubicBezTo>
                    <a:cubicBezTo>
                      <a:pt x="13898" y="62"/>
                      <a:pt x="13829" y="62"/>
                      <a:pt x="13782" y="41"/>
                    </a:cubicBezTo>
                    <a:cubicBezTo>
                      <a:pt x="13759" y="41"/>
                      <a:pt x="13735" y="21"/>
                      <a:pt x="13689" y="21"/>
                    </a:cubicBezTo>
                    <a:cubicBezTo>
                      <a:pt x="13642" y="21"/>
                      <a:pt x="13572" y="0"/>
                      <a:pt x="13526" y="0"/>
                    </a:cubicBezTo>
                    <a:cubicBezTo>
                      <a:pt x="13502" y="0"/>
                      <a:pt x="13479" y="0"/>
                      <a:pt x="13456" y="0"/>
                    </a:cubicBezTo>
                    <a:cubicBezTo>
                      <a:pt x="13386" y="0"/>
                      <a:pt x="13293" y="0"/>
                      <a:pt x="13223" y="0"/>
                    </a:cubicBezTo>
                    <a:cubicBezTo>
                      <a:pt x="13153" y="0"/>
                      <a:pt x="13106" y="0"/>
                      <a:pt x="13036" y="0"/>
                    </a:cubicBezTo>
                    <a:cubicBezTo>
                      <a:pt x="13013" y="0"/>
                      <a:pt x="13013" y="0"/>
                      <a:pt x="12990" y="0"/>
                    </a:cubicBezTo>
                    <a:cubicBezTo>
                      <a:pt x="12943" y="0"/>
                      <a:pt x="12897" y="0"/>
                      <a:pt x="12850" y="21"/>
                    </a:cubicBezTo>
                    <a:cubicBezTo>
                      <a:pt x="12827" y="21"/>
                      <a:pt x="12803" y="21"/>
                      <a:pt x="12803" y="21"/>
                    </a:cubicBezTo>
                    <a:cubicBezTo>
                      <a:pt x="12733" y="21"/>
                      <a:pt x="12687" y="41"/>
                      <a:pt x="12617" y="62"/>
                    </a:cubicBezTo>
                    <a:cubicBezTo>
                      <a:pt x="12617" y="62"/>
                      <a:pt x="12617" y="62"/>
                      <a:pt x="12617" y="62"/>
                    </a:cubicBezTo>
                    <a:cubicBezTo>
                      <a:pt x="12547" y="82"/>
                      <a:pt x="12500" y="82"/>
                      <a:pt x="12431" y="103"/>
                    </a:cubicBezTo>
                    <a:cubicBezTo>
                      <a:pt x="12407" y="103"/>
                      <a:pt x="12384" y="124"/>
                      <a:pt x="12384" y="124"/>
                    </a:cubicBezTo>
                    <a:cubicBezTo>
                      <a:pt x="12337" y="144"/>
                      <a:pt x="12291" y="144"/>
                      <a:pt x="12244" y="165"/>
                    </a:cubicBezTo>
                    <a:cubicBezTo>
                      <a:pt x="12221" y="165"/>
                      <a:pt x="12198" y="185"/>
                      <a:pt x="12198" y="185"/>
                    </a:cubicBezTo>
                    <a:cubicBezTo>
                      <a:pt x="12128" y="206"/>
                      <a:pt x="12081" y="227"/>
                      <a:pt x="12011" y="268"/>
                    </a:cubicBezTo>
                    <a:lnTo>
                      <a:pt x="1479" y="5008"/>
                    </a:lnTo>
                    <a:cubicBezTo>
                      <a:pt x="431" y="5482"/>
                      <a:pt x="-152" y="6492"/>
                      <a:pt x="34" y="7502"/>
                    </a:cubicBezTo>
                    <a:lnTo>
                      <a:pt x="1875" y="17828"/>
                    </a:lnTo>
                    <a:cubicBezTo>
                      <a:pt x="2062" y="18859"/>
                      <a:pt x="2970" y="19642"/>
                      <a:pt x="4112" y="19807"/>
                    </a:cubicBezTo>
                    <a:lnTo>
                      <a:pt x="15786" y="21435"/>
                    </a:lnTo>
                    <a:cubicBezTo>
                      <a:pt x="16951" y="21600"/>
                      <a:pt x="18093" y="21085"/>
                      <a:pt x="18605" y="20157"/>
                    </a:cubicBezTo>
                    <a:lnTo>
                      <a:pt x="21448" y="15231"/>
                    </a:lnTo>
                    <a:lnTo>
                      <a:pt x="19258" y="11439"/>
                    </a:lnTo>
                    <a:cubicBezTo>
                      <a:pt x="18442" y="10017"/>
                      <a:pt x="18745" y="8306"/>
                      <a:pt x="20027" y="7173"/>
                    </a:cubicBezTo>
                    <a:lnTo>
                      <a:pt x="21238" y="6101"/>
                    </a:lnTo>
                    <a:lnTo>
                      <a:pt x="15133" y="680"/>
                    </a:lnTo>
                    <a:close/>
                  </a:path>
                </a:pathLst>
              </a:custGeom>
              <a:solidFill>
                <a:srgbClr val="A2B969"/>
              </a:solidFill>
              <a:ln w="12700" cap="flat">
                <a:noFill/>
                <a:miter lim="400000"/>
              </a:ln>
              <a:effectLst/>
            </p:spPr>
            <p:txBody>
              <a:bodyPr wrap="square" lIns="45718" tIns="45718" rIns="45718" bIns="45718" numCol="1" anchor="ctr">
                <a:noAutofit/>
              </a:bodyPr>
              <a:lstStyle/>
              <a:p>
                <a:pPr defTabSz="914400">
                  <a:defRPr sz="2200">
                    <a:solidFill>
                      <a:srgbClr val="FFFFFF"/>
                    </a:solidFill>
                    <a:latin typeface="Bahnschrift"/>
                    <a:ea typeface="Bahnschrift"/>
                    <a:cs typeface="Bahnschrift"/>
                    <a:sym typeface="Bahnschrift"/>
                  </a:defRPr>
                </a:pPr>
                <a:endParaRPr/>
              </a:p>
            </p:txBody>
          </p:sp>
          <p:sp>
            <p:nvSpPr>
              <p:cNvPr id="939" name="Shape"/>
              <p:cNvSpPr/>
              <p:nvPr/>
            </p:nvSpPr>
            <p:spPr>
              <a:xfrm rot="14786514">
                <a:off x="382290" y="912165"/>
                <a:ext cx="2713397" cy="2611114"/>
              </a:xfrm>
              <a:custGeom>
                <a:avLst/>
                <a:gdLst/>
                <a:ahLst/>
                <a:cxnLst>
                  <a:cxn ang="0">
                    <a:pos x="wd2" y="hd2"/>
                  </a:cxn>
                  <a:cxn ang="5400000">
                    <a:pos x="wd2" y="hd2"/>
                  </a:cxn>
                  <a:cxn ang="10800000">
                    <a:pos x="wd2" y="hd2"/>
                  </a:cxn>
                  <a:cxn ang="16200000">
                    <a:pos x="wd2" y="hd2"/>
                  </a:cxn>
                </a:cxnLst>
                <a:rect l="0" t="0" r="r" b="b"/>
                <a:pathLst>
                  <a:path w="21195" h="21442" extrusionOk="0">
                    <a:moveTo>
                      <a:pt x="16079" y="21400"/>
                    </a:moveTo>
                    <a:cubicBezTo>
                      <a:pt x="16925" y="21252"/>
                      <a:pt x="17650" y="20618"/>
                      <a:pt x="17932" y="19730"/>
                    </a:cubicBezTo>
                    <a:lnTo>
                      <a:pt x="19343" y="15144"/>
                    </a:lnTo>
                    <a:cubicBezTo>
                      <a:pt x="19343" y="15144"/>
                      <a:pt x="19343" y="15144"/>
                      <a:pt x="19343" y="15144"/>
                    </a:cubicBezTo>
                    <a:lnTo>
                      <a:pt x="21076" y="9522"/>
                    </a:lnTo>
                    <a:cubicBezTo>
                      <a:pt x="21398" y="8507"/>
                      <a:pt x="21055" y="7408"/>
                      <a:pt x="20229" y="6774"/>
                    </a:cubicBezTo>
                    <a:lnTo>
                      <a:pt x="11968" y="476"/>
                    </a:lnTo>
                    <a:cubicBezTo>
                      <a:pt x="11142" y="-158"/>
                      <a:pt x="10034" y="-158"/>
                      <a:pt x="9228" y="476"/>
                    </a:cubicBezTo>
                    <a:lnTo>
                      <a:pt x="967" y="6774"/>
                    </a:lnTo>
                    <a:cubicBezTo>
                      <a:pt x="141" y="7408"/>
                      <a:pt x="-202" y="8507"/>
                      <a:pt x="120" y="9522"/>
                    </a:cubicBezTo>
                    <a:lnTo>
                      <a:pt x="1672" y="14510"/>
                    </a:lnTo>
                    <a:cubicBezTo>
                      <a:pt x="1692" y="14510"/>
                      <a:pt x="1712" y="14489"/>
                      <a:pt x="1732" y="14489"/>
                    </a:cubicBezTo>
                    <a:cubicBezTo>
                      <a:pt x="1773" y="14467"/>
                      <a:pt x="1813" y="14467"/>
                      <a:pt x="1833" y="14446"/>
                    </a:cubicBezTo>
                    <a:cubicBezTo>
                      <a:pt x="1894" y="14425"/>
                      <a:pt x="1934" y="14425"/>
                      <a:pt x="1994" y="14404"/>
                    </a:cubicBezTo>
                    <a:cubicBezTo>
                      <a:pt x="2035" y="14404"/>
                      <a:pt x="2075" y="14383"/>
                      <a:pt x="2115" y="14383"/>
                    </a:cubicBezTo>
                    <a:cubicBezTo>
                      <a:pt x="2176" y="14362"/>
                      <a:pt x="2216" y="14362"/>
                      <a:pt x="2276" y="14341"/>
                    </a:cubicBezTo>
                    <a:cubicBezTo>
                      <a:pt x="2317" y="14341"/>
                      <a:pt x="2357" y="14319"/>
                      <a:pt x="2377" y="14319"/>
                    </a:cubicBezTo>
                    <a:cubicBezTo>
                      <a:pt x="2438" y="14319"/>
                      <a:pt x="2478" y="14298"/>
                      <a:pt x="2538" y="14298"/>
                    </a:cubicBezTo>
                    <a:cubicBezTo>
                      <a:pt x="2579" y="14298"/>
                      <a:pt x="2599" y="14298"/>
                      <a:pt x="2639" y="14298"/>
                    </a:cubicBezTo>
                    <a:cubicBezTo>
                      <a:pt x="2699" y="14298"/>
                      <a:pt x="2760" y="14298"/>
                      <a:pt x="2820" y="14298"/>
                    </a:cubicBezTo>
                    <a:cubicBezTo>
                      <a:pt x="2861" y="14298"/>
                      <a:pt x="2881" y="14298"/>
                      <a:pt x="2921" y="14298"/>
                    </a:cubicBezTo>
                    <a:cubicBezTo>
                      <a:pt x="3002" y="14298"/>
                      <a:pt x="3082" y="14298"/>
                      <a:pt x="3143" y="14298"/>
                    </a:cubicBezTo>
                    <a:cubicBezTo>
                      <a:pt x="3163" y="14298"/>
                      <a:pt x="3163" y="14298"/>
                      <a:pt x="3183" y="14298"/>
                    </a:cubicBezTo>
                    <a:cubicBezTo>
                      <a:pt x="3264" y="14298"/>
                      <a:pt x="3364" y="14319"/>
                      <a:pt x="3445" y="14341"/>
                    </a:cubicBezTo>
                    <a:cubicBezTo>
                      <a:pt x="3465" y="14341"/>
                      <a:pt x="3505" y="14362"/>
                      <a:pt x="3526" y="14362"/>
                    </a:cubicBezTo>
                    <a:cubicBezTo>
                      <a:pt x="3586" y="14383"/>
                      <a:pt x="3647" y="14383"/>
                      <a:pt x="3707" y="14404"/>
                    </a:cubicBezTo>
                    <a:cubicBezTo>
                      <a:pt x="3747" y="14404"/>
                      <a:pt x="3767" y="14425"/>
                      <a:pt x="3808" y="14425"/>
                    </a:cubicBezTo>
                    <a:cubicBezTo>
                      <a:pt x="3868" y="14446"/>
                      <a:pt x="3908" y="14446"/>
                      <a:pt x="3969" y="14467"/>
                    </a:cubicBezTo>
                    <a:cubicBezTo>
                      <a:pt x="4009" y="14489"/>
                      <a:pt x="4029" y="14489"/>
                      <a:pt x="4070" y="14510"/>
                    </a:cubicBezTo>
                    <a:cubicBezTo>
                      <a:pt x="4110" y="14531"/>
                      <a:pt x="4170" y="14552"/>
                      <a:pt x="4211" y="14573"/>
                    </a:cubicBezTo>
                    <a:cubicBezTo>
                      <a:pt x="4251" y="14594"/>
                      <a:pt x="4271" y="14594"/>
                      <a:pt x="4311" y="14615"/>
                    </a:cubicBezTo>
                    <a:cubicBezTo>
                      <a:pt x="4352" y="14637"/>
                      <a:pt x="4412" y="14658"/>
                      <a:pt x="4452" y="14679"/>
                    </a:cubicBezTo>
                    <a:cubicBezTo>
                      <a:pt x="4493" y="14700"/>
                      <a:pt x="4513" y="14721"/>
                      <a:pt x="4553" y="14742"/>
                    </a:cubicBezTo>
                    <a:cubicBezTo>
                      <a:pt x="4594" y="14763"/>
                      <a:pt x="4654" y="14784"/>
                      <a:pt x="4694" y="14827"/>
                    </a:cubicBezTo>
                    <a:cubicBezTo>
                      <a:pt x="4735" y="14848"/>
                      <a:pt x="4755" y="14869"/>
                      <a:pt x="4795" y="14890"/>
                    </a:cubicBezTo>
                    <a:cubicBezTo>
                      <a:pt x="4835" y="14911"/>
                      <a:pt x="4896" y="14954"/>
                      <a:pt x="4936" y="14996"/>
                    </a:cubicBezTo>
                    <a:cubicBezTo>
                      <a:pt x="4956" y="15017"/>
                      <a:pt x="4997" y="15038"/>
                      <a:pt x="5017" y="15059"/>
                    </a:cubicBezTo>
                    <a:cubicBezTo>
                      <a:pt x="5057" y="15101"/>
                      <a:pt x="5117" y="15144"/>
                      <a:pt x="5158" y="15186"/>
                    </a:cubicBezTo>
                    <a:cubicBezTo>
                      <a:pt x="5178" y="15207"/>
                      <a:pt x="5198" y="15228"/>
                      <a:pt x="5238" y="15249"/>
                    </a:cubicBezTo>
                    <a:cubicBezTo>
                      <a:pt x="5299" y="15313"/>
                      <a:pt x="5379" y="15376"/>
                      <a:pt x="5440" y="15440"/>
                    </a:cubicBezTo>
                    <a:lnTo>
                      <a:pt x="11162" y="21442"/>
                    </a:lnTo>
                    <a:lnTo>
                      <a:pt x="15756" y="21442"/>
                    </a:lnTo>
                    <a:cubicBezTo>
                      <a:pt x="15837" y="21442"/>
                      <a:pt x="15958" y="21421"/>
                      <a:pt x="16079" y="21400"/>
                    </a:cubicBezTo>
                    <a:close/>
                  </a:path>
                </a:pathLst>
              </a:custGeom>
              <a:solidFill>
                <a:srgbClr val="A3C1B6"/>
              </a:solidFill>
              <a:ln w="12700" cap="flat">
                <a:noFill/>
                <a:miter lim="400000"/>
              </a:ln>
              <a:effectLst/>
            </p:spPr>
            <p:txBody>
              <a:bodyPr wrap="square" lIns="45718" tIns="45718" rIns="45718" bIns="45718" numCol="1" anchor="ctr">
                <a:noAutofit/>
              </a:bodyPr>
              <a:lstStyle/>
              <a:p>
                <a:pPr defTabSz="914400">
                  <a:defRPr sz="2200">
                    <a:solidFill>
                      <a:srgbClr val="FFFFFF"/>
                    </a:solidFill>
                    <a:latin typeface="Bahnschrift"/>
                    <a:ea typeface="Bahnschrift"/>
                    <a:cs typeface="Bahnschrift"/>
                    <a:sym typeface="Bahnschrift"/>
                  </a:defRPr>
                </a:pPr>
                <a:endParaRPr/>
              </a:p>
            </p:txBody>
          </p:sp>
          <p:sp>
            <p:nvSpPr>
              <p:cNvPr id="940" name="Shape"/>
              <p:cNvSpPr/>
              <p:nvPr/>
            </p:nvSpPr>
            <p:spPr>
              <a:xfrm rot="15066017">
                <a:off x="2721297" y="432965"/>
                <a:ext cx="2625317" cy="2392956"/>
              </a:xfrm>
              <a:custGeom>
                <a:avLst/>
                <a:gdLst/>
                <a:ahLst/>
                <a:cxnLst>
                  <a:cxn ang="0">
                    <a:pos x="wd2" y="hd2"/>
                  </a:cxn>
                  <a:cxn ang="5400000">
                    <a:pos x="wd2" y="hd2"/>
                  </a:cxn>
                  <a:cxn ang="10800000">
                    <a:pos x="wd2" y="hd2"/>
                  </a:cxn>
                  <a:cxn ang="16200000">
                    <a:pos x="wd2" y="hd2"/>
                  </a:cxn>
                </a:cxnLst>
                <a:rect l="0" t="0" r="r" b="b"/>
                <a:pathLst>
                  <a:path w="21262" h="21461" extrusionOk="0">
                    <a:moveTo>
                      <a:pt x="693" y="7646"/>
                    </a:moveTo>
                    <a:cubicBezTo>
                      <a:pt x="-42" y="8411"/>
                      <a:pt x="-205" y="9558"/>
                      <a:pt x="265" y="10513"/>
                    </a:cubicBezTo>
                    <a:lnTo>
                      <a:pt x="4960" y="20113"/>
                    </a:lnTo>
                    <a:cubicBezTo>
                      <a:pt x="5430" y="21069"/>
                      <a:pt x="6430" y="21600"/>
                      <a:pt x="7431" y="21430"/>
                    </a:cubicBezTo>
                    <a:lnTo>
                      <a:pt x="17659" y="19752"/>
                    </a:lnTo>
                    <a:cubicBezTo>
                      <a:pt x="18680" y="19582"/>
                      <a:pt x="19455" y="18754"/>
                      <a:pt x="19619" y="17713"/>
                    </a:cubicBezTo>
                    <a:lnTo>
                      <a:pt x="21232" y="7073"/>
                    </a:lnTo>
                    <a:cubicBezTo>
                      <a:pt x="21395" y="6011"/>
                      <a:pt x="20885" y="4970"/>
                      <a:pt x="19966" y="4503"/>
                    </a:cubicBezTo>
                    <a:lnTo>
                      <a:pt x="11493" y="0"/>
                    </a:lnTo>
                    <a:lnTo>
                      <a:pt x="10289" y="3865"/>
                    </a:lnTo>
                    <a:cubicBezTo>
                      <a:pt x="9799" y="5437"/>
                      <a:pt x="8411" y="6478"/>
                      <a:pt x="6818" y="6478"/>
                    </a:cubicBezTo>
                    <a:lnTo>
                      <a:pt x="1837" y="6478"/>
                    </a:lnTo>
                    <a:lnTo>
                      <a:pt x="693" y="7646"/>
                    </a:lnTo>
                    <a:close/>
                  </a:path>
                </a:pathLst>
              </a:custGeom>
              <a:solidFill>
                <a:srgbClr val="A4C4F4"/>
              </a:solidFill>
              <a:ln w="12700" cap="flat">
                <a:noFill/>
                <a:miter lim="400000"/>
              </a:ln>
              <a:effectLst/>
            </p:spPr>
            <p:txBody>
              <a:bodyPr wrap="square" lIns="45718" tIns="45718" rIns="45718" bIns="45718" numCol="1" anchor="ctr">
                <a:noAutofit/>
              </a:bodyPr>
              <a:lstStyle/>
              <a:p>
                <a:pPr defTabSz="914400">
                  <a:defRPr sz="2200">
                    <a:solidFill>
                      <a:srgbClr val="FFFFFF"/>
                    </a:solidFill>
                    <a:latin typeface="Bahnschrift"/>
                    <a:ea typeface="Bahnschrift"/>
                    <a:cs typeface="Bahnschrift"/>
                    <a:sym typeface="Bahnschrift"/>
                  </a:defRPr>
                </a:pPr>
                <a:endParaRPr/>
              </a:p>
            </p:txBody>
          </p:sp>
        </p:grpSp>
        <p:pic>
          <p:nvPicPr>
            <p:cNvPr id="942" name="Picture 4" descr="Picture 4"/>
            <p:cNvPicPr>
              <a:picLocks noChangeAspect="1"/>
            </p:cNvPicPr>
            <p:nvPr/>
          </p:nvPicPr>
          <p:blipFill>
            <a:blip r:embed="rId4"/>
            <a:stretch>
              <a:fillRect/>
            </a:stretch>
          </p:blipFill>
          <p:spPr>
            <a:xfrm>
              <a:off x="1626796" y="1695402"/>
              <a:ext cx="3000884" cy="2066012"/>
            </a:xfrm>
            <a:prstGeom prst="rect">
              <a:avLst/>
            </a:prstGeom>
            <a:ln w="12700" cap="flat">
              <a:noFill/>
              <a:miter lim="400000"/>
            </a:ln>
            <a:effectLst/>
          </p:spPr>
        </p:pic>
        <p:sp>
          <p:nvSpPr>
            <p:cNvPr id="943" name="CasellaDiTesto 7"/>
            <p:cNvSpPr txBox="1"/>
            <p:nvPr/>
          </p:nvSpPr>
          <p:spPr>
            <a:xfrm>
              <a:off x="352087" y="1595685"/>
              <a:ext cx="2259848" cy="7010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ctr">
                <a:defRPr sz="2000">
                  <a:latin typeface="Bahnschrift"/>
                  <a:ea typeface="Bahnschrift"/>
                  <a:cs typeface="Bahnschrift"/>
                  <a:sym typeface="Bahnschrift"/>
                </a:defRPr>
              </a:lvl1pPr>
            </a:lstStyle>
            <a:p>
              <a:r>
                <a:t>Dimensione ambientale</a:t>
              </a:r>
            </a:p>
          </p:txBody>
        </p:sp>
        <p:sp>
          <p:nvSpPr>
            <p:cNvPr id="944" name="CasellaDiTesto 8"/>
            <p:cNvSpPr txBox="1"/>
            <p:nvPr/>
          </p:nvSpPr>
          <p:spPr>
            <a:xfrm>
              <a:off x="3126855" y="795673"/>
              <a:ext cx="1918817" cy="1005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ctr">
                <a:defRPr sz="2000">
                  <a:latin typeface="Bahnschrift"/>
                  <a:ea typeface="Bahnschrift"/>
                  <a:cs typeface="Bahnschrift"/>
                  <a:sym typeface="Bahnschrift"/>
                </a:defRPr>
              </a:lvl1pPr>
            </a:lstStyle>
            <a:p>
              <a:r>
                <a:t>Dimensione socio-economica </a:t>
              </a:r>
            </a:p>
          </p:txBody>
        </p:sp>
        <p:sp>
          <p:nvSpPr>
            <p:cNvPr id="945" name="CasellaDiTesto 9"/>
            <p:cNvSpPr txBox="1"/>
            <p:nvPr/>
          </p:nvSpPr>
          <p:spPr>
            <a:xfrm>
              <a:off x="2660712" y="3705990"/>
              <a:ext cx="1814692" cy="7010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ctr">
                <a:defRPr sz="2000">
                  <a:latin typeface="Bahnschrift"/>
                  <a:ea typeface="Bahnschrift"/>
                  <a:cs typeface="Bahnschrift"/>
                  <a:sym typeface="Bahnschrift"/>
                </a:defRPr>
              </a:lvl1pPr>
            </a:lstStyle>
            <a:p>
              <a:r>
                <a:t>Dimensione istituzionale </a:t>
              </a:r>
            </a:p>
          </p:txBody>
        </p:sp>
      </p:grpSp>
      <p:sp>
        <p:nvSpPr>
          <p:cNvPr id="947" name="CasellaDiTesto 11"/>
          <p:cNvSpPr txBox="1"/>
          <p:nvPr/>
        </p:nvSpPr>
        <p:spPr>
          <a:xfrm>
            <a:off x="1330328" y="52712"/>
            <a:ext cx="10861672" cy="164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3000">
                <a:latin typeface="Bahnschrift"/>
                <a:ea typeface="Bahnschrift"/>
                <a:cs typeface="Bahnschrift"/>
                <a:sym typeface="Bahnschrift"/>
              </a:defRPr>
            </a:pPr>
            <a:r>
              <a:t>Conseguenze socio-economiche ed istituzionali </a:t>
            </a:r>
            <a:br/>
            <a:r>
              <a:t>nei sistemi socio-ecologici forestali colpiti da tempesta </a:t>
            </a:r>
            <a:r>
              <a:rPr sz="3600"/>
              <a:t> </a:t>
            </a:r>
            <a:br>
              <a:rPr sz="3600"/>
            </a:br>
            <a:endParaRPr sz="3600"/>
          </a:p>
        </p:txBody>
      </p:sp>
      <p:pic>
        <p:nvPicPr>
          <p:cNvPr id="948" name="Immagine 17" descr="Immagine 17"/>
          <p:cNvPicPr>
            <a:picLocks noChangeAspect="1"/>
          </p:cNvPicPr>
          <p:nvPr/>
        </p:nvPicPr>
        <p:blipFill>
          <a:blip r:embed="rId5"/>
          <a:stretch>
            <a:fillRect/>
          </a:stretch>
        </p:blipFill>
        <p:spPr>
          <a:xfrm rot="8412000">
            <a:off x="3997426" y="4146770"/>
            <a:ext cx="1241280" cy="868236"/>
          </a:xfrm>
          <a:prstGeom prst="rect">
            <a:avLst/>
          </a:prstGeom>
          <a:ln w="12700">
            <a:miter lim="400000"/>
          </a:ln>
        </p:spPr>
      </p:pic>
      <p:pic>
        <p:nvPicPr>
          <p:cNvPr id="949" name="Immagine 18" descr="Immagine 18"/>
          <p:cNvPicPr>
            <a:picLocks noChangeAspect="1"/>
          </p:cNvPicPr>
          <p:nvPr/>
        </p:nvPicPr>
        <p:blipFill>
          <a:blip r:embed="rId5"/>
          <a:stretch>
            <a:fillRect/>
          </a:stretch>
        </p:blipFill>
        <p:spPr>
          <a:xfrm rot="8263936">
            <a:off x="4521872" y="1312232"/>
            <a:ext cx="1268391" cy="887199"/>
          </a:xfrm>
          <a:prstGeom prst="rect">
            <a:avLst/>
          </a:prstGeom>
          <a:ln w="12700">
            <a:miter lim="400000"/>
          </a:ln>
        </p:spPr>
      </p:pic>
      <p:sp>
        <p:nvSpPr>
          <p:cNvPr id="950" name="CaixaDeTexto 5"/>
          <p:cNvSpPr txBox="1"/>
          <p:nvPr/>
        </p:nvSpPr>
        <p:spPr>
          <a:xfrm>
            <a:off x="5641535" y="1233018"/>
            <a:ext cx="5830274" cy="22313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457200" algn="ctr">
              <a:defRPr sz="2800" b="1">
                <a:latin typeface="Bahnschrift"/>
                <a:ea typeface="Bahnschrift"/>
                <a:cs typeface="Bahnschrift"/>
                <a:sym typeface="Bahnschrift"/>
              </a:defRPr>
            </a:pPr>
            <a:r>
              <a:rPr dirty="0"/>
              <a:t>Problem statements</a:t>
            </a:r>
            <a:endParaRPr dirty="0">
              <a:latin typeface="+mj-lt"/>
              <a:ea typeface="+mj-ea"/>
              <a:cs typeface="+mj-cs"/>
              <a:sym typeface="Calibri"/>
            </a:endParaRPr>
          </a:p>
          <a:p>
            <a:pPr lvl="1" indent="457200" algn="ctr">
              <a:defRPr sz="1100">
                <a:latin typeface="Bahnschrift"/>
                <a:ea typeface="Bahnschrift"/>
                <a:cs typeface="Bahnschrift"/>
                <a:sym typeface="Bahnschrift"/>
              </a:defRPr>
            </a:pPr>
            <a:endParaRPr dirty="0">
              <a:latin typeface="+mj-lt"/>
              <a:ea typeface="+mj-ea"/>
              <a:cs typeface="+mj-cs"/>
              <a:sym typeface="Calibri"/>
            </a:endParaRPr>
          </a:p>
          <a:p>
            <a:pPr marL="457200" indent="-457200">
              <a:buSzPct val="100000"/>
              <a:buChar char="❖"/>
              <a:tabLst>
                <a:tab pos="165100" algn="l"/>
              </a:tabLst>
              <a:defRPr sz="2200" b="1">
                <a:latin typeface="Bahnschrift"/>
                <a:ea typeface="Bahnschrift"/>
                <a:cs typeface="Bahnschrift"/>
                <a:sym typeface="Bahnschrift"/>
              </a:defRPr>
            </a:pPr>
            <a:r>
              <a:rPr dirty="0" err="1"/>
              <a:t>Connessioni</a:t>
            </a:r>
            <a:r>
              <a:rPr dirty="0"/>
              <a:t> e </a:t>
            </a:r>
            <a:r>
              <a:rPr dirty="0" err="1"/>
              <a:t>interelazioni</a:t>
            </a:r>
            <a:r>
              <a:rPr dirty="0"/>
              <a:t> </a:t>
            </a:r>
            <a:r>
              <a:rPr dirty="0" err="1"/>
              <a:t>tra</a:t>
            </a:r>
            <a:r>
              <a:rPr dirty="0"/>
              <a:t> le </a:t>
            </a:r>
            <a:r>
              <a:rPr dirty="0" err="1"/>
              <a:t>dimensioni</a:t>
            </a:r>
            <a:r>
              <a:rPr dirty="0"/>
              <a:t> di un SES </a:t>
            </a:r>
            <a:r>
              <a:rPr dirty="0" err="1"/>
              <a:t>forestale</a:t>
            </a:r>
            <a:r>
              <a:rPr dirty="0"/>
              <a:t> </a:t>
            </a:r>
            <a:r>
              <a:rPr b="0" dirty="0" err="1"/>
              <a:t>giocano</a:t>
            </a:r>
            <a:r>
              <a:rPr b="0" dirty="0"/>
              <a:t> un </a:t>
            </a:r>
            <a:r>
              <a:rPr b="0" dirty="0" err="1"/>
              <a:t>ruolo</a:t>
            </a:r>
            <a:r>
              <a:rPr b="0" dirty="0"/>
              <a:t> </a:t>
            </a:r>
            <a:r>
              <a:rPr b="0" dirty="0" err="1"/>
              <a:t>chiave</a:t>
            </a:r>
            <a:r>
              <a:rPr b="0" dirty="0"/>
              <a:t> </a:t>
            </a:r>
            <a:r>
              <a:rPr b="0" dirty="0" err="1"/>
              <a:t>nella</a:t>
            </a:r>
            <a:r>
              <a:rPr b="0" dirty="0"/>
              <a:t> </a:t>
            </a:r>
            <a:r>
              <a:rPr b="0" dirty="0" err="1"/>
              <a:t>resilienza</a:t>
            </a:r>
            <a:r>
              <a:rPr b="0" dirty="0"/>
              <a:t> </a:t>
            </a:r>
            <a:r>
              <a:rPr b="0" dirty="0" err="1"/>
              <a:t>delle</a:t>
            </a:r>
            <a:r>
              <a:rPr b="0" dirty="0"/>
              <a:t> </a:t>
            </a:r>
            <a:r>
              <a:rPr b="0" dirty="0" err="1"/>
              <a:t>comunità</a:t>
            </a:r>
            <a:r>
              <a:rPr b="0" dirty="0"/>
              <a:t> </a:t>
            </a:r>
            <a:r>
              <a:rPr b="0" dirty="0" err="1"/>
              <a:t>dell’ecosistema</a:t>
            </a:r>
            <a:endParaRPr b="0" dirty="0"/>
          </a:p>
          <a:p>
            <a:pPr>
              <a:buSzPct val="100000"/>
              <a:tabLst>
                <a:tab pos="165100" algn="l"/>
              </a:tabLst>
              <a:defRPr sz="1200">
                <a:latin typeface="Bahnschrift"/>
                <a:ea typeface="Bahnschrift"/>
                <a:cs typeface="Bahnschrift"/>
                <a:sym typeface="Bahnschrift"/>
              </a:defRPr>
            </a:pPr>
            <a:endParaRPr b="0" dirty="0"/>
          </a:p>
        </p:txBody>
      </p:sp>
      <p:sp>
        <p:nvSpPr>
          <p:cNvPr id="951" name="Segnaposto piè di pagina 8"/>
          <p:cNvSpPr txBox="1"/>
          <p:nvPr/>
        </p:nvSpPr>
        <p:spPr>
          <a:xfrm>
            <a:off x="534246" y="6368819"/>
            <a:ext cx="4539815"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
        <p:nvSpPr>
          <p:cNvPr id="2" name="CasellaDiTesto 1">
            <a:extLst>
              <a:ext uri="{FF2B5EF4-FFF2-40B4-BE49-F238E27FC236}">
                <a16:creationId xmlns:a16="http://schemas.microsoft.com/office/drawing/2014/main" id="{47D15638-08E7-48FD-B1A1-F0B96B640231}"/>
              </a:ext>
            </a:extLst>
          </p:cNvPr>
          <p:cNvSpPr txBox="1"/>
          <p:nvPr/>
        </p:nvSpPr>
        <p:spPr>
          <a:xfrm>
            <a:off x="5643541" y="3291810"/>
            <a:ext cx="5843752" cy="32624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457200" indent="-457200">
              <a:buSzPct val="100000"/>
              <a:buChar char="❖"/>
              <a:tabLst>
                <a:tab pos="165100" algn="l"/>
              </a:tabLst>
              <a:defRPr sz="2200" b="1">
                <a:latin typeface="Bahnschrift"/>
                <a:ea typeface="Bahnschrift"/>
                <a:cs typeface="Bahnschrift"/>
                <a:sym typeface="Bahnschrift"/>
              </a:defRPr>
            </a:pPr>
            <a:r>
              <a:rPr lang="it-IT" dirty="0"/>
              <a:t>Mancanza di un’analisi sistemica ed interdisciplinare </a:t>
            </a:r>
            <a:r>
              <a:rPr lang="it-IT" b="0" dirty="0"/>
              <a:t>degli impatti di una tempesta su un Sistema socio-ecologico forestale </a:t>
            </a:r>
            <a:endParaRPr lang="it-IT" dirty="0">
              <a:latin typeface="+mj-lt"/>
              <a:ea typeface="+mj-ea"/>
              <a:cs typeface="+mj-cs"/>
              <a:sym typeface="Calibri"/>
            </a:endParaRPr>
          </a:p>
          <a:p>
            <a:pPr marL="457200" indent="-457200">
              <a:buSzPct val="100000"/>
              <a:buChar char="❖"/>
              <a:tabLst>
                <a:tab pos="165100" algn="l"/>
              </a:tabLst>
              <a:defRPr sz="1200">
                <a:latin typeface="Bahnschrift"/>
                <a:ea typeface="Bahnschrift"/>
                <a:cs typeface="Bahnschrift"/>
                <a:sym typeface="Bahnschrift"/>
              </a:defRPr>
            </a:pPr>
            <a:endParaRPr lang="it-IT" dirty="0">
              <a:latin typeface="+mj-lt"/>
              <a:ea typeface="+mj-ea"/>
              <a:cs typeface="+mj-cs"/>
              <a:sym typeface="Calibri"/>
            </a:endParaRPr>
          </a:p>
          <a:p>
            <a:pPr marL="457200" indent="-457200">
              <a:buSzPct val="100000"/>
              <a:buChar char="❖"/>
              <a:tabLst>
                <a:tab pos="165100" algn="l"/>
              </a:tabLst>
              <a:defRPr sz="2200">
                <a:latin typeface="Bahnschrift"/>
                <a:ea typeface="Bahnschrift"/>
                <a:cs typeface="Bahnschrift"/>
                <a:sym typeface="Bahnschrift"/>
              </a:defRPr>
            </a:pPr>
            <a:r>
              <a:rPr lang="it-IT" dirty="0"/>
              <a:t>Necessaria </a:t>
            </a:r>
            <a:r>
              <a:rPr lang="it-IT" b="1" dirty="0"/>
              <a:t>una migliore integrazione tra attori locali e le varie dimensioni</a:t>
            </a:r>
            <a:r>
              <a:rPr lang="it-IT" dirty="0"/>
              <a:t> di un SES per rafforzare resilienza ed adattamento </a:t>
            </a:r>
            <a:r>
              <a:rPr lang="it-IT" dirty="0" err="1"/>
              <a:t>dele</a:t>
            </a:r>
            <a:r>
              <a:rPr lang="it-IT" dirty="0"/>
              <a:t> comunità</a:t>
            </a:r>
          </a:p>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n-lt"/>
              <a:ea typeface="+mn-ea"/>
              <a:cs typeface="+mn-cs"/>
              <a:sym typeface="Helvetica"/>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950"/>
                                        </p:tgtEl>
                                        <p:attrNameLst>
                                          <p:attrName>style.visibility</p:attrName>
                                        </p:attrNameLst>
                                      </p:cBhvr>
                                      <p:to>
                                        <p:strVal val="visible"/>
                                      </p:to>
                                    </p:set>
                                    <p:animEffect transition="in" filter="fade">
                                      <p:cBhvr>
                                        <p:cTn id="7" dur="1000"/>
                                        <p:tgtEl>
                                          <p:spTgt spid="950"/>
                                        </p:tgtEl>
                                      </p:cBhvr>
                                    </p:animEffect>
                                    <p:anim calcmode="lin" valueType="num">
                                      <p:cBhvr>
                                        <p:cTn id="8" dur="1000" fill="hold"/>
                                        <p:tgtEl>
                                          <p:spTgt spid="950"/>
                                        </p:tgtEl>
                                        <p:attrNameLst>
                                          <p:attrName>ppt_x</p:attrName>
                                        </p:attrNameLst>
                                      </p:cBhvr>
                                      <p:tavLst>
                                        <p:tav tm="0">
                                          <p:val>
                                            <p:strVal val="#ppt_x"/>
                                          </p:val>
                                        </p:tav>
                                        <p:tav tm="100000">
                                          <p:val>
                                            <p:strVal val="#ppt_x"/>
                                          </p:val>
                                        </p:tav>
                                      </p:tavLst>
                                    </p:anim>
                                    <p:anim calcmode="lin" valueType="num">
                                      <p:cBhvr>
                                        <p:cTn id="9" dur="1000" fill="hold"/>
                                        <p:tgtEl>
                                          <p:spTgt spid="95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3" fill="hold" grpId="1" nodeType="clickEffect">
                                  <p:stCondLst>
                                    <p:cond delay="0"/>
                                  </p:stCondLst>
                                  <p:iterate>
                                    <p:tmAbs val="0"/>
                                  </p:iterate>
                                  <p:childTnLst>
                                    <p:set>
                                      <p:cBhvr>
                                        <p:cTn id="13" fill="hold"/>
                                        <p:tgtEl>
                                          <p:spTgt spid="948"/>
                                        </p:tgtEl>
                                        <p:attrNameLst>
                                          <p:attrName>style.visibility</p:attrName>
                                        </p:attrNameLst>
                                      </p:cBhvr>
                                      <p:to>
                                        <p:strVal val="visible"/>
                                      </p:to>
                                    </p:set>
                                    <p:anim calcmode="lin" valueType="num">
                                      <p:cBhvr>
                                        <p:cTn id="14" dur="500" fill="hold"/>
                                        <p:tgtEl>
                                          <p:spTgt spid="948"/>
                                        </p:tgtEl>
                                        <p:attrNameLst>
                                          <p:attrName>ppt_x</p:attrName>
                                        </p:attrNameLst>
                                      </p:cBhvr>
                                      <p:tavLst>
                                        <p:tav tm="0">
                                          <p:val>
                                            <p:strVal val="1+#ppt_w/2"/>
                                          </p:val>
                                        </p:tav>
                                        <p:tav tm="100000">
                                          <p:val>
                                            <p:strVal val="#ppt_x"/>
                                          </p:val>
                                        </p:tav>
                                      </p:tavLst>
                                    </p:anim>
                                    <p:anim calcmode="lin" valueType="num">
                                      <p:cBhvr>
                                        <p:cTn id="15" dur="500" fill="hold"/>
                                        <p:tgtEl>
                                          <p:spTgt spid="948"/>
                                        </p:tgtEl>
                                        <p:attrNameLst>
                                          <p:attrName>ppt_y</p:attrName>
                                        </p:attrNameLst>
                                      </p:cBhvr>
                                      <p:tavLst>
                                        <p:tav tm="0">
                                          <p:val>
                                            <p:strVal val="0-#ppt_h/2"/>
                                          </p:val>
                                        </p:tav>
                                        <p:tav tm="100000">
                                          <p:val>
                                            <p:strVal val="#ppt_y"/>
                                          </p:val>
                                        </p:tav>
                                      </p:tavLst>
                                    </p:anim>
                                  </p:childTnLst>
                                </p:cTn>
                              </p:par>
                              <p:par>
                                <p:cTn id="16" presetID="2" presetClass="entr" presetSubtype="3" fill="hold" grpId="2" nodeType="withEffect">
                                  <p:stCondLst>
                                    <p:cond delay="0"/>
                                  </p:stCondLst>
                                  <p:iterate>
                                    <p:tmAbs val="0"/>
                                  </p:iterate>
                                  <p:childTnLst>
                                    <p:set>
                                      <p:cBhvr>
                                        <p:cTn id="17" fill="hold"/>
                                        <p:tgtEl>
                                          <p:spTgt spid="949"/>
                                        </p:tgtEl>
                                        <p:attrNameLst>
                                          <p:attrName>style.visibility</p:attrName>
                                        </p:attrNameLst>
                                      </p:cBhvr>
                                      <p:to>
                                        <p:strVal val="visible"/>
                                      </p:to>
                                    </p:set>
                                    <p:anim calcmode="lin" valueType="num">
                                      <p:cBhvr>
                                        <p:cTn id="18" dur="300" fill="hold"/>
                                        <p:tgtEl>
                                          <p:spTgt spid="949"/>
                                        </p:tgtEl>
                                        <p:attrNameLst>
                                          <p:attrName>ppt_x</p:attrName>
                                        </p:attrNameLst>
                                      </p:cBhvr>
                                      <p:tavLst>
                                        <p:tav tm="0">
                                          <p:val>
                                            <p:strVal val="1+#ppt_w/2"/>
                                          </p:val>
                                        </p:tav>
                                        <p:tav tm="100000">
                                          <p:val>
                                            <p:strVal val="#ppt_x"/>
                                          </p:val>
                                        </p:tav>
                                      </p:tavLst>
                                    </p:anim>
                                    <p:anim calcmode="lin" valueType="num">
                                      <p:cBhvr>
                                        <p:cTn id="19" dur="300" fill="hold"/>
                                        <p:tgtEl>
                                          <p:spTgt spid="949"/>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8" grpId="1" animBg="1" advAuto="0"/>
      <p:bldP spid="949" grpId="2" animBg="1" advAuto="0"/>
      <p:bldP spid="950" grpId="0" animBg="1"/>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7" name="Immagine 2" descr="Immagine 2"/>
          <p:cNvPicPr>
            <a:picLocks noChangeAspect="1"/>
          </p:cNvPicPr>
          <p:nvPr/>
        </p:nvPicPr>
        <p:blipFill>
          <a:blip r:embed="rId3"/>
          <a:stretch>
            <a:fillRect/>
          </a:stretch>
        </p:blipFill>
        <p:spPr>
          <a:xfrm>
            <a:off x="914827" y="1130081"/>
            <a:ext cx="9179447" cy="4965919"/>
          </a:xfrm>
          <a:prstGeom prst="rect">
            <a:avLst/>
          </a:prstGeom>
          <a:ln w="12700">
            <a:miter lim="400000"/>
          </a:ln>
        </p:spPr>
      </p:pic>
      <p:sp>
        <p:nvSpPr>
          <p:cNvPr id="688" name="CasellaDiTesto 2"/>
          <p:cNvSpPr txBox="1"/>
          <p:nvPr/>
        </p:nvSpPr>
        <p:spPr>
          <a:xfrm>
            <a:off x="276593" y="62684"/>
            <a:ext cx="3315694" cy="9169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5400">
                <a:latin typeface="Bahnschrift"/>
                <a:ea typeface="Bahnschrift"/>
                <a:cs typeface="Bahnschrift"/>
                <a:sym typeface="Bahnschrift"/>
              </a:defRPr>
            </a:lvl1pPr>
          </a:lstStyle>
          <a:p>
            <a:r>
              <a:t>Outline</a:t>
            </a:r>
          </a:p>
        </p:txBody>
      </p:sp>
      <p:sp>
        <p:nvSpPr>
          <p:cNvPr id="689" name="CasellaDiTesto 6"/>
          <p:cNvSpPr txBox="1"/>
          <p:nvPr/>
        </p:nvSpPr>
        <p:spPr>
          <a:xfrm>
            <a:off x="2320954" y="1126095"/>
            <a:ext cx="7598231" cy="9677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3600">
                <a:latin typeface="Bahnschrift"/>
                <a:ea typeface="Bahnschrift"/>
                <a:cs typeface="Bahnschrift"/>
                <a:sym typeface="Bahnschrift"/>
              </a:defRPr>
            </a:pPr>
            <a:r>
              <a:t>Analisi di contesto</a:t>
            </a:r>
          </a:p>
          <a:p>
            <a:pPr>
              <a:defRPr sz="2200">
                <a:latin typeface="Bahnschrift"/>
                <a:ea typeface="Bahnschrift"/>
                <a:cs typeface="Bahnschrift"/>
                <a:sym typeface="Bahnschrift"/>
              </a:defRPr>
            </a:pPr>
            <a:r>
              <a:t>Le tempeste da vento : focus su Vaia e trend Europei </a:t>
            </a:r>
          </a:p>
        </p:txBody>
      </p:sp>
      <p:sp>
        <p:nvSpPr>
          <p:cNvPr id="690" name="CasellaDiTesto 7"/>
          <p:cNvSpPr txBox="1"/>
          <p:nvPr/>
        </p:nvSpPr>
        <p:spPr>
          <a:xfrm>
            <a:off x="2261084" y="2369567"/>
            <a:ext cx="7500258" cy="9677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3600">
                <a:latin typeface="Bahnschrift"/>
                <a:ea typeface="Bahnschrift"/>
                <a:cs typeface="Bahnschrift"/>
                <a:sym typeface="Bahnschrift"/>
              </a:defRPr>
            </a:pPr>
            <a:r>
              <a:t>Framework teorico</a:t>
            </a:r>
          </a:p>
          <a:p>
            <a:pPr>
              <a:defRPr sz="2200">
                <a:latin typeface="Bahnschrift"/>
                <a:ea typeface="Bahnschrift"/>
                <a:cs typeface="Bahnschrift"/>
                <a:sym typeface="Bahnschrift"/>
              </a:defRPr>
            </a:pPr>
            <a:r>
              <a:t>Adattamento e resilienza nei sistemi socio ecologici </a:t>
            </a:r>
          </a:p>
        </p:txBody>
      </p:sp>
      <p:sp>
        <p:nvSpPr>
          <p:cNvPr id="691" name="CasellaDiTesto 8"/>
          <p:cNvSpPr txBox="1"/>
          <p:nvPr/>
        </p:nvSpPr>
        <p:spPr>
          <a:xfrm>
            <a:off x="2369941" y="3613041"/>
            <a:ext cx="7500257" cy="12979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3600">
                <a:latin typeface="Bahnschrift"/>
                <a:ea typeface="Bahnschrift"/>
                <a:cs typeface="Bahnschrift"/>
                <a:sym typeface="Bahnschrift"/>
              </a:defRPr>
            </a:pPr>
            <a:r>
              <a:t>Progetto di ricerca</a:t>
            </a:r>
            <a:br/>
            <a:r>
              <a:rPr sz="2200"/>
              <a:t>Conseguenze ed impatti delle tempeste a livello socio-economico ed istituzionale </a:t>
            </a:r>
          </a:p>
        </p:txBody>
      </p:sp>
      <p:sp>
        <p:nvSpPr>
          <p:cNvPr id="692" name="CasellaDiTesto 9"/>
          <p:cNvSpPr txBox="1"/>
          <p:nvPr/>
        </p:nvSpPr>
        <p:spPr>
          <a:xfrm>
            <a:off x="2418927" y="5195068"/>
            <a:ext cx="7500257" cy="1183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3600">
                <a:latin typeface="Bahnschrift"/>
                <a:ea typeface="Bahnschrift"/>
                <a:cs typeface="Bahnschrift"/>
                <a:sym typeface="Bahnschrift"/>
              </a:defRPr>
            </a:pPr>
            <a:r>
              <a:t>Conclusioni</a:t>
            </a:r>
            <a:br/>
            <a:endParaRPr/>
          </a:p>
        </p:txBody>
      </p:sp>
      <p:sp>
        <p:nvSpPr>
          <p:cNvPr id="693" name="Segnaposto piè di pagina 8"/>
          <p:cNvSpPr txBox="1"/>
          <p:nvPr/>
        </p:nvSpPr>
        <p:spPr>
          <a:xfrm>
            <a:off x="534246" y="6368819"/>
            <a:ext cx="4321858"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 name="Diagramma 2"/>
          <p:cNvGrpSpPr/>
          <p:nvPr/>
        </p:nvGrpSpPr>
        <p:grpSpPr>
          <a:xfrm>
            <a:off x="918910" y="1329735"/>
            <a:ext cx="10413677" cy="4997658"/>
            <a:chOff x="0" y="0"/>
            <a:chExt cx="10413675" cy="4997656"/>
          </a:xfrm>
        </p:grpSpPr>
        <p:sp>
          <p:nvSpPr>
            <p:cNvPr id="955" name="Forma"/>
            <p:cNvSpPr/>
            <p:nvPr/>
          </p:nvSpPr>
          <p:spPr>
            <a:xfrm rot="5400000">
              <a:off x="650461" y="742585"/>
              <a:ext cx="1959287" cy="326020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480" y="0"/>
                  </a:lnTo>
                  <a:lnTo>
                    <a:pt x="3480" y="19507"/>
                  </a:lnTo>
                  <a:lnTo>
                    <a:pt x="21600" y="19507"/>
                  </a:lnTo>
                  <a:lnTo>
                    <a:pt x="21600" y="21600"/>
                  </a:lnTo>
                  <a:lnTo>
                    <a:pt x="0" y="21600"/>
                  </a:lnTo>
                  <a:close/>
                </a:path>
              </a:pathLst>
            </a:custGeom>
            <a:solidFill>
              <a:schemeClr val="accent5"/>
            </a:solidFill>
            <a:ln w="9525" cap="flat">
              <a:solidFill>
                <a:schemeClr val="accent5"/>
              </a:solidFill>
              <a:prstDash val="solid"/>
              <a:round/>
            </a:ln>
            <a:effectLst/>
          </p:spPr>
          <p:txBody>
            <a:bodyPr wrap="square" lIns="45718" tIns="45718" rIns="45718" bIns="45718" numCol="1" anchor="t">
              <a:noAutofit/>
            </a:bodyPr>
            <a:lstStyle/>
            <a:p>
              <a:pPr>
                <a:defRPr>
                  <a:latin typeface="+mj-lt"/>
                  <a:ea typeface="+mj-ea"/>
                  <a:cs typeface="+mj-cs"/>
                  <a:sym typeface="Calibri"/>
                </a:defRPr>
              </a:pPr>
              <a:endParaRPr/>
            </a:p>
          </p:txBody>
        </p:sp>
        <p:sp>
          <p:nvSpPr>
            <p:cNvPr id="956" name="Identificare le relazioni di causa- effetto tra dimensione ambientale, socio-economica ed istituzionale nelle aree colpite da eventi climatici estremi"/>
            <p:cNvSpPr txBox="1"/>
            <p:nvPr/>
          </p:nvSpPr>
          <p:spPr>
            <a:xfrm>
              <a:off x="316859" y="1726136"/>
              <a:ext cx="2943334" cy="32715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83819" tIns="83819" rIns="83819" bIns="83819" numCol="1" anchor="t">
              <a:spAutoFit/>
            </a:bodyPr>
            <a:lstStyle/>
            <a:p>
              <a:pPr defTabSz="977900">
                <a:lnSpc>
                  <a:spcPct val="120000"/>
                </a:lnSpc>
                <a:spcBef>
                  <a:spcPts val="900"/>
                </a:spcBef>
                <a:defRPr sz="2200">
                  <a:latin typeface="Bahnschrift"/>
                  <a:ea typeface="Bahnschrift"/>
                  <a:cs typeface="Bahnschrift"/>
                  <a:sym typeface="Bahnschrift"/>
                </a:defRPr>
              </a:pPr>
              <a:r>
                <a:t>Identificare le </a:t>
              </a:r>
              <a:r>
                <a:rPr b="1"/>
                <a:t>relazioni di causa- effetto </a:t>
              </a:r>
              <a:r>
                <a:t>tra dimensione ambientale, socio-economica ed istituzionale nelle aree colpite da eventi climatici estremi </a:t>
              </a:r>
            </a:p>
          </p:txBody>
        </p:sp>
        <p:sp>
          <p:nvSpPr>
            <p:cNvPr id="957" name="Triangolo"/>
            <p:cNvSpPr/>
            <p:nvPr/>
          </p:nvSpPr>
          <p:spPr>
            <a:xfrm>
              <a:off x="2704855" y="651630"/>
              <a:ext cx="555347" cy="55534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54CCCD"/>
            </a:solidFill>
            <a:ln w="9525" cap="flat">
              <a:solidFill>
                <a:srgbClr val="54CCCD"/>
              </a:solidFill>
              <a:prstDash val="solid"/>
              <a:round/>
            </a:ln>
            <a:effectLst/>
          </p:spPr>
          <p:txBody>
            <a:bodyPr wrap="square" lIns="45718" tIns="45718" rIns="45718" bIns="45718" numCol="1" anchor="t">
              <a:noAutofit/>
            </a:bodyPr>
            <a:lstStyle/>
            <a:p>
              <a:pPr>
                <a:defRPr>
                  <a:latin typeface="+mj-lt"/>
                  <a:ea typeface="+mj-ea"/>
                  <a:cs typeface="+mj-cs"/>
                  <a:sym typeface="Calibri"/>
                </a:defRPr>
              </a:pPr>
              <a:endParaRPr/>
            </a:p>
          </p:txBody>
        </p:sp>
        <p:sp>
          <p:nvSpPr>
            <p:cNvPr id="958" name="Forma"/>
            <p:cNvSpPr/>
            <p:nvPr/>
          </p:nvSpPr>
          <p:spPr>
            <a:xfrm rot="5400000">
              <a:off x="4112053" y="192234"/>
              <a:ext cx="1959288" cy="326020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480" y="0"/>
                  </a:lnTo>
                  <a:lnTo>
                    <a:pt x="3480" y="19507"/>
                  </a:lnTo>
                  <a:lnTo>
                    <a:pt x="21600" y="19507"/>
                  </a:lnTo>
                  <a:lnTo>
                    <a:pt x="21600" y="21600"/>
                  </a:lnTo>
                  <a:lnTo>
                    <a:pt x="0" y="21600"/>
                  </a:lnTo>
                  <a:close/>
                </a:path>
              </a:pathLst>
            </a:custGeom>
            <a:solidFill>
              <a:srgbClr val="4DC58D"/>
            </a:solidFill>
            <a:ln w="9525" cap="flat">
              <a:solidFill>
                <a:srgbClr val="4DC58D"/>
              </a:solidFill>
              <a:prstDash val="solid"/>
              <a:round/>
            </a:ln>
            <a:effectLst/>
          </p:spPr>
          <p:txBody>
            <a:bodyPr wrap="square" lIns="45718" tIns="45718" rIns="45718" bIns="45718" numCol="1" anchor="t">
              <a:noAutofit/>
            </a:bodyPr>
            <a:lstStyle/>
            <a:p>
              <a:pPr>
                <a:defRPr>
                  <a:latin typeface="+mj-lt"/>
                  <a:ea typeface="+mj-ea"/>
                  <a:cs typeface="+mj-cs"/>
                  <a:sym typeface="Calibri"/>
                </a:defRPr>
              </a:pPr>
              <a:endParaRPr/>
            </a:p>
          </p:txBody>
        </p:sp>
        <p:sp>
          <p:nvSpPr>
            <p:cNvPr id="959" name="Identificare quali elementi socio-economici e di governance influenzano le reazioni e la gestione di eventi climatici estremi"/>
            <p:cNvSpPr txBox="1"/>
            <p:nvPr/>
          </p:nvSpPr>
          <p:spPr>
            <a:xfrm>
              <a:off x="3827714" y="1192725"/>
              <a:ext cx="2943334" cy="32715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83819" tIns="83819" rIns="83819" bIns="83819" numCol="1" anchor="t">
              <a:spAutoFit/>
            </a:bodyPr>
            <a:lstStyle/>
            <a:p>
              <a:pPr defTabSz="977900">
                <a:lnSpc>
                  <a:spcPct val="120000"/>
                </a:lnSpc>
                <a:spcBef>
                  <a:spcPts val="900"/>
                </a:spcBef>
                <a:defRPr sz="2200">
                  <a:latin typeface="Bahnschrift"/>
                  <a:ea typeface="Bahnschrift"/>
                  <a:cs typeface="Bahnschrift"/>
                  <a:sym typeface="Bahnschrift"/>
                </a:defRPr>
              </a:pPr>
              <a:r>
                <a:t>Identificare quali </a:t>
              </a:r>
              <a:r>
                <a:rPr b="1"/>
                <a:t>elementi socio-economici e di governance </a:t>
              </a:r>
              <a:r>
                <a:t>influenzano le </a:t>
              </a:r>
              <a:r>
                <a:rPr b="1"/>
                <a:t>reazioni e la gestione</a:t>
              </a:r>
              <a:r>
                <a:t> di eventi climatici estremi</a:t>
              </a:r>
            </a:p>
          </p:txBody>
        </p:sp>
        <p:sp>
          <p:nvSpPr>
            <p:cNvPr id="960" name="Triangolo"/>
            <p:cNvSpPr/>
            <p:nvPr/>
          </p:nvSpPr>
          <p:spPr>
            <a:xfrm>
              <a:off x="6367381" y="67117"/>
              <a:ext cx="555347" cy="55534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48BB4F"/>
            </a:solidFill>
            <a:ln w="9525" cap="flat">
              <a:solidFill>
                <a:srgbClr val="48BB4F"/>
              </a:solidFill>
              <a:prstDash val="solid"/>
              <a:round/>
            </a:ln>
            <a:effectLst/>
          </p:spPr>
          <p:txBody>
            <a:bodyPr wrap="square" lIns="45718" tIns="45718" rIns="45718" bIns="45718" numCol="1" anchor="t">
              <a:noAutofit/>
            </a:bodyPr>
            <a:lstStyle/>
            <a:p>
              <a:pPr>
                <a:defRPr>
                  <a:latin typeface="+mj-lt"/>
                  <a:ea typeface="+mj-ea"/>
                  <a:cs typeface="+mj-cs"/>
                  <a:sym typeface="Calibri"/>
                </a:defRPr>
              </a:pPr>
              <a:endParaRPr/>
            </a:p>
          </p:txBody>
        </p:sp>
        <p:sp>
          <p:nvSpPr>
            <p:cNvPr id="961" name="Forma"/>
            <p:cNvSpPr/>
            <p:nvPr/>
          </p:nvSpPr>
          <p:spPr>
            <a:xfrm rot="5400000">
              <a:off x="7755337" y="-650462"/>
              <a:ext cx="1959287" cy="32602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480" y="0"/>
                  </a:lnTo>
                  <a:lnTo>
                    <a:pt x="3480" y="19507"/>
                  </a:lnTo>
                  <a:lnTo>
                    <a:pt x="21600" y="19507"/>
                  </a:lnTo>
                  <a:lnTo>
                    <a:pt x="21600" y="21600"/>
                  </a:lnTo>
                  <a:lnTo>
                    <a:pt x="0" y="21600"/>
                  </a:lnTo>
                  <a:close/>
                </a:path>
              </a:pathLst>
            </a:custGeom>
            <a:solidFill>
              <a:schemeClr val="accent6"/>
            </a:solidFill>
            <a:ln w="9525" cap="flat">
              <a:solidFill>
                <a:schemeClr val="accent6"/>
              </a:solidFill>
              <a:prstDash val="solid"/>
              <a:round/>
            </a:ln>
            <a:effectLst/>
          </p:spPr>
          <p:txBody>
            <a:bodyPr wrap="square" lIns="45718" tIns="45718" rIns="45718" bIns="45718" numCol="1" anchor="t">
              <a:noAutofit/>
            </a:bodyPr>
            <a:lstStyle/>
            <a:p>
              <a:pPr>
                <a:defRPr>
                  <a:latin typeface="+mj-lt"/>
                  <a:ea typeface="+mj-ea"/>
                  <a:cs typeface="+mj-cs"/>
                  <a:sym typeface="Calibri"/>
                </a:defRPr>
              </a:pPr>
              <a:endParaRPr/>
            </a:p>
          </p:txBody>
        </p:sp>
        <p:sp>
          <p:nvSpPr>
            <p:cNvPr id="962" name="Fornire best practice e raccomandazioni a support di policy makers per migliorare la resilienza e la capacità di adattamento di territori e comunità colpiti da eventi climatici estremi"/>
            <p:cNvSpPr txBox="1"/>
            <p:nvPr/>
          </p:nvSpPr>
          <p:spPr>
            <a:xfrm>
              <a:off x="7470341" y="462923"/>
              <a:ext cx="2943335" cy="40640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83819" tIns="83819" rIns="83819" bIns="83819" numCol="1" anchor="t">
              <a:spAutoFit/>
            </a:bodyPr>
            <a:lstStyle/>
            <a:p>
              <a:pPr defTabSz="977900">
                <a:lnSpc>
                  <a:spcPct val="120000"/>
                </a:lnSpc>
                <a:spcBef>
                  <a:spcPts val="900"/>
                </a:spcBef>
                <a:defRPr sz="2200" b="1">
                  <a:latin typeface="Bahnschrift"/>
                  <a:ea typeface="Bahnschrift"/>
                  <a:cs typeface="Bahnschrift"/>
                  <a:sym typeface="Bahnschrift"/>
                </a:defRPr>
              </a:pPr>
              <a:r>
                <a:t>Fornire best practice e raccomandazioni </a:t>
              </a:r>
              <a:r>
                <a:rPr b="0"/>
                <a:t>a support di policy makers per migliorare la resilienza e la capacità di adattamento di territori e comunità colpiti da eventi climatici estremi</a:t>
              </a:r>
            </a:p>
          </p:txBody>
        </p:sp>
      </p:grpSp>
      <p:sp>
        <p:nvSpPr>
          <p:cNvPr id="964" name="CasellaDiTesto 3"/>
          <p:cNvSpPr txBox="1"/>
          <p:nvPr/>
        </p:nvSpPr>
        <p:spPr>
          <a:xfrm>
            <a:off x="2794125" y="1342843"/>
            <a:ext cx="4576829" cy="637539"/>
          </a:xfrm>
          <a:prstGeom prst="rect">
            <a:avLst/>
          </a:prstGeom>
          <a:solidFill>
            <a:srgbClr val="F3F3F3"/>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3600" i="1">
                <a:latin typeface="Bahnschrift"/>
                <a:ea typeface="Bahnschrift"/>
                <a:cs typeface="Bahnschrift"/>
                <a:sym typeface="Bahnschrift"/>
              </a:defRPr>
            </a:pPr>
            <a:r>
              <a:t>Obiettivi della ricerca</a:t>
            </a:r>
            <a:r>
              <a:rPr>
                <a:latin typeface="Abadi"/>
                <a:ea typeface="Abadi"/>
                <a:cs typeface="Abadi"/>
                <a:sym typeface="Abadi"/>
              </a:rPr>
              <a:t> </a:t>
            </a:r>
          </a:p>
        </p:txBody>
      </p:sp>
      <p:sp>
        <p:nvSpPr>
          <p:cNvPr id="965" name="Segnaposto piè di pagina 8"/>
          <p:cNvSpPr txBox="1"/>
          <p:nvPr/>
        </p:nvSpPr>
        <p:spPr>
          <a:xfrm>
            <a:off x="534246" y="6368820"/>
            <a:ext cx="3769362"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a:latin typeface="Agency FB"/>
                <a:ea typeface="Agency FB"/>
                <a:cs typeface="Agency FB"/>
                <a:sym typeface="Agency FB"/>
              </a:defRPr>
            </a:lvl1pPr>
          </a:lstStyle>
          <a:p>
            <a:r>
              <a:t>24/10/2020 Convegno Aree Fragili</a:t>
            </a:r>
          </a:p>
        </p:txBody>
      </p:sp>
      <p:sp>
        <p:nvSpPr>
          <p:cNvPr id="966" name="CasellaDiTesto 6"/>
          <p:cNvSpPr txBox="1"/>
          <p:nvPr/>
        </p:nvSpPr>
        <p:spPr>
          <a:xfrm>
            <a:off x="473154" y="125915"/>
            <a:ext cx="10861672" cy="10947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3000">
                <a:latin typeface="Bahnschrift"/>
                <a:ea typeface="Bahnschrift"/>
                <a:cs typeface="Bahnschrift"/>
                <a:sym typeface="Bahnschrift"/>
              </a:defRPr>
            </a:pPr>
            <a:r>
              <a:t>Conseguenze socio-economiche ed istituzionali </a:t>
            </a:r>
            <a:br/>
            <a:r>
              <a:t>nei sistemi socio-ecologici forestali colpiti da tempesta </a:t>
            </a:r>
            <a:r>
              <a:rPr sz="3600"/>
              <a:t> </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0" name="CasellaDiTesto 3"/>
          <p:cNvSpPr txBox="1"/>
          <p:nvPr/>
        </p:nvSpPr>
        <p:spPr>
          <a:xfrm>
            <a:off x="727586" y="1659192"/>
            <a:ext cx="167652"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a:latin typeface="Abadi"/>
                <a:ea typeface="Abadi"/>
                <a:cs typeface="Abadi"/>
                <a:sym typeface="Abadi"/>
              </a:defRPr>
            </a:lvl1pPr>
          </a:lstStyle>
          <a:p>
            <a:r>
              <a:t> </a:t>
            </a:r>
          </a:p>
        </p:txBody>
      </p:sp>
      <p:sp>
        <p:nvSpPr>
          <p:cNvPr id="971" name="CasellaDiTesto 11"/>
          <p:cNvSpPr txBox="1"/>
          <p:nvPr/>
        </p:nvSpPr>
        <p:spPr>
          <a:xfrm>
            <a:off x="1194743" y="13529"/>
            <a:ext cx="9453073" cy="14630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defRPr sz="3000">
                <a:latin typeface="Bahnschrift"/>
                <a:ea typeface="Bahnschrift"/>
                <a:cs typeface="Bahnschrift"/>
                <a:sym typeface="Bahnschrift"/>
              </a:defRPr>
            </a:pPr>
            <a:r>
              <a:t>Obiettivo specifico 1</a:t>
            </a:r>
            <a:br/>
            <a:r>
              <a:t>Relazioni di causa-effetto nel Sistema socio-ecologico forestale</a:t>
            </a:r>
          </a:p>
        </p:txBody>
      </p:sp>
      <p:sp>
        <p:nvSpPr>
          <p:cNvPr id="974" name="CaixaDeTexto 5"/>
          <p:cNvSpPr txBox="1"/>
          <p:nvPr/>
        </p:nvSpPr>
        <p:spPr>
          <a:xfrm>
            <a:off x="321866" y="1438573"/>
            <a:ext cx="5236430" cy="4968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defRPr sz="2800">
                <a:latin typeface="Bahnschrift"/>
                <a:ea typeface="Bahnschrift"/>
                <a:cs typeface="Bahnschrift"/>
                <a:sym typeface="Bahnschrift"/>
              </a:defRPr>
            </a:pPr>
            <a:r>
              <a:rPr dirty="0" err="1"/>
              <a:t>Analizzare</a:t>
            </a:r>
            <a:r>
              <a:rPr dirty="0"/>
              <a:t>:</a:t>
            </a:r>
            <a:br>
              <a:rPr dirty="0"/>
            </a:br>
            <a:endParaRPr sz="1100" dirty="0"/>
          </a:p>
          <a:p>
            <a:pPr marL="457200" indent="-457200">
              <a:buSzPct val="100000"/>
              <a:buFont typeface="Arial"/>
              <a:buChar char="•"/>
              <a:tabLst>
                <a:tab pos="165100" algn="l"/>
              </a:tabLst>
              <a:defRPr sz="2800" b="1">
                <a:latin typeface="Bahnschrift"/>
                <a:ea typeface="Bahnschrift"/>
                <a:cs typeface="Bahnschrift"/>
                <a:sym typeface="Bahnschrift"/>
              </a:defRPr>
            </a:pPr>
            <a:r>
              <a:rPr dirty="0" err="1"/>
              <a:t>Impatti</a:t>
            </a:r>
            <a:r>
              <a:rPr dirty="0"/>
              <a:t> </a:t>
            </a:r>
            <a:r>
              <a:rPr dirty="0" err="1"/>
              <a:t>della</a:t>
            </a:r>
            <a:r>
              <a:rPr dirty="0"/>
              <a:t> </a:t>
            </a:r>
            <a:r>
              <a:rPr dirty="0" err="1"/>
              <a:t>tempesta</a:t>
            </a:r>
            <a:r>
              <a:rPr dirty="0"/>
              <a:t> </a:t>
            </a:r>
            <a:r>
              <a:rPr dirty="0" err="1"/>
              <a:t>nelle</a:t>
            </a:r>
            <a:r>
              <a:rPr dirty="0"/>
              <a:t> </a:t>
            </a:r>
            <a:r>
              <a:rPr dirty="0" err="1"/>
              <a:t>dimensioni</a:t>
            </a:r>
            <a:r>
              <a:rPr dirty="0"/>
              <a:t> socio-</a:t>
            </a:r>
            <a:r>
              <a:rPr dirty="0" err="1"/>
              <a:t>economica</a:t>
            </a:r>
            <a:r>
              <a:rPr dirty="0"/>
              <a:t>, </a:t>
            </a:r>
            <a:r>
              <a:rPr dirty="0" err="1"/>
              <a:t>istituzionale</a:t>
            </a:r>
            <a:r>
              <a:rPr dirty="0"/>
              <a:t> e di governance </a:t>
            </a:r>
            <a:r>
              <a:rPr b="0" dirty="0"/>
              <a:t>di un </a:t>
            </a:r>
            <a:r>
              <a:rPr b="0" dirty="0" err="1"/>
              <a:t>sistema</a:t>
            </a:r>
            <a:r>
              <a:rPr b="0" dirty="0"/>
              <a:t> socio-</a:t>
            </a:r>
            <a:r>
              <a:rPr b="0" dirty="0" err="1"/>
              <a:t>ecologico</a:t>
            </a:r>
            <a:r>
              <a:rPr b="0" dirty="0"/>
              <a:t> </a:t>
            </a:r>
            <a:r>
              <a:rPr b="0" dirty="0" err="1"/>
              <a:t>forestale</a:t>
            </a:r>
            <a:endParaRPr dirty="0">
              <a:latin typeface="+mj-lt"/>
              <a:ea typeface="+mj-ea"/>
              <a:cs typeface="+mj-cs"/>
              <a:sym typeface="Calibri"/>
            </a:endParaRPr>
          </a:p>
          <a:p>
            <a:pPr>
              <a:tabLst>
                <a:tab pos="165100" algn="l"/>
              </a:tabLst>
              <a:defRPr sz="1600">
                <a:latin typeface="Bahnschrift"/>
                <a:ea typeface="Bahnschrift"/>
                <a:cs typeface="Bahnschrift"/>
                <a:sym typeface="Bahnschrift"/>
              </a:defRPr>
            </a:pPr>
            <a:endParaRPr dirty="0">
              <a:latin typeface="+mj-lt"/>
              <a:ea typeface="+mj-ea"/>
              <a:cs typeface="+mj-cs"/>
              <a:sym typeface="Calibri"/>
            </a:endParaRPr>
          </a:p>
          <a:p>
            <a:pPr marL="457200" indent="-457200">
              <a:buSzPct val="100000"/>
              <a:buFont typeface="Arial"/>
              <a:buChar char="•"/>
              <a:tabLst>
                <a:tab pos="165100" algn="l"/>
              </a:tabLst>
              <a:defRPr sz="2800" b="1">
                <a:latin typeface="Bahnschrift"/>
                <a:ea typeface="Bahnschrift"/>
                <a:cs typeface="Bahnschrift"/>
                <a:sym typeface="Bahnschrift"/>
              </a:defRPr>
            </a:pPr>
            <a:r>
              <a:rPr dirty="0" err="1"/>
              <a:t>Identificare</a:t>
            </a:r>
            <a:r>
              <a:rPr dirty="0"/>
              <a:t> le </a:t>
            </a:r>
            <a:r>
              <a:rPr dirty="0" err="1"/>
              <a:t>relazioni</a:t>
            </a:r>
            <a:r>
              <a:rPr dirty="0"/>
              <a:t> di causa-</a:t>
            </a:r>
            <a:r>
              <a:rPr dirty="0" err="1"/>
              <a:t>effetto</a:t>
            </a:r>
            <a:r>
              <a:rPr dirty="0"/>
              <a:t> </a:t>
            </a:r>
            <a:r>
              <a:rPr b="0" dirty="0" err="1"/>
              <a:t>tra</a:t>
            </a:r>
            <a:r>
              <a:rPr b="0" dirty="0"/>
              <a:t> le </a:t>
            </a:r>
            <a:r>
              <a:rPr b="0" dirty="0" err="1"/>
              <a:t>varie</a:t>
            </a:r>
            <a:r>
              <a:rPr b="0" dirty="0"/>
              <a:t> </a:t>
            </a:r>
            <a:r>
              <a:rPr b="0" dirty="0" err="1"/>
              <a:t>dimensioni</a:t>
            </a:r>
            <a:r>
              <a:rPr b="0" dirty="0"/>
              <a:t> </a:t>
            </a:r>
            <a:r>
              <a:rPr b="0" dirty="0" err="1"/>
              <a:t>colpite</a:t>
            </a:r>
            <a:r>
              <a:rPr b="0" dirty="0"/>
              <a:t> </a:t>
            </a:r>
            <a:r>
              <a:rPr b="0" dirty="0" err="1"/>
              <a:t>dalla</a:t>
            </a:r>
            <a:r>
              <a:rPr b="0" dirty="0"/>
              <a:t> </a:t>
            </a:r>
            <a:r>
              <a:rPr b="0" dirty="0" err="1"/>
              <a:t>tempesta</a:t>
            </a:r>
            <a:endParaRPr dirty="0">
              <a:latin typeface="+mj-lt"/>
              <a:ea typeface="+mj-ea"/>
              <a:cs typeface="+mj-cs"/>
              <a:sym typeface="Calibri"/>
            </a:endParaRPr>
          </a:p>
        </p:txBody>
      </p:sp>
      <p:sp>
        <p:nvSpPr>
          <p:cNvPr id="976" name="Segnaposto piè di pagina 8"/>
          <p:cNvSpPr txBox="1"/>
          <p:nvPr/>
        </p:nvSpPr>
        <p:spPr>
          <a:xfrm>
            <a:off x="534246" y="6368819"/>
            <a:ext cx="4404194"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grpSp>
        <p:nvGrpSpPr>
          <p:cNvPr id="9" name="Gruppo 33">
            <a:extLst>
              <a:ext uri="{FF2B5EF4-FFF2-40B4-BE49-F238E27FC236}">
                <a16:creationId xmlns:a16="http://schemas.microsoft.com/office/drawing/2014/main" id="{7A35B65E-1A0B-4628-81BE-35B8D6FE5F75}"/>
              </a:ext>
            </a:extLst>
          </p:cNvPr>
          <p:cNvGrpSpPr/>
          <p:nvPr/>
        </p:nvGrpSpPr>
        <p:grpSpPr>
          <a:xfrm>
            <a:off x="5353198" y="1283552"/>
            <a:ext cx="5559506" cy="4790421"/>
            <a:chOff x="203002" y="0"/>
            <a:chExt cx="6197338" cy="5321838"/>
          </a:xfrm>
        </p:grpSpPr>
        <p:sp>
          <p:nvSpPr>
            <p:cNvPr id="10" name="Shape">
              <a:extLst>
                <a:ext uri="{FF2B5EF4-FFF2-40B4-BE49-F238E27FC236}">
                  <a16:creationId xmlns:a16="http://schemas.microsoft.com/office/drawing/2014/main" id="{B8D401A7-DCA7-440F-BC46-AEED37058C53}"/>
                </a:ext>
              </a:extLst>
            </p:cNvPr>
            <p:cNvSpPr/>
            <p:nvPr/>
          </p:nvSpPr>
          <p:spPr>
            <a:xfrm rot="11625687" flipH="1">
              <a:off x="3255292" y="2128090"/>
              <a:ext cx="3145048" cy="1559053"/>
            </a:xfrm>
            <a:custGeom>
              <a:avLst/>
              <a:gdLst/>
              <a:ahLst/>
              <a:cxnLst>
                <a:cxn ang="0">
                  <a:pos x="wd2" y="hd2"/>
                </a:cxn>
                <a:cxn ang="5400000">
                  <a:pos x="wd2" y="hd2"/>
                </a:cxn>
                <a:cxn ang="10800000">
                  <a:pos x="wd2" y="hd2"/>
                </a:cxn>
                <a:cxn ang="16200000">
                  <a:pos x="wd2" y="hd2"/>
                </a:cxn>
              </a:cxnLst>
              <a:rect l="0" t="0" r="r" b="b"/>
              <a:pathLst>
                <a:path w="21464" h="18027" extrusionOk="0">
                  <a:moveTo>
                    <a:pt x="195" y="6397"/>
                  </a:moveTo>
                  <a:cubicBezTo>
                    <a:pt x="44" y="6260"/>
                    <a:pt x="-31" y="6015"/>
                    <a:pt x="12" y="5783"/>
                  </a:cubicBezTo>
                  <a:cubicBezTo>
                    <a:pt x="195" y="4595"/>
                    <a:pt x="1066" y="1045"/>
                    <a:pt x="4928" y="185"/>
                  </a:cubicBezTo>
                  <a:cubicBezTo>
                    <a:pt x="9586" y="-853"/>
                    <a:pt x="11855" y="2765"/>
                    <a:pt x="15481" y="3939"/>
                  </a:cubicBezTo>
                  <a:cubicBezTo>
                    <a:pt x="17804" y="4690"/>
                    <a:pt x="19708" y="3830"/>
                    <a:pt x="20784" y="3107"/>
                  </a:cubicBezTo>
                  <a:cubicBezTo>
                    <a:pt x="21150" y="2861"/>
                    <a:pt x="21569" y="3311"/>
                    <a:pt x="21440" y="3803"/>
                  </a:cubicBezTo>
                  <a:cubicBezTo>
                    <a:pt x="20827" y="6220"/>
                    <a:pt x="19041" y="11190"/>
                    <a:pt x="14050" y="15449"/>
                  </a:cubicBezTo>
                  <a:cubicBezTo>
                    <a:pt x="7865" y="20747"/>
                    <a:pt x="2744" y="16746"/>
                    <a:pt x="797" y="13538"/>
                  </a:cubicBezTo>
                  <a:cubicBezTo>
                    <a:pt x="561" y="13142"/>
                    <a:pt x="797" y="12569"/>
                    <a:pt x="1195" y="12596"/>
                  </a:cubicBezTo>
                  <a:cubicBezTo>
                    <a:pt x="2475" y="12678"/>
                    <a:pt x="4928" y="12569"/>
                    <a:pt x="7606" y="11135"/>
                  </a:cubicBezTo>
                  <a:cubicBezTo>
                    <a:pt x="8058" y="10889"/>
                    <a:pt x="7961" y="10056"/>
                    <a:pt x="7477" y="9988"/>
                  </a:cubicBezTo>
                  <a:cubicBezTo>
                    <a:pt x="5756" y="9810"/>
                    <a:pt x="3067" y="9032"/>
                    <a:pt x="195" y="6397"/>
                  </a:cubicBezTo>
                  <a:close/>
                </a:path>
              </a:pathLst>
            </a:custGeom>
            <a:gradFill flip="none" rotWithShape="1">
              <a:gsLst>
                <a:gs pos="0">
                  <a:srgbClr val="5E80B6"/>
                </a:gs>
                <a:gs pos="51000">
                  <a:srgbClr val="ECD191"/>
                </a:gs>
                <a:gs pos="100000">
                  <a:srgbClr val="B5CEEE"/>
                </a:gs>
              </a:gsLst>
              <a:lin ang="2700000" scaled="0"/>
            </a:gradFill>
            <a:ln w="12700" cap="flat">
              <a:noFill/>
              <a:miter lim="400000"/>
            </a:ln>
            <a:effectLst/>
          </p:spPr>
          <p:txBody>
            <a:bodyPr wrap="square" lIns="45718" tIns="45718" rIns="45718" bIns="45718" numCol="1" anchor="ctr">
              <a:noAutofit/>
            </a:bodyPr>
            <a:lstStyle/>
            <a:p>
              <a:pPr algn="ctr" defTabSz="914400">
                <a:defRPr sz="3000">
                  <a:solidFill>
                    <a:srgbClr val="FFFFFF"/>
                  </a:solidFill>
                  <a:latin typeface="Bahnschrift"/>
                  <a:ea typeface="Bahnschrift"/>
                  <a:cs typeface="Bahnschrift"/>
                  <a:sym typeface="Bahnschrift"/>
                </a:defRPr>
              </a:pPr>
              <a:endParaRPr/>
            </a:p>
          </p:txBody>
        </p:sp>
        <p:sp>
          <p:nvSpPr>
            <p:cNvPr id="11" name="Shape">
              <a:extLst>
                <a:ext uri="{FF2B5EF4-FFF2-40B4-BE49-F238E27FC236}">
                  <a16:creationId xmlns:a16="http://schemas.microsoft.com/office/drawing/2014/main" id="{06E15721-1D14-440E-981E-5BCF89BB41D0}"/>
                </a:ext>
              </a:extLst>
            </p:cNvPr>
            <p:cNvSpPr/>
            <p:nvPr/>
          </p:nvSpPr>
          <p:spPr>
            <a:xfrm rot="8226735" flipH="1">
              <a:off x="3582883" y="737187"/>
              <a:ext cx="2614288" cy="2585594"/>
            </a:xfrm>
            <a:custGeom>
              <a:avLst/>
              <a:gdLst/>
              <a:ahLst/>
              <a:cxnLst>
                <a:cxn ang="0">
                  <a:pos x="wd2" y="hd2"/>
                </a:cxn>
                <a:cxn ang="5400000">
                  <a:pos x="wd2" y="hd2"/>
                </a:cxn>
                <a:cxn ang="10800000">
                  <a:pos x="wd2" y="hd2"/>
                </a:cxn>
                <a:cxn ang="16200000">
                  <a:pos x="wd2" y="hd2"/>
                </a:cxn>
              </a:cxnLst>
              <a:rect l="0" t="0" r="r" b="b"/>
              <a:pathLst>
                <a:path w="21115" h="20229" extrusionOk="0">
                  <a:moveTo>
                    <a:pt x="548" y="15205"/>
                  </a:moveTo>
                  <a:cubicBezTo>
                    <a:pt x="332" y="15177"/>
                    <a:pt x="161" y="15054"/>
                    <a:pt x="100" y="14876"/>
                  </a:cubicBezTo>
                  <a:cubicBezTo>
                    <a:pt x="-225" y="13960"/>
                    <a:pt x="148" y="10235"/>
                    <a:pt x="2603" y="8568"/>
                  </a:cubicBezTo>
                  <a:cubicBezTo>
                    <a:pt x="5059" y="6902"/>
                    <a:pt x="10675" y="5819"/>
                    <a:pt x="14832" y="4875"/>
                  </a:cubicBezTo>
                  <a:cubicBezTo>
                    <a:pt x="17492" y="4273"/>
                    <a:pt x="18774" y="3709"/>
                    <a:pt x="19793" y="2904"/>
                  </a:cubicBezTo>
                  <a:cubicBezTo>
                    <a:pt x="20811" y="2099"/>
                    <a:pt x="20864" y="-375"/>
                    <a:pt x="20942" y="48"/>
                  </a:cubicBezTo>
                  <a:cubicBezTo>
                    <a:pt x="21375" y="2032"/>
                    <a:pt x="21153" y="11509"/>
                    <a:pt x="18370" y="14822"/>
                  </a:cubicBezTo>
                  <a:cubicBezTo>
                    <a:pt x="15587" y="18134"/>
                    <a:pt x="7581" y="21225"/>
                    <a:pt x="4242" y="19926"/>
                  </a:cubicBezTo>
                  <a:cubicBezTo>
                    <a:pt x="3825" y="19761"/>
                    <a:pt x="3442" y="19809"/>
                    <a:pt x="4226" y="19077"/>
                  </a:cubicBezTo>
                  <a:cubicBezTo>
                    <a:pt x="5010" y="18345"/>
                    <a:pt x="6874" y="17846"/>
                    <a:pt x="8946" y="15533"/>
                  </a:cubicBezTo>
                  <a:cubicBezTo>
                    <a:pt x="9301" y="15136"/>
                    <a:pt x="8239" y="14844"/>
                    <a:pt x="7729" y="15035"/>
                  </a:cubicBezTo>
                  <a:cubicBezTo>
                    <a:pt x="6055" y="15372"/>
                    <a:pt x="4567" y="15656"/>
                    <a:pt x="548" y="15205"/>
                  </a:cubicBezTo>
                  <a:close/>
                </a:path>
              </a:pathLst>
            </a:custGeom>
            <a:gradFill flip="none" rotWithShape="1">
              <a:gsLst>
                <a:gs pos="0">
                  <a:srgbClr val="5E80B6"/>
                </a:gs>
                <a:gs pos="68000">
                  <a:srgbClr val="B5CEEE"/>
                </a:gs>
                <a:gs pos="88000">
                  <a:srgbClr val="CFE0F9"/>
                </a:gs>
                <a:gs pos="100000">
                  <a:srgbClr val="E5F2E0"/>
                </a:gs>
              </a:gsLst>
              <a:lin ang="2700000" scaled="0"/>
            </a:gradFill>
            <a:ln w="12700" cap="flat">
              <a:noFill/>
              <a:miter lim="400000"/>
            </a:ln>
            <a:effectLst/>
          </p:spPr>
          <p:txBody>
            <a:bodyPr wrap="square" lIns="45718" tIns="45718" rIns="45718" bIns="45718" numCol="1" anchor="ctr">
              <a:noAutofit/>
            </a:bodyPr>
            <a:lstStyle/>
            <a:p>
              <a:pPr algn="ctr" defTabSz="914400">
                <a:defRPr sz="3000">
                  <a:solidFill>
                    <a:srgbClr val="FFFFFF"/>
                  </a:solidFill>
                  <a:latin typeface="Bahnschrift"/>
                  <a:ea typeface="Bahnschrift"/>
                  <a:cs typeface="Bahnschrift"/>
                  <a:sym typeface="Bahnschrift"/>
                </a:defRPr>
              </a:pPr>
              <a:endParaRPr/>
            </a:p>
          </p:txBody>
        </p:sp>
        <p:sp>
          <p:nvSpPr>
            <p:cNvPr id="12" name="Shape">
              <a:extLst>
                <a:ext uri="{FF2B5EF4-FFF2-40B4-BE49-F238E27FC236}">
                  <a16:creationId xmlns:a16="http://schemas.microsoft.com/office/drawing/2014/main" id="{270A8FD7-CF9E-4465-AF05-2AA0F8701BCE}"/>
                </a:ext>
              </a:extLst>
            </p:cNvPr>
            <p:cNvSpPr/>
            <p:nvPr/>
          </p:nvSpPr>
          <p:spPr>
            <a:xfrm>
              <a:off x="2018079" y="0"/>
              <a:ext cx="2454617" cy="2261150"/>
            </a:xfrm>
            <a:custGeom>
              <a:avLst/>
              <a:gdLst/>
              <a:ahLst/>
              <a:cxnLst>
                <a:cxn ang="0">
                  <a:pos x="wd2" y="hd2"/>
                </a:cxn>
                <a:cxn ang="5400000">
                  <a:pos x="wd2" y="hd2"/>
                </a:cxn>
                <a:cxn ang="10800000">
                  <a:pos x="wd2" y="hd2"/>
                </a:cxn>
                <a:cxn ang="16200000">
                  <a:pos x="wd2" y="hd2"/>
                </a:cxn>
              </a:cxnLst>
              <a:rect l="0" t="0" r="r" b="b"/>
              <a:pathLst>
                <a:path w="18977" h="21342" extrusionOk="0">
                  <a:moveTo>
                    <a:pt x="4662" y="20533"/>
                  </a:moveTo>
                  <a:cubicBezTo>
                    <a:pt x="4479" y="20647"/>
                    <a:pt x="4220" y="20671"/>
                    <a:pt x="4004" y="20598"/>
                  </a:cubicBezTo>
                  <a:cubicBezTo>
                    <a:pt x="2891" y="20200"/>
                    <a:pt x="-338" y="18723"/>
                    <a:pt x="29" y="14934"/>
                  </a:cubicBezTo>
                  <a:cubicBezTo>
                    <a:pt x="472" y="10366"/>
                    <a:pt x="4749" y="8897"/>
                    <a:pt x="7049" y="5700"/>
                  </a:cubicBezTo>
                  <a:cubicBezTo>
                    <a:pt x="8518" y="3655"/>
                    <a:pt x="8270" y="1700"/>
                    <a:pt x="7902" y="556"/>
                  </a:cubicBezTo>
                  <a:cubicBezTo>
                    <a:pt x="7773" y="166"/>
                    <a:pt x="8345" y="-142"/>
                    <a:pt x="8799" y="69"/>
                  </a:cubicBezTo>
                  <a:cubicBezTo>
                    <a:pt x="10991" y="1091"/>
                    <a:pt x="15333" y="3696"/>
                    <a:pt x="17979" y="9189"/>
                  </a:cubicBezTo>
                  <a:cubicBezTo>
                    <a:pt x="21262" y="15989"/>
                    <a:pt x="15711" y="20071"/>
                    <a:pt x="11931" y="21304"/>
                  </a:cubicBezTo>
                  <a:cubicBezTo>
                    <a:pt x="11466" y="21458"/>
                    <a:pt x="10980" y="21117"/>
                    <a:pt x="11121" y="20752"/>
                  </a:cubicBezTo>
                  <a:cubicBezTo>
                    <a:pt x="11607" y="19559"/>
                    <a:pt x="11594" y="19152"/>
                    <a:pt x="11010" y="16352"/>
                  </a:cubicBezTo>
                  <a:cubicBezTo>
                    <a:pt x="10913" y="15882"/>
                    <a:pt x="10184" y="16090"/>
                    <a:pt x="9979" y="16536"/>
                  </a:cubicBezTo>
                  <a:cubicBezTo>
                    <a:pt x="9245" y="18110"/>
                    <a:pt x="8162" y="18318"/>
                    <a:pt x="4662" y="20533"/>
                  </a:cubicBezTo>
                  <a:close/>
                </a:path>
              </a:pathLst>
            </a:custGeom>
            <a:gradFill flip="none" rotWithShape="1">
              <a:gsLst>
                <a:gs pos="0">
                  <a:srgbClr val="9900FF"/>
                </a:gs>
                <a:gs pos="88000">
                  <a:srgbClr val="CFE0F9"/>
                </a:gs>
                <a:gs pos="100000">
                  <a:srgbClr val="E5F2E0"/>
                </a:gs>
              </a:gsLst>
              <a:path path="circle">
                <a:fillToRect l="37721" t="-19636" r="62278" b="119636"/>
              </a:path>
            </a:gradFill>
            <a:ln w="12700" cap="flat">
              <a:noFill/>
              <a:miter lim="400000"/>
            </a:ln>
            <a:effectLst/>
          </p:spPr>
          <p:txBody>
            <a:bodyPr wrap="square" lIns="45718" tIns="45718" rIns="45718" bIns="45718" numCol="1" anchor="ctr">
              <a:noAutofit/>
            </a:bodyPr>
            <a:lstStyle/>
            <a:p>
              <a:pPr algn="ctr" defTabSz="914400">
                <a:defRPr sz="3000">
                  <a:solidFill>
                    <a:srgbClr val="FFFFFF"/>
                  </a:solidFill>
                  <a:latin typeface="Bahnschrift"/>
                  <a:ea typeface="Bahnschrift"/>
                  <a:cs typeface="Bahnschrift"/>
                  <a:sym typeface="Bahnschrift"/>
                </a:defRPr>
              </a:pPr>
              <a:endParaRPr/>
            </a:p>
          </p:txBody>
        </p:sp>
        <p:sp>
          <p:nvSpPr>
            <p:cNvPr id="13" name="Freeform: Shape 78">
              <a:extLst>
                <a:ext uri="{FF2B5EF4-FFF2-40B4-BE49-F238E27FC236}">
                  <a16:creationId xmlns:a16="http://schemas.microsoft.com/office/drawing/2014/main" id="{A0BACBC0-E8CC-4344-BD0D-A8B6EC7BAB07}"/>
                </a:ext>
              </a:extLst>
            </p:cNvPr>
            <p:cNvSpPr/>
            <p:nvPr/>
          </p:nvSpPr>
          <p:spPr>
            <a:xfrm>
              <a:off x="1716704" y="1959092"/>
              <a:ext cx="2628194" cy="3362746"/>
            </a:xfrm>
            <a:custGeom>
              <a:avLst/>
              <a:gdLst/>
              <a:ahLst/>
              <a:cxnLst>
                <a:cxn ang="0">
                  <a:pos x="wd2" y="hd2"/>
                </a:cxn>
                <a:cxn ang="5400000">
                  <a:pos x="wd2" y="hd2"/>
                </a:cxn>
                <a:cxn ang="10800000">
                  <a:pos x="wd2" y="hd2"/>
                </a:cxn>
                <a:cxn ang="16200000">
                  <a:pos x="wd2" y="hd2"/>
                </a:cxn>
              </a:cxnLst>
              <a:rect l="0" t="0" r="r" b="b"/>
              <a:pathLst>
                <a:path w="21600" h="21579" extrusionOk="0">
                  <a:moveTo>
                    <a:pt x="10800" y="15553"/>
                  </a:moveTo>
                  <a:cubicBezTo>
                    <a:pt x="6024" y="15553"/>
                    <a:pt x="2154" y="16821"/>
                    <a:pt x="2154" y="18387"/>
                  </a:cubicBezTo>
                  <a:cubicBezTo>
                    <a:pt x="2154" y="19954"/>
                    <a:pt x="6024" y="21222"/>
                    <a:pt x="10800" y="21222"/>
                  </a:cubicBezTo>
                  <a:cubicBezTo>
                    <a:pt x="15576" y="21222"/>
                    <a:pt x="19446" y="19954"/>
                    <a:pt x="19446" y="18387"/>
                  </a:cubicBezTo>
                  <a:cubicBezTo>
                    <a:pt x="19446" y="16821"/>
                    <a:pt x="15576" y="15553"/>
                    <a:pt x="10800" y="15553"/>
                  </a:cubicBezTo>
                  <a:close/>
                  <a:moveTo>
                    <a:pt x="14085" y="5"/>
                  </a:moveTo>
                  <a:cubicBezTo>
                    <a:pt x="14169" y="-4"/>
                    <a:pt x="14254" y="1"/>
                    <a:pt x="14334" y="19"/>
                  </a:cubicBezTo>
                  <a:lnTo>
                    <a:pt x="14408" y="38"/>
                  </a:lnTo>
                  <a:cubicBezTo>
                    <a:pt x="14418" y="45"/>
                    <a:pt x="14429" y="55"/>
                    <a:pt x="14442" y="61"/>
                  </a:cubicBezTo>
                  <a:cubicBezTo>
                    <a:pt x="14691" y="194"/>
                    <a:pt x="14681" y="324"/>
                    <a:pt x="14570" y="499"/>
                  </a:cubicBezTo>
                  <a:cubicBezTo>
                    <a:pt x="14439" y="704"/>
                    <a:pt x="14301" y="908"/>
                    <a:pt x="14172" y="1113"/>
                  </a:cubicBezTo>
                  <a:cubicBezTo>
                    <a:pt x="13850" y="1638"/>
                    <a:pt x="13604" y="2183"/>
                    <a:pt x="13298" y="2712"/>
                  </a:cubicBezTo>
                  <a:cubicBezTo>
                    <a:pt x="13277" y="2748"/>
                    <a:pt x="13261" y="2788"/>
                    <a:pt x="13254" y="2826"/>
                  </a:cubicBezTo>
                  <a:cubicBezTo>
                    <a:pt x="13240" y="2894"/>
                    <a:pt x="13321" y="2963"/>
                    <a:pt x="13419" y="2960"/>
                  </a:cubicBezTo>
                  <a:cubicBezTo>
                    <a:pt x="13449" y="2960"/>
                    <a:pt x="13490" y="2939"/>
                    <a:pt x="13510" y="2917"/>
                  </a:cubicBezTo>
                  <a:cubicBezTo>
                    <a:pt x="13735" y="2672"/>
                    <a:pt x="13904" y="2407"/>
                    <a:pt x="14186" y="2193"/>
                  </a:cubicBezTo>
                  <a:cubicBezTo>
                    <a:pt x="14429" y="2008"/>
                    <a:pt x="14725" y="1843"/>
                    <a:pt x="14933" y="1647"/>
                  </a:cubicBezTo>
                  <a:cubicBezTo>
                    <a:pt x="15132" y="1458"/>
                    <a:pt x="15347" y="1276"/>
                    <a:pt x="15549" y="1089"/>
                  </a:cubicBezTo>
                  <a:cubicBezTo>
                    <a:pt x="15748" y="908"/>
                    <a:pt x="16108" y="1002"/>
                    <a:pt x="16202" y="1143"/>
                  </a:cubicBezTo>
                  <a:cubicBezTo>
                    <a:pt x="16283" y="1264"/>
                    <a:pt x="16293" y="1384"/>
                    <a:pt x="16178" y="1496"/>
                  </a:cubicBezTo>
                  <a:cubicBezTo>
                    <a:pt x="15690" y="1977"/>
                    <a:pt x="15213" y="2476"/>
                    <a:pt x="14661" y="2922"/>
                  </a:cubicBezTo>
                  <a:cubicBezTo>
                    <a:pt x="14493" y="3057"/>
                    <a:pt x="14021" y="3371"/>
                    <a:pt x="14210" y="3574"/>
                  </a:cubicBezTo>
                  <a:cubicBezTo>
                    <a:pt x="14297" y="3666"/>
                    <a:pt x="14442" y="3709"/>
                    <a:pt x="14583" y="3685"/>
                  </a:cubicBezTo>
                  <a:cubicBezTo>
                    <a:pt x="14802" y="3647"/>
                    <a:pt x="14926" y="3537"/>
                    <a:pt x="15111" y="3456"/>
                  </a:cubicBezTo>
                  <a:cubicBezTo>
                    <a:pt x="15286" y="3381"/>
                    <a:pt x="15485" y="3341"/>
                    <a:pt x="15671" y="3284"/>
                  </a:cubicBezTo>
                  <a:cubicBezTo>
                    <a:pt x="15879" y="3220"/>
                    <a:pt x="16078" y="3140"/>
                    <a:pt x="16263" y="3045"/>
                  </a:cubicBezTo>
                  <a:cubicBezTo>
                    <a:pt x="16367" y="2993"/>
                    <a:pt x="16468" y="2936"/>
                    <a:pt x="16586" y="2901"/>
                  </a:cubicBezTo>
                  <a:cubicBezTo>
                    <a:pt x="16757" y="2849"/>
                    <a:pt x="16885" y="2849"/>
                    <a:pt x="16970" y="2882"/>
                  </a:cubicBezTo>
                  <a:cubicBezTo>
                    <a:pt x="17148" y="2950"/>
                    <a:pt x="17141" y="3163"/>
                    <a:pt x="16960" y="3314"/>
                  </a:cubicBezTo>
                  <a:cubicBezTo>
                    <a:pt x="16731" y="3499"/>
                    <a:pt x="16424" y="3633"/>
                    <a:pt x="16138" y="3768"/>
                  </a:cubicBezTo>
                  <a:cubicBezTo>
                    <a:pt x="15782" y="3936"/>
                    <a:pt x="15354" y="4044"/>
                    <a:pt x="15038" y="4250"/>
                  </a:cubicBezTo>
                  <a:cubicBezTo>
                    <a:pt x="14779" y="4418"/>
                    <a:pt x="14600" y="4652"/>
                    <a:pt x="14395" y="4841"/>
                  </a:cubicBezTo>
                  <a:cubicBezTo>
                    <a:pt x="14169" y="5051"/>
                    <a:pt x="13981" y="5285"/>
                    <a:pt x="13742" y="5492"/>
                  </a:cubicBezTo>
                  <a:cubicBezTo>
                    <a:pt x="13604" y="5613"/>
                    <a:pt x="13446" y="5727"/>
                    <a:pt x="13294" y="5837"/>
                  </a:cubicBezTo>
                  <a:cubicBezTo>
                    <a:pt x="12736" y="6246"/>
                    <a:pt x="12644" y="6643"/>
                    <a:pt x="12517" y="7219"/>
                  </a:cubicBezTo>
                  <a:cubicBezTo>
                    <a:pt x="12338" y="8028"/>
                    <a:pt x="12453" y="8894"/>
                    <a:pt x="12527" y="9704"/>
                  </a:cubicBezTo>
                  <a:cubicBezTo>
                    <a:pt x="12772" y="12412"/>
                    <a:pt x="14323" y="13785"/>
                    <a:pt x="15097" y="14308"/>
                  </a:cubicBezTo>
                  <a:lnTo>
                    <a:pt x="15241" y="14397"/>
                  </a:lnTo>
                  <a:lnTo>
                    <a:pt x="15948" y="14515"/>
                  </a:lnTo>
                  <a:cubicBezTo>
                    <a:pt x="19314" y="15152"/>
                    <a:pt x="21600" y="16393"/>
                    <a:pt x="21600" y="17821"/>
                  </a:cubicBezTo>
                  <a:cubicBezTo>
                    <a:pt x="21600" y="19897"/>
                    <a:pt x="16764" y="21579"/>
                    <a:pt x="10800" y="21579"/>
                  </a:cubicBezTo>
                  <a:cubicBezTo>
                    <a:pt x="4836" y="21579"/>
                    <a:pt x="0" y="19897"/>
                    <a:pt x="0" y="17821"/>
                  </a:cubicBezTo>
                  <a:cubicBezTo>
                    <a:pt x="0" y="16393"/>
                    <a:pt x="2286" y="15152"/>
                    <a:pt x="5652" y="14515"/>
                  </a:cubicBezTo>
                  <a:lnTo>
                    <a:pt x="6274" y="14411"/>
                  </a:lnTo>
                  <a:lnTo>
                    <a:pt x="6741" y="14278"/>
                  </a:lnTo>
                  <a:cubicBezTo>
                    <a:pt x="8467" y="13660"/>
                    <a:pt x="9423" y="12409"/>
                    <a:pt x="9794" y="11067"/>
                  </a:cubicBezTo>
                  <a:cubicBezTo>
                    <a:pt x="9992" y="10357"/>
                    <a:pt x="10046" y="9627"/>
                    <a:pt x="10013" y="8903"/>
                  </a:cubicBezTo>
                  <a:cubicBezTo>
                    <a:pt x="9969" y="7971"/>
                    <a:pt x="9881" y="6967"/>
                    <a:pt x="9538" y="6066"/>
                  </a:cubicBezTo>
                  <a:cubicBezTo>
                    <a:pt x="9339" y="5547"/>
                    <a:pt x="8788" y="5148"/>
                    <a:pt x="8337" y="4729"/>
                  </a:cubicBezTo>
                  <a:cubicBezTo>
                    <a:pt x="7869" y="4297"/>
                    <a:pt x="7233" y="4002"/>
                    <a:pt x="6661" y="3638"/>
                  </a:cubicBezTo>
                  <a:cubicBezTo>
                    <a:pt x="6617" y="3610"/>
                    <a:pt x="6576" y="3574"/>
                    <a:pt x="6543" y="3539"/>
                  </a:cubicBezTo>
                  <a:cubicBezTo>
                    <a:pt x="6469" y="3464"/>
                    <a:pt x="6445" y="3329"/>
                    <a:pt x="6506" y="3246"/>
                  </a:cubicBezTo>
                  <a:cubicBezTo>
                    <a:pt x="7155" y="2386"/>
                    <a:pt x="8562" y="3926"/>
                    <a:pt x="9259" y="3978"/>
                  </a:cubicBezTo>
                  <a:cubicBezTo>
                    <a:pt x="9451" y="3995"/>
                    <a:pt x="9642" y="3967"/>
                    <a:pt x="9770" y="3870"/>
                  </a:cubicBezTo>
                  <a:cubicBezTo>
                    <a:pt x="10231" y="3520"/>
                    <a:pt x="10750" y="3076"/>
                    <a:pt x="10773" y="2578"/>
                  </a:cubicBezTo>
                  <a:cubicBezTo>
                    <a:pt x="10804" y="1906"/>
                    <a:pt x="10814" y="1243"/>
                    <a:pt x="10931" y="581"/>
                  </a:cubicBezTo>
                  <a:cubicBezTo>
                    <a:pt x="10955" y="458"/>
                    <a:pt x="10989" y="338"/>
                    <a:pt x="11043" y="222"/>
                  </a:cubicBezTo>
                  <a:cubicBezTo>
                    <a:pt x="11097" y="109"/>
                    <a:pt x="11221" y="31"/>
                    <a:pt x="11396" y="9"/>
                  </a:cubicBezTo>
                  <a:cubicBezTo>
                    <a:pt x="11666" y="-21"/>
                    <a:pt x="11905" y="128"/>
                    <a:pt x="11894" y="326"/>
                  </a:cubicBezTo>
                  <a:cubicBezTo>
                    <a:pt x="11864" y="841"/>
                    <a:pt x="11813" y="1347"/>
                    <a:pt x="11837" y="1864"/>
                  </a:cubicBezTo>
                  <a:cubicBezTo>
                    <a:pt x="11844" y="2060"/>
                    <a:pt x="11780" y="2400"/>
                    <a:pt x="11914" y="2578"/>
                  </a:cubicBezTo>
                  <a:cubicBezTo>
                    <a:pt x="11955" y="2630"/>
                    <a:pt x="12052" y="2691"/>
                    <a:pt x="12137" y="2688"/>
                  </a:cubicBezTo>
                  <a:cubicBezTo>
                    <a:pt x="12160" y="2688"/>
                    <a:pt x="12197" y="2677"/>
                    <a:pt x="12211" y="2663"/>
                  </a:cubicBezTo>
                  <a:cubicBezTo>
                    <a:pt x="12258" y="2606"/>
                    <a:pt x="12308" y="2547"/>
                    <a:pt x="12342" y="2485"/>
                  </a:cubicBezTo>
                  <a:cubicBezTo>
                    <a:pt x="12483" y="2214"/>
                    <a:pt x="12571" y="1928"/>
                    <a:pt x="12736" y="1663"/>
                  </a:cubicBezTo>
                  <a:cubicBezTo>
                    <a:pt x="12894" y="1408"/>
                    <a:pt x="13102" y="1167"/>
                    <a:pt x="13264" y="912"/>
                  </a:cubicBezTo>
                  <a:cubicBezTo>
                    <a:pt x="13412" y="676"/>
                    <a:pt x="13567" y="442"/>
                    <a:pt x="13732" y="211"/>
                  </a:cubicBezTo>
                  <a:cubicBezTo>
                    <a:pt x="13806" y="109"/>
                    <a:pt x="13914" y="28"/>
                    <a:pt x="14085" y="5"/>
                  </a:cubicBezTo>
                  <a:close/>
                </a:path>
              </a:pathLst>
            </a:custGeom>
            <a:solidFill>
              <a:srgbClr val="843C0B"/>
            </a:solidFill>
            <a:ln w="12700" cap="flat">
              <a:noFill/>
              <a:miter lim="400000"/>
            </a:ln>
            <a:effectLst/>
          </p:spPr>
          <p:txBody>
            <a:bodyPr wrap="square" lIns="45718" tIns="45718" rIns="45718" bIns="45718" numCol="1" anchor="ctr">
              <a:noAutofit/>
            </a:bodyPr>
            <a:lstStyle/>
            <a:p>
              <a:pPr algn="ctr" defTabSz="914400">
                <a:defRPr sz="3000">
                  <a:solidFill>
                    <a:srgbClr val="FFFFFF"/>
                  </a:solidFill>
                  <a:latin typeface="Bahnschrift"/>
                  <a:ea typeface="Bahnschrift"/>
                  <a:cs typeface="Bahnschrift"/>
                  <a:sym typeface="Bahnschrift"/>
                </a:defRPr>
              </a:pPr>
              <a:endParaRPr/>
            </a:p>
          </p:txBody>
        </p:sp>
        <p:sp>
          <p:nvSpPr>
            <p:cNvPr id="14" name="CasellaDiTesto 1">
              <a:extLst>
                <a:ext uri="{FF2B5EF4-FFF2-40B4-BE49-F238E27FC236}">
                  <a16:creationId xmlns:a16="http://schemas.microsoft.com/office/drawing/2014/main" id="{A096E004-D73F-44A8-849A-CC9548FE6625}"/>
                </a:ext>
              </a:extLst>
            </p:cNvPr>
            <p:cNvSpPr txBox="1"/>
            <p:nvPr/>
          </p:nvSpPr>
          <p:spPr>
            <a:xfrm>
              <a:off x="1677992" y="4225724"/>
              <a:ext cx="2742936" cy="1005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lgn="ctr">
                <a:defRPr sz="2000">
                  <a:latin typeface="Bahnschrift"/>
                  <a:ea typeface="Bahnschrift"/>
                  <a:cs typeface="Bahnschrift"/>
                  <a:sym typeface="Bahnschrift"/>
                </a:defRPr>
              </a:pPr>
              <a:r>
                <a:rPr dirty="0" err="1"/>
                <a:t>Sistemi</a:t>
              </a:r>
              <a:r>
                <a:rPr dirty="0"/>
                <a:t> </a:t>
              </a:r>
              <a:br>
                <a:rPr dirty="0"/>
              </a:br>
              <a:r>
                <a:rPr dirty="0"/>
                <a:t>socio-</a:t>
              </a:r>
              <a:r>
                <a:rPr dirty="0" err="1"/>
                <a:t>ecologici</a:t>
              </a:r>
              <a:r>
                <a:rPr dirty="0"/>
                <a:t> </a:t>
              </a:r>
              <a:br>
                <a:rPr dirty="0"/>
              </a:br>
              <a:r>
                <a:rPr dirty="0" err="1"/>
                <a:t>forestali</a:t>
              </a:r>
              <a:r>
                <a:rPr dirty="0"/>
                <a:t> </a:t>
              </a:r>
            </a:p>
          </p:txBody>
        </p:sp>
        <p:sp>
          <p:nvSpPr>
            <p:cNvPr id="15" name="Shape">
              <a:extLst>
                <a:ext uri="{FF2B5EF4-FFF2-40B4-BE49-F238E27FC236}">
                  <a16:creationId xmlns:a16="http://schemas.microsoft.com/office/drawing/2014/main" id="{C99998B5-D131-48F7-BC8F-451E9C0F6361}"/>
                </a:ext>
              </a:extLst>
            </p:cNvPr>
            <p:cNvSpPr/>
            <p:nvPr/>
          </p:nvSpPr>
          <p:spPr>
            <a:xfrm rot="20253735">
              <a:off x="203002" y="2125463"/>
              <a:ext cx="2541266" cy="1567787"/>
            </a:xfrm>
            <a:custGeom>
              <a:avLst/>
              <a:gdLst/>
              <a:ahLst/>
              <a:cxnLst>
                <a:cxn ang="0">
                  <a:pos x="wd2" y="hd2"/>
                </a:cxn>
                <a:cxn ang="5400000">
                  <a:pos x="wd2" y="hd2"/>
                </a:cxn>
                <a:cxn ang="10800000">
                  <a:pos x="wd2" y="hd2"/>
                </a:cxn>
                <a:cxn ang="16200000">
                  <a:pos x="wd2" y="hd2"/>
                </a:cxn>
              </a:cxnLst>
              <a:rect l="0" t="0" r="r" b="b"/>
              <a:pathLst>
                <a:path w="21444" h="18474" extrusionOk="0">
                  <a:moveTo>
                    <a:pt x="21282" y="12741"/>
                  </a:moveTo>
                  <a:cubicBezTo>
                    <a:pt x="21418" y="12895"/>
                    <a:pt x="21477" y="13147"/>
                    <a:pt x="21426" y="13377"/>
                  </a:cubicBezTo>
                  <a:cubicBezTo>
                    <a:pt x="21154" y="14550"/>
                    <a:pt x="20042" y="18026"/>
                    <a:pt x="16151" y="18432"/>
                  </a:cubicBezTo>
                  <a:cubicBezTo>
                    <a:pt x="11463" y="18925"/>
                    <a:pt x="9475" y="15011"/>
                    <a:pt x="5959" y="13388"/>
                  </a:cubicBezTo>
                  <a:cubicBezTo>
                    <a:pt x="3716" y="12357"/>
                    <a:pt x="1754" y="12993"/>
                    <a:pt x="641" y="13596"/>
                  </a:cubicBezTo>
                  <a:cubicBezTo>
                    <a:pt x="259" y="13805"/>
                    <a:pt x="-123" y="13300"/>
                    <a:pt x="38" y="12807"/>
                  </a:cubicBezTo>
                  <a:cubicBezTo>
                    <a:pt x="820" y="10438"/>
                    <a:pt x="2952" y="5647"/>
                    <a:pt x="8210" y="1930"/>
                  </a:cubicBezTo>
                  <a:cubicBezTo>
                    <a:pt x="14724" y="-2675"/>
                    <a:pt x="19506" y="1963"/>
                    <a:pt x="21205" y="5439"/>
                  </a:cubicBezTo>
                  <a:cubicBezTo>
                    <a:pt x="21417" y="5866"/>
                    <a:pt x="21129" y="6414"/>
                    <a:pt x="20738" y="6349"/>
                  </a:cubicBezTo>
                  <a:cubicBezTo>
                    <a:pt x="19472" y="6118"/>
                    <a:pt x="17043" y="5932"/>
                    <a:pt x="14274" y="7072"/>
                  </a:cubicBezTo>
                  <a:cubicBezTo>
                    <a:pt x="13807" y="7259"/>
                    <a:pt x="13841" y="8125"/>
                    <a:pt x="14317" y="8235"/>
                  </a:cubicBezTo>
                  <a:cubicBezTo>
                    <a:pt x="15998" y="8640"/>
                    <a:pt x="18615" y="9748"/>
                    <a:pt x="21282" y="12741"/>
                  </a:cubicBezTo>
                  <a:close/>
                </a:path>
              </a:pathLst>
            </a:custGeom>
            <a:gradFill flip="none" rotWithShape="1">
              <a:gsLst>
                <a:gs pos="0">
                  <a:srgbClr val="548235"/>
                </a:gs>
                <a:gs pos="90000">
                  <a:srgbClr val="CBE6C0"/>
                </a:gs>
                <a:gs pos="100000">
                  <a:srgbClr val="E5F2E0"/>
                </a:gs>
              </a:gsLst>
              <a:path path="circle">
                <a:fillToRect l="37721" t="-19636" r="62278" b="119636"/>
              </a:path>
            </a:gradFill>
            <a:ln w="12700" cap="flat">
              <a:noFill/>
              <a:miter lim="400000"/>
            </a:ln>
            <a:effectLst/>
          </p:spPr>
          <p:txBody>
            <a:bodyPr wrap="square" lIns="45718" tIns="45718" rIns="45718" bIns="45718" numCol="1" anchor="ctr">
              <a:noAutofit/>
            </a:bodyPr>
            <a:lstStyle/>
            <a:p>
              <a:pPr algn="ctr" defTabSz="914400">
                <a:defRPr sz="3000">
                  <a:solidFill>
                    <a:srgbClr val="FFFFFF"/>
                  </a:solidFill>
                  <a:latin typeface="Bahnschrift"/>
                  <a:ea typeface="Bahnschrift"/>
                  <a:cs typeface="Bahnschrift"/>
                  <a:sym typeface="Bahnschrift"/>
                </a:defRPr>
              </a:pPr>
              <a:endParaRPr/>
            </a:p>
          </p:txBody>
        </p:sp>
        <p:sp>
          <p:nvSpPr>
            <p:cNvPr id="16" name="Shape">
              <a:extLst>
                <a:ext uri="{FF2B5EF4-FFF2-40B4-BE49-F238E27FC236}">
                  <a16:creationId xmlns:a16="http://schemas.microsoft.com/office/drawing/2014/main" id="{B2806137-0848-4E00-8731-E03AA53DBBA2}"/>
                </a:ext>
              </a:extLst>
            </p:cNvPr>
            <p:cNvSpPr/>
            <p:nvPr/>
          </p:nvSpPr>
          <p:spPr>
            <a:xfrm>
              <a:off x="322708" y="906405"/>
              <a:ext cx="2856966" cy="1774485"/>
            </a:xfrm>
            <a:custGeom>
              <a:avLst/>
              <a:gdLst/>
              <a:ahLst/>
              <a:cxnLst>
                <a:cxn ang="0">
                  <a:pos x="wd2" y="hd2"/>
                </a:cxn>
                <a:cxn ang="5400000">
                  <a:pos x="wd2" y="hd2"/>
                </a:cxn>
                <a:cxn ang="10800000">
                  <a:pos x="wd2" y="hd2"/>
                </a:cxn>
                <a:cxn ang="16200000">
                  <a:pos x="wd2" y="hd2"/>
                </a:cxn>
              </a:cxnLst>
              <a:rect l="0" t="0" r="r" b="b"/>
              <a:pathLst>
                <a:path w="21123" h="19400" extrusionOk="0">
                  <a:moveTo>
                    <a:pt x="18310" y="17895"/>
                  </a:moveTo>
                  <a:cubicBezTo>
                    <a:pt x="18342" y="18111"/>
                    <a:pt x="18503" y="18462"/>
                    <a:pt x="17174" y="18498"/>
                  </a:cubicBezTo>
                  <a:cubicBezTo>
                    <a:pt x="15845" y="18534"/>
                    <a:pt x="13670" y="20746"/>
                    <a:pt x="10337" y="18109"/>
                  </a:cubicBezTo>
                  <a:cubicBezTo>
                    <a:pt x="6320" y="14924"/>
                    <a:pt x="6726" y="10666"/>
                    <a:pt x="4726" y="6877"/>
                  </a:cubicBezTo>
                  <a:cubicBezTo>
                    <a:pt x="3451" y="4456"/>
                    <a:pt x="1553" y="3440"/>
                    <a:pt x="340" y="3022"/>
                  </a:cubicBezTo>
                  <a:cubicBezTo>
                    <a:pt x="-72" y="2878"/>
                    <a:pt x="-123" y="2237"/>
                    <a:pt x="258" y="2013"/>
                  </a:cubicBezTo>
                  <a:cubicBezTo>
                    <a:pt x="2099" y="926"/>
                    <a:pt x="6275" y="-854"/>
                    <a:pt x="12407" y="472"/>
                  </a:cubicBezTo>
                  <a:cubicBezTo>
                    <a:pt x="20004" y="2114"/>
                    <a:pt x="21477" y="8995"/>
                    <a:pt x="21058" y="12727"/>
                  </a:cubicBezTo>
                  <a:cubicBezTo>
                    <a:pt x="21007" y="13188"/>
                    <a:pt x="20500" y="13361"/>
                    <a:pt x="20220" y="13015"/>
                  </a:cubicBezTo>
                  <a:cubicBezTo>
                    <a:pt x="19325" y="11898"/>
                    <a:pt x="17459" y="9939"/>
                    <a:pt x="14654" y="8664"/>
                  </a:cubicBezTo>
                  <a:cubicBezTo>
                    <a:pt x="14178" y="8447"/>
                    <a:pt x="13765" y="9081"/>
                    <a:pt x="14095" y="9521"/>
                  </a:cubicBezTo>
                  <a:cubicBezTo>
                    <a:pt x="14403" y="10333"/>
                    <a:pt x="18258" y="12010"/>
                    <a:pt x="18807" y="13414"/>
                  </a:cubicBezTo>
                  <a:cubicBezTo>
                    <a:pt x="19356" y="14818"/>
                    <a:pt x="18198" y="17068"/>
                    <a:pt x="18310" y="17895"/>
                  </a:cubicBezTo>
                  <a:close/>
                </a:path>
              </a:pathLst>
            </a:custGeom>
            <a:gradFill flip="none" rotWithShape="1">
              <a:gsLst>
                <a:gs pos="0">
                  <a:srgbClr val="C55A11"/>
                </a:gs>
                <a:gs pos="54000">
                  <a:srgbClr val="F8CBAD"/>
                </a:gs>
                <a:gs pos="100000">
                  <a:srgbClr val="E5F2E0"/>
                </a:gs>
              </a:gsLst>
              <a:path path="circle">
                <a:fillToRect l="37721" t="-19636" r="62278" b="119636"/>
              </a:path>
            </a:gradFill>
            <a:ln w="12700" cap="flat">
              <a:noFill/>
              <a:miter lim="400000"/>
            </a:ln>
            <a:effectLst/>
          </p:spPr>
          <p:txBody>
            <a:bodyPr wrap="square" lIns="45718" tIns="45718" rIns="45718" bIns="45718" numCol="1" anchor="ctr">
              <a:noAutofit/>
            </a:bodyPr>
            <a:lstStyle/>
            <a:p>
              <a:pPr algn="ctr" defTabSz="914400">
                <a:defRPr sz="3000">
                  <a:solidFill>
                    <a:srgbClr val="FFFFFF"/>
                  </a:solidFill>
                  <a:latin typeface="Bahnschrift"/>
                  <a:ea typeface="Bahnschrift"/>
                  <a:cs typeface="Bahnschrift"/>
                  <a:sym typeface="Bahnschrift"/>
                </a:defRPr>
              </a:pPr>
              <a:endParaRPr/>
            </a:p>
          </p:txBody>
        </p:sp>
        <p:sp>
          <p:nvSpPr>
            <p:cNvPr id="17" name="CasellaDiTesto 27">
              <a:extLst>
                <a:ext uri="{FF2B5EF4-FFF2-40B4-BE49-F238E27FC236}">
                  <a16:creationId xmlns:a16="http://schemas.microsoft.com/office/drawing/2014/main" id="{F593FF72-38E3-46AA-BA77-B821E3EB0B65}"/>
                </a:ext>
              </a:extLst>
            </p:cNvPr>
            <p:cNvSpPr txBox="1"/>
            <p:nvPr/>
          </p:nvSpPr>
          <p:spPr>
            <a:xfrm>
              <a:off x="2801158" y="646639"/>
              <a:ext cx="1962248" cy="7010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sz="2000">
                  <a:latin typeface="Bahnschrift"/>
                  <a:ea typeface="Bahnschrift"/>
                  <a:cs typeface="Bahnschrift"/>
                  <a:sym typeface="Bahnschrift"/>
                </a:defRPr>
              </a:pPr>
              <a:r>
                <a:t>Dimensione</a:t>
              </a:r>
              <a:br/>
              <a:r>
                <a:t>culturale </a:t>
              </a:r>
            </a:p>
          </p:txBody>
        </p:sp>
        <p:sp>
          <p:nvSpPr>
            <p:cNvPr id="18" name="CasellaDiTesto 19">
              <a:extLst>
                <a:ext uri="{FF2B5EF4-FFF2-40B4-BE49-F238E27FC236}">
                  <a16:creationId xmlns:a16="http://schemas.microsoft.com/office/drawing/2014/main" id="{2CA58A7B-3C19-4DB0-9281-F7D1A90F6063}"/>
                </a:ext>
              </a:extLst>
            </p:cNvPr>
            <p:cNvSpPr txBox="1"/>
            <p:nvPr/>
          </p:nvSpPr>
          <p:spPr>
            <a:xfrm>
              <a:off x="805524" y="2655197"/>
              <a:ext cx="1962249" cy="7010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sz="2000">
                  <a:latin typeface="Bahnschrift"/>
                  <a:ea typeface="Bahnschrift"/>
                  <a:cs typeface="Bahnschrift"/>
                  <a:sym typeface="Bahnschrift"/>
                </a:defRPr>
              </a:pPr>
              <a:r>
                <a:t>Dimensione</a:t>
              </a:r>
              <a:br/>
              <a:r>
                <a:t>ecologica</a:t>
              </a:r>
            </a:p>
          </p:txBody>
        </p:sp>
        <p:sp>
          <p:nvSpPr>
            <p:cNvPr id="19" name="CasellaDiTesto 29">
              <a:extLst>
                <a:ext uri="{FF2B5EF4-FFF2-40B4-BE49-F238E27FC236}">
                  <a16:creationId xmlns:a16="http://schemas.microsoft.com/office/drawing/2014/main" id="{9EAABBF7-8CA8-4B67-9464-659CC64F2CEF}"/>
                </a:ext>
              </a:extLst>
            </p:cNvPr>
            <p:cNvSpPr txBox="1"/>
            <p:nvPr/>
          </p:nvSpPr>
          <p:spPr>
            <a:xfrm>
              <a:off x="4335440" y="1222681"/>
              <a:ext cx="1962252" cy="112832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sz="2000">
                  <a:latin typeface="Bahnschrift"/>
                  <a:ea typeface="Bahnschrift"/>
                  <a:cs typeface="Bahnschrift"/>
                  <a:sym typeface="Bahnschrift"/>
                </a:defRPr>
              </a:pPr>
              <a:r>
                <a:rPr dirty="0" err="1"/>
                <a:t>Dimensione</a:t>
              </a:r>
              <a:br>
                <a:rPr dirty="0"/>
              </a:br>
              <a:r>
                <a:rPr dirty="0" err="1"/>
                <a:t>istituzionale</a:t>
              </a:r>
              <a:r>
                <a:rPr dirty="0"/>
                <a:t> e  </a:t>
              </a:r>
              <a:br>
                <a:rPr dirty="0"/>
              </a:br>
              <a:r>
                <a:rPr dirty="0"/>
                <a:t>di governance </a:t>
              </a:r>
            </a:p>
          </p:txBody>
        </p:sp>
        <p:sp>
          <p:nvSpPr>
            <p:cNvPr id="20" name="CasellaDiTesto 31">
              <a:extLst>
                <a:ext uri="{FF2B5EF4-FFF2-40B4-BE49-F238E27FC236}">
                  <a16:creationId xmlns:a16="http://schemas.microsoft.com/office/drawing/2014/main" id="{E1299DEA-B633-4EC0-BD77-446E57D2E946}"/>
                </a:ext>
              </a:extLst>
            </p:cNvPr>
            <p:cNvSpPr txBox="1"/>
            <p:nvPr/>
          </p:nvSpPr>
          <p:spPr>
            <a:xfrm>
              <a:off x="4328087" y="2590474"/>
              <a:ext cx="1962250" cy="7010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sz="2000">
                  <a:latin typeface="Bahnschrift"/>
                  <a:ea typeface="Bahnschrift"/>
                  <a:cs typeface="Bahnschrift"/>
                  <a:sym typeface="Bahnschrift"/>
                </a:defRPr>
              </a:pPr>
              <a:r>
                <a:t>Dimensione</a:t>
              </a:r>
              <a:br/>
              <a:r>
                <a:t>tecnologica</a:t>
              </a:r>
            </a:p>
          </p:txBody>
        </p:sp>
        <p:sp>
          <p:nvSpPr>
            <p:cNvPr id="21" name="CasellaDiTesto 25">
              <a:extLst>
                <a:ext uri="{FF2B5EF4-FFF2-40B4-BE49-F238E27FC236}">
                  <a16:creationId xmlns:a16="http://schemas.microsoft.com/office/drawing/2014/main" id="{EBD6BDFD-EAD0-4FCA-9C2E-CDB53D76773F}"/>
                </a:ext>
              </a:extLst>
            </p:cNvPr>
            <p:cNvSpPr txBox="1"/>
            <p:nvPr/>
          </p:nvSpPr>
          <p:spPr>
            <a:xfrm>
              <a:off x="1138568" y="1067740"/>
              <a:ext cx="1962248" cy="1005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sz="2000">
                  <a:latin typeface="Bahnschrift"/>
                  <a:ea typeface="Bahnschrift"/>
                  <a:cs typeface="Bahnschrift"/>
                  <a:sym typeface="Bahnschrift"/>
                </a:defRPr>
              </a:pPr>
              <a:r>
                <a:rPr dirty="0" err="1"/>
                <a:t>Dimensione</a:t>
              </a:r>
              <a:br>
                <a:rPr dirty="0"/>
              </a:br>
              <a:r>
                <a:rPr dirty="0"/>
                <a:t>socio-</a:t>
              </a:r>
              <a:br>
                <a:rPr dirty="0"/>
              </a:br>
              <a:r>
                <a:rPr dirty="0" err="1"/>
                <a:t>economica</a:t>
              </a:r>
              <a:endParaRPr dirty="0"/>
            </a:p>
          </p:txBody>
        </p:sp>
      </p:gr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80" name="CasellaDiTesto 30"/>
          <p:cNvSpPr txBox="1"/>
          <p:nvPr/>
        </p:nvSpPr>
        <p:spPr>
          <a:xfrm>
            <a:off x="529994" y="-267973"/>
            <a:ext cx="9453072" cy="14630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defRPr sz="3000">
                <a:latin typeface="Bahnschrift"/>
                <a:ea typeface="Bahnschrift"/>
                <a:cs typeface="Bahnschrift"/>
                <a:sym typeface="Bahnschrift"/>
              </a:defRPr>
            </a:pPr>
            <a:br/>
            <a:r>
              <a:t>Relazioni di causa-effetto nel Sistema socio-ecologico forestale</a:t>
            </a:r>
          </a:p>
        </p:txBody>
      </p:sp>
      <p:sp>
        <p:nvSpPr>
          <p:cNvPr id="981" name="CasellaDiTesto 34"/>
          <p:cNvSpPr txBox="1"/>
          <p:nvPr/>
        </p:nvSpPr>
        <p:spPr>
          <a:xfrm>
            <a:off x="435838" y="2436639"/>
            <a:ext cx="3330556" cy="2021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3200">
                <a:latin typeface="Bahnschrift"/>
                <a:ea typeface="Bahnschrift"/>
                <a:cs typeface="Bahnschrift"/>
                <a:sym typeface="Bahnschrift"/>
              </a:defRPr>
            </a:pPr>
            <a:r>
              <a:t>Componenti del </a:t>
            </a:r>
            <a:endParaRPr>
              <a:latin typeface="+mj-lt"/>
              <a:ea typeface="+mj-ea"/>
              <a:cs typeface="+mj-cs"/>
              <a:sym typeface="Calibri"/>
            </a:endParaRPr>
          </a:p>
          <a:p>
            <a:pPr>
              <a:defRPr sz="3200">
                <a:latin typeface="Bahnschrift"/>
                <a:ea typeface="Bahnschrift"/>
                <a:cs typeface="Bahnschrift"/>
                <a:sym typeface="Bahnschrift"/>
              </a:defRPr>
            </a:pPr>
            <a:r>
              <a:t>Sistema socio-ecologico forestale </a:t>
            </a:r>
          </a:p>
        </p:txBody>
      </p:sp>
      <p:grpSp>
        <p:nvGrpSpPr>
          <p:cNvPr id="994" name="Gruppo 33"/>
          <p:cNvGrpSpPr/>
          <p:nvPr/>
        </p:nvGrpSpPr>
        <p:grpSpPr>
          <a:xfrm>
            <a:off x="3238462" y="1024427"/>
            <a:ext cx="6727588" cy="5322959"/>
            <a:chOff x="0" y="0"/>
            <a:chExt cx="6727586" cy="5322957"/>
          </a:xfrm>
        </p:grpSpPr>
        <p:sp>
          <p:nvSpPr>
            <p:cNvPr id="982" name="Shape"/>
            <p:cNvSpPr/>
            <p:nvPr/>
          </p:nvSpPr>
          <p:spPr>
            <a:xfrm rot="11625687" flipH="1">
              <a:off x="3255292" y="2128090"/>
              <a:ext cx="3145048" cy="1559053"/>
            </a:xfrm>
            <a:custGeom>
              <a:avLst/>
              <a:gdLst/>
              <a:ahLst/>
              <a:cxnLst>
                <a:cxn ang="0">
                  <a:pos x="wd2" y="hd2"/>
                </a:cxn>
                <a:cxn ang="5400000">
                  <a:pos x="wd2" y="hd2"/>
                </a:cxn>
                <a:cxn ang="10800000">
                  <a:pos x="wd2" y="hd2"/>
                </a:cxn>
                <a:cxn ang="16200000">
                  <a:pos x="wd2" y="hd2"/>
                </a:cxn>
              </a:cxnLst>
              <a:rect l="0" t="0" r="r" b="b"/>
              <a:pathLst>
                <a:path w="21464" h="18027" extrusionOk="0">
                  <a:moveTo>
                    <a:pt x="195" y="6397"/>
                  </a:moveTo>
                  <a:cubicBezTo>
                    <a:pt x="44" y="6260"/>
                    <a:pt x="-31" y="6015"/>
                    <a:pt x="12" y="5783"/>
                  </a:cubicBezTo>
                  <a:cubicBezTo>
                    <a:pt x="195" y="4595"/>
                    <a:pt x="1066" y="1045"/>
                    <a:pt x="4928" y="185"/>
                  </a:cubicBezTo>
                  <a:cubicBezTo>
                    <a:pt x="9586" y="-853"/>
                    <a:pt x="11855" y="2765"/>
                    <a:pt x="15481" y="3939"/>
                  </a:cubicBezTo>
                  <a:cubicBezTo>
                    <a:pt x="17804" y="4690"/>
                    <a:pt x="19708" y="3830"/>
                    <a:pt x="20784" y="3107"/>
                  </a:cubicBezTo>
                  <a:cubicBezTo>
                    <a:pt x="21150" y="2861"/>
                    <a:pt x="21569" y="3311"/>
                    <a:pt x="21440" y="3803"/>
                  </a:cubicBezTo>
                  <a:cubicBezTo>
                    <a:pt x="20827" y="6220"/>
                    <a:pt x="19041" y="11190"/>
                    <a:pt x="14050" y="15449"/>
                  </a:cubicBezTo>
                  <a:cubicBezTo>
                    <a:pt x="7865" y="20747"/>
                    <a:pt x="2744" y="16746"/>
                    <a:pt x="797" y="13538"/>
                  </a:cubicBezTo>
                  <a:cubicBezTo>
                    <a:pt x="561" y="13142"/>
                    <a:pt x="797" y="12569"/>
                    <a:pt x="1195" y="12596"/>
                  </a:cubicBezTo>
                  <a:cubicBezTo>
                    <a:pt x="2475" y="12678"/>
                    <a:pt x="4928" y="12569"/>
                    <a:pt x="7606" y="11135"/>
                  </a:cubicBezTo>
                  <a:cubicBezTo>
                    <a:pt x="8058" y="10889"/>
                    <a:pt x="7961" y="10056"/>
                    <a:pt x="7477" y="9988"/>
                  </a:cubicBezTo>
                  <a:cubicBezTo>
                    <a:pt x="5756" y="9810"/>
                    <a:pt x="3067" y="9032"/>
                    <a:pt x="195" y="6397"/>
                  </a:cubicBezTo>
                  <a:close/>
                </a:path>
              </a:pathLst>
            </a:custGeom>
            <a:gradFill flip="none" rotWithShape="1">
              <a:gsLst>
                <a:gs pos="0">
                  <a:srgbClr val="5E80B6"/>
                </a:gs>
                <a:gs pos="51000">
                  <a:srgbClr val="ECD191"/>
                </a:gs>
                <a:gs pos="100000">
                  <a:srgbClr val="B5CEEE"/>
                </a:gs>
              </a:gsLst>
              <a:lin ang="2700000" scaled="0"/>
            </a:gradFill>
            <a:ln w="12700" cap="flat">
              <a:noFill/>
              <a:miter lim="400000"/>
            </a:ln>
            <a:effectLst/>
          </p:spPr>
          <p:txBody>
            <a:bodyPr wrap="square" lIns="45718" tIns="45718" rIns="45718" bIns="45718" numCol="1" anchor="ctr">
              <a:noAutofit/>
            </a:bodyPr>
            <a:lstStyle/>
            <a:p>
              <a:pPr algn="ctr" defTabSz="914400">
                <a:defRPr sz="3000">
                  <a:solidFill>
                    <a:srgbClr val="FFFFFF"/>
                  </a:solidFill>
                  <a:latin typeface="Bahnschrift"/>
                  <a:ea typeface="Bahnschrift"/>
                  <a:cs typeface="Bahnschrift"/>
                  <a:sym typeface="Bahnschrift"/>
                </a:defRPr>
              </a:pPr>
              <a:endParaRPr/>
            </a:p>
          </p:txBody>
        </p:sp>
        <p:sp>
          <p:nvSpPr>
            <p:cNvPr id="983" name="Shape"/>
            <p:cNvSpPr/>
            <p:nvPr/>
          </p:nvSpPr>
          <p:spPr>
            <a:xfrm rot="8226735" flipH="1">
              <a:off x="3582883" y="737187"/>
              <a:ext cx="2614288" cy="2585594"/>
            </a:xfrm>
            <a:custGeom>
              <a:avLst/>
              <a:gdLst/>
              <a:ahLst/>
              <a:cxnLst>
                <a:cxn ang="0">
                  <a:pos x="wd2" y="hd2"/>
                </a:cxn>
                <a:cxn ang="5400000">
                  <a:pos x="wd2" y="hd2"/>
                </a:cxn>
                <a:cxn ang="10800000">
                  <a:pos x="wd2" y="hd2"/>
                </a:cxn>
                <a:cxn ang="16200000">
                  <a:pos x="wd2" y="hd2"/>
                </a:cxn>
              </a:cxnLst>
              <a:rect l="0" t="0" r="r" b="b"/>
              <a:pathLst>
                <a:path w="21115" h="20229" extrusionOk="0">
                  <a:moveTo>
                    <a:pt x="548" y="15205"/>
                  </a:moveTo>
                  <a:cubicBezTo>
                    <a:pt x="332" y="15177"/>
                    <a:pt x="161" y="15054"/>
                    <a:pt x="100" y="14876"/>
                  </a:cubicBezTo>
                  <a:cubicBezTo>
                    <a:pt x="-225" y="13960"/>
                    <a:pt x="148" y="10235"/>
                    <a:pt x="2603" y="8568"/>
                  </a:cubicBezTo>
                  <a:cubicBezTo>
                    <a:pt x="5059" y="6902"/>
                    <a:pt x="10675" y="5819"/>
                    <a:pt x="14832" y="4875"/>
                  </a:cubicBezTo>
                  <a:cubicBezTo>
                    <a:pt x="17492" y="4273"/>
                    <a:pt x="18774" y="3709"/>
                    <a:pt x="19793" y="2904"/>
                  </a:cubicBezTo>
                  <a:cubicBezTo>
                    <a:pt x="20811" y="2099"/>
                    <a:pt x="20864" y="-375"/>
                    <a:pt x="20942" y="48"/>
                  </a:cubicBezTo>
                  <a:cubicBezTo>
                    <a:pt x="21375" y="2032"/>
                    <a:pt x="21153" y="11509"/>
                    <a:pt x="18370" y="14822"/>
                  </a:cubicBezTo>
                  <a:cubicBezTo>
                    <a:pt x="15587" y="18134"/>
                    <a:pt x="7581" y="21225"/>
                    <a:pt x="4242" y="19926"/>
                  </a:cubicBezTo>
                  <a:cubicBezTo>
                    <a:pt x="3825" y="19761"/>
                    <a:pt x="3442" y="19809"/>
                    <a:pt x="4226" y="19077"/>
                  </a:cubicBezTo>
                  <a:cubicBezTo>
                    <a:pt x="5010" y="18345"/>
                    <a:pt x="6874" y="17846"/>
                    <a:pt x="8946" y="15533"/>
                  </a:cubicBezTo>
                  <a:cubicBezTo>
                    <a:pt x="9301" y="15136"/>
                    <a:pt x="8239" y="14844"/>
                    <a:pt x="7729" y="15035"/>
                  </a:cubicBezTo>
                  <a:cubicBezTo>
                    <a:pt x="6055" y="15372"/>
                    <a:pt x="4567" y="15656"/>
                    <a:pt x="548" y="15205"/>
                  </a:cubicBezTo>
                  <a:close/>
                </a:path>
              </a:pathLst>
            </a:custGeom>
            <a:gradFill flip="none" rotWithShape="1">
              <a:gsLst>
                <a:gs pos="0">
                  <a:srgbClr val="5E80B6"/>
                </a:gs>
                <a:gs pos="68000">
                  <a:srgbClr val="B5CEEE"/>
                </a:gs>
                <a:gs pos="88000">
                  <a:srgbClr val="CFE0F9"/>
                </a:gs>
                <a:gs pos="100000">
                  <a:srgbClr val="E5F2E0"/>
                </a:gs>
              </a:gsLst>
              <a:lin ang="2700000" scaled="0"/>
            </a:gradFill>
            <a:ln w="12700" cap="flat">
              <a:noFill/>
              <a:miter lim="400000"/>
            </a:ln>
            <a:effectLst/>
          </p:spPr>
          <p:txBody>
            <a:bodyPr wrap="square" lIns="45718" tIns="45718" rIns="45718" bIns="45718" numCol="1" anchor="ctr">
              <a:noAutofit/>
            </a:bodyPr>
            <a:lstStyle/>
            <a:p>
              <a:pPr algn="ctr" defTabSz="914400">
                <a:defRPr sz="3000">
                  <a:solidFill>
                    <a:srgbClr val="FFFFFF"/>
                  </a:solidFill>
                  <a:latin typeface="Bahnschrift"/>
                  <a:ea typeface="Bahnschrift"/>
                  <a:cs typeface="Bahnschrift"/>
                  <a:sym typeface="Bahnschrift"/>
                </a:defRPr>
              </a:pPr>
              <a:endParaRPr/>
            </a:p>
          </p:txBody>
        </p:sp>
        <p:sp>
          <p:nvSpPr>
            <p:cNvPr id="984" name="Shape"/>
            <p:cNvSpPr/>
            <p:nvPr/>
          </p:nvSpPr>
          <p:spPr>
            <a:xfrm>
              <a:off x="2018079" y="0"/>
              <a:ext cx="2454617" cy="2261150"/>
            </a:xfrm>
            <a:custGeom>
              <a:avLst/>
              <a:gdLst/>
              <a:ahLst/>
              <a:cxnLst>
                <a:cxn ang="0">
                  <a:pos x="wd2" y="hd2"/>
                </a:cxn>
                <a:cxn ang="5400000">
                  <a:pos x="wd2" y="hd2"/>
                </a:cxn>
                <a:cxn ang="10800000">
                  <a:pos x="wd2" y="hd2"/>
                </a:cxn>
                <a:cxn ang="16200000">
                  <a:pos x="wd2" y="hd2"/>
                </a:cxn>
              </a:cxnLst>
              <a:rect l="0" t="0" r="r" b="b"/>
              <a:pathLst>
                <a:path w="18977" h="21342" extrusionOk="0">
                  <a:moveTo>
                    <a:pt x="4662" y="20533"/>
                  </a:moveTo>
                  <a:cubicBezTo>
                    <a:pt x="4479" y="20647"/>
                    <a:pt x="4220" y="20671"/>
                    <a:pt x="4004" y="20598"/>
                  </a:cubicBezTo>
                  <a:cubicBezTo>
                    <a:pt x="2891" y="20200"/>
                    <a:pt x="-338" y="18723"/>
                    <a:pt x="29" y="14934"/>
                  </a:cubicBezTo>
                  <a:cubicBezTo>
                    <a:pt x="472" y="10366"/>
                    <a:pt x="4749" y="8897"/>
                    <a:pt x="7049" y="5700"/>
                  </a:cubicBezTo>
                  <a:cubicBezTo>
                    <a:pt x="8518" y="3655"/>
                    <a:pt x="8270" y="1700"/>
                    <a:pt x="7902" y="556"/>
                  </a:cubicBezTo>
                  <a:cubicBezTo>
                    <a:pt x="7773" y="166"/>
                    <a:pt x="8345" y="-142"/>
                    <a:pt x="8799" y="69"/>
                  </a:cubicBezTo>
                  <a:cubicBezTo>
                    <a:pt x="10991" y="1091"/>
                    <a:pt x="15333" y="3696"/>
                    <a:pt x="17979" y="9189"/>
                  </a:cubicBezTo>
                  <a:cubicBezTo>
                    <a:pt x="21262" y="15989"/>
                    <a:pt x="15711" y="20071"/>
                    <a:pt x="11931" y="21304"/>
                  </a:cubicBezTo>
                  <a:cubicBezTo>
                    <a:pt x="11466" y="21458"/>
                    <a:pt x="10980" y="21117"/>
                    <a:pt x="11121" y="20752"/>
                  </a:cubicBezTo>
                  <a:cubicBezTo>
                    <a:pt x="11607" y="19559"/>
                    <a:pt x="11594" y="19152"/>
                    <a:pt x="11010" y="16352"/>
                  </a:cubicBezTo>
                  <a:cubicBezTo>
                    <a:pt x="10913" y="15882"/>
                    <a:pt x="10184" y="16090"/>
                    <a:pt x="9979" y="16536"/>
                  </a:cubicBezTo>
                  <a:cubicBezTo>
                    <a:pt x="9245" y="18110"/>
                    <a:pt x="8162" y="18318"/>
                    <a:pt x="4662" y="20533"/>
                  </a:cubicBezTo>
                  <a:close/>
                </a:path>
              </a:pathLst>
            </a:custGeom>
            <a:gradFill flip="none" rotWithShape="1">
              <a:gsLst>
                <a:gs pos="0">
                  <a:srgbClr val="9900FF"/>
                </a:gs>
                <a:gs pos="88000">
                  <a:srgbClr val="CFE0F9"/>
                </a:gs>
                <a:gs pos="100000">
                  <a:srgbClr val="E5F2E0"/>
                </a:gs>
              </a:gsLst>
              <a:path path="circle">
                <a:fillToRect l="37721" t="-19636" r="62278" b="119636"/>
              </a:path>
            </a:gradFill>
            <a:ln w="12700" cap="flat">
              <a:noFill/>
              <a:miter lim="400000"/>
            </a:ln>
            <a:effectLst/>
          </p:spPr>
          <p:txBody>
            <a:bodyPr wrap="square" lIns="45718" tIns="45718" rIns="45718" bIns="45718" numCol="1" anchor="ctr">
              <a:noAutofit/>
            </a:bodyPr>
            <a:lstStyle/>
            <a:p>
              <a:pPr algn="ctr" defTabSz="914400">
                <a:defRPr sz="3000">
                  <a:solidFill>
                    <a:srgbClr val="FFFFFF"/>
                  </a:solidFill>
                  <a:latin typeface="Bahnschrift"/>
                  <a:ea typeface="Bahnschrift"/>
                  <a:cs typeface="Bahnschrift"/>
                  <a:sym typeface="Bahnschrift"/>
                </a:defRPr>
              </a:pPr>
              <a:endParaRPr/>
            </a:p>
          </p:txBody>
        </p:sp>
        <p:sp>
          <p:nvSpPr>
            <p:cNvPr id="985" name="Freeform: Shape 78"/>
            <p:cNvSpPr/>
            <p:nvPr/>
          </p:nvSpPr>
          <p:spPr>
            <a:xfrm>
              <a:off x="1716704" y="1959092"/>
              <a:ext cx="2628194" cy="3362746"/>
            </a:xfrm>
            <a:custGeom>
              <a:avLst/>
              <a:gdLst/>
              <a:ahLst/>
              <a:cxnLst>
                <a:cxn ang="0">
                  <a:pos x="wd2" y="hd2"/>
                </a:cxn>
                <a:cxn ang="5400000">
                  <a:pos x="wd2" y="hd2"/>
                </a:cxn>
                <a:cxn ang="10800000">
                  <a:pos x="wd2" y="hd2"/>
                </a:cxn>
                <a:cxn ang="16200000">
                  <a:pos x="wd2" y="hd2"/>
                </a:cxn>
              </a:cxnLst>
              <a:rect l="0" t="0" r="r" b="b"/>
              <a:pathLst>
                <a:path w="21600" h="21579" extrusionOk="0">
                  <a:moveTo>
                    <a:pt x="10800" y="15553"/>
                  </a:moveTo>
                  <a:cubicBezTo>
                    <a:pt x="6024" y="15553"/>
                    <a:pt x="2154" y="16821"/>
                    <a:pt x="2154" y="18387"/>
                  </a:cubicBezTo>
                  <a:cubicBezTo>
                    <a:pt x="2154" y="19954"/>
                    <a:pt x="6024" y="21222"/>
                    <a:pt x="10800" y="21222"/>
                  </a:cubicBezTo>
                  <a:cubicBezTo>
                    <a:pt x="15576" y="21222"/>
                    <a:pt x="19446" y="19954"/>
                    <a:pt x="19446" y="18387"/>
                  </a:cubicBezTo>
                  <a:cubicBezTo>
                    <a:pt x="19446" y="16821"/>
                    <a:pt x="15576" y="15553"/>
                    <a:pt x="10800" y="15553"/>
                  </a:cubicBezTo>
                  <a:close/>
                  <a:moveTo>
                    <a:pt x="14085" y="5"/>
                  </a:moveTo>
                  <a:cubicBezTo>
                    <a:pt x="14169" y="-4"/>
                    <a:pt x="14254" y="1"/>
                    <a:pt x="14334" y="19"/>
                  </a:cubicBezTo>
                  <a:lnTo>
                    <a:pt x="14408" y="38"/>
                  </a:lnTo>
                  <a:cubicBezTo>
                    <a:pt x="14418" y="45"/>
                    <a:pt x="14429" y="55"/>
                    <a:pt x="14442" y="61"/>
                  </a:cubicBezTo>
                  <a:cubicBezTo>
                    <a:pt x="14691" y="194"/>
                    <a:pt x="14681" y="324"/>
                    <a:pt x="14570" y="499"/>
                  </a:cubicBezTo>
                  <a:cubicBezTo>
                    <a:pt x="14439" y="704"/>
                    <a:pt x="14301" y="908"/>
                    <a:pt x="14172" y="1113"/>
                  </a:cubicBezTo>
                  <a:cubicBezTo>
                    <a:pt x="13850" y="1638"/>
                    <a:pt x="13604" y="2183"/>
                    <a:pt x="13298" y="2712"/>
                  </a:cubicBezTo>
                  <a:cubicBezTo>
                    <a:pt x="13277" y="2748"/>
                    <a:pt x="13261" y="2788"/>
                    <a:pt x="13254" y="2826"/>
                  </a:cubicBezTo>
                  <a:cubicBezTo>
                    <a:pt x="13240" y="2894"/>
                    <a:pt x="13321" y="2963"/>
                    <a:pt x="13419" y="2960"/>
                  </a:cubicBezTo>
                  <a:cubicBezTo>
                    <a:pt x="13449" y="2960"/>
                    <a:pt x="13490" y="2939"/>
                    <a:pt x="13510" y="2917"/>
                  </a:cubicBezTo>
                  <a:cubicBezTo>
                    <a:pt x="13735" y="2672"/>
                    <a:pt x="13904" y="2407"/>
                    <a:pt x="14186" y="2193"/>
                  </a:cubicBezTo>
                  <a:cubicBezTo>
                    <a:pt x="14429" y="2008"/>
                    <a:pt x="14725" y="1843"/>
                    <a:pt x="14933" y="1647"/>
                  </a:cubicBezTo>
                  <a:cubicBezTo>
                    <a:pt x="15132" y="1458"/>
                    <a:pt x="15347" y="1276"/>
                    <a:pt x="15549" y="1089"/>
                  </a:cubicBezTo>
                  <a:cubicBezTo>
                    <a:pt x="15748" y="908"/>
                    <a:pt x="16108" y="1002"/>
                    <a:pt x="16202" y="1143"/>
                  </a:cubicBezTo>
                  <a:cubicBezTo>
                    <a:pt x="16283" y="1264"/>
                    <a:pt x="16293" y="1384"/>
                    <a:pt x="16178" y="1496"/>
                  </a:cubicBezTo>
                  <a:cubicBezTo>
                    <a:pt x="15690" y="1977"/>
                    <a:pt x="15213" y="2476"/>
                    <a:pt x="14661" y="2922"/>
                  </a:cubicBezTo>
                  <a:cubicBezTo>
                    <a:pt x="14493" y="3057"/>
                    <a:pt x="14021" y="3371"/>
                    <a:pt x="14210" y="3574"/>
                  </a:cubicBezTo>
                  <a:cubicBezTo>
                    <a:pt x="14297" y="3666"/>
                    <a:pt x="14442" y="3709"/>
                    <a:pt x="14583" y="3685"/>
                  </a:cubicBezTo>
                  <a:cubicBezTo>
                    <a:pt x="14802" y="3647"/>
                    <a:pt x="14926" y="3537"/>
                    <a:pt x="15111" y="3456"/>
                  </a:cubicBezTo>
                  <a:cubicBezTo>
                    <a:pt x="15286" y="3381"/>
                    <a:pt x="15485" y="3341"/>
                    <a:pt x="15671" y="3284"/>
                  </a:cubicBezTo>
                  <a:cubicBezTo>
                    <a:pt x="15879" y="3220"/>
                    <a:pt x="16078" y="3140"/>
                    <a:pt x="16263" y="3045"/>
                  </a:cubicBezTo>
                  <a:cubicBezTo>
                    <a:pt x="16367" y="2993"/>
                    <a:pt x="16468" y="2936"/>
                    <a:pt x="16586" y="2901"/>
                  </a:cubicBezTo>
                  <a:cubicBezTo>
                    <a:pt x="16757" y="2849"/>
                    <a:pt x="16885" y="2849"/>
                    <a:pt x="16970" y="2882"/>
                  </a:cubicBezTo>
                  <a:cubicBezTo>
                    <a:pt x="17148" y="2950"/>
                    <a:pt x="17141" y="3163"/>
                    <a:pt x="16960" y="3314"/>
                  </a:cubicBezTo>
                  <a:cubicBezTo>
                    <a:pt x="16731" y="3499"/>
                    <a:pt x="16424" y="3633"/>
                    <a:pt x="16138" y="3768"/>
                  </a:cubicBezTo>
                  <a:cubicBezTo>
                    <a:pt x="15782" y="3936"/>
                    <a:pt x="15354" y="4044"/>
                    <a:pt x="15038" y="4250"/>
                  </a:cubicBezTo>
                  <a:cubicBezTo>
                    <a:pt x="14779" y="4418"/>
                    <a:pt x="14600" y="4652"/>
                    <a:pt x="14395" y="4841"/>
                  </a:cubicBezTo>
                  <a:cubicBezTo>
                    <a:pt x="14169" y="5051"/>
                    <a:pt x="13981" y="5285"/>
                    <a:pt x="13742" y="5492"/>
                  </a:cubicBezTo>
                  <a:cubicBezTo>
                    <a:pt x="13604" y="5613"/>
                    <a:pt x="13446" y="5727"/>
                    <a:pt x="13294" y="5837"/>
                  </a:cubicBezTo>
                  <a:cubicBezTo>
                    <a:pt x="12736" y="6246"/>
                    <a:pt x="12644" y="6643"/>
                    <a:pt x="12517" y="7219"/>
                  </a:cubicBezTo>
                  <a:cubicBezTo>
                    <a:pt x="12338" y="8028"/>
                    <a:pt x="12453" y="8894"/>
                    <a:pt x="12527" y="9704"/>
                  </a:cubicBezTo>
                  <a:cubicBezTo>
                    <a:pt x="12772" y="12412"/>
                    <a:pt x="14323" y="13785"/>
                    <a:pt x="15097" y="14308"/>
                  </a:cubicBezTo>
                  <a:lnTo>
                    <a:pt x="15241" y="14397"/>
                  </a:lnTo>
                  <a:lnTo>
                    <a:pt x="15948" y="14515"/>
                  </a:lnTo>
                  <a:cubicBezTo>
                    <a:pt x="19314" y="15152"/>
                    <a:pt x="21600" y="16393"/>
                    <a:pt x="21600" y="17821"/>
                  </a:cubicBezTo>
                  <a:cubicBezTo>
                    <a:pt x="21600" y="19897"/>
                    <a:pt x="16764" y="21579"/>
                    <a:pt x="10800" y="21579"/>
                  </a:cubicBezTo>
                  <a:cubicBezTo>
                    <a:pt x="4836" y="21579"/>
                    <a:pt x="0" y="19897"/>
                    <a:pt x="0" y="17821"/>
                  </a:cubicBezTo>
                  <a:cubicBezTo>
                    <a:pt x="0" y="16393"/>
                    <a:pt x="2286" y="15152"/>
                    <a:pt x="5652" y="14515"/>
                  </a:cubicBezTo>
                  <a:lnTo>
                    <a:pt x="6274" y="14411"/>
                  </a:lnTo>
                  <a:lnTo>
                    <a:pt x="6741" y="14278"/>
                  </a:lnTo>
                  <a:cubicBezTo>
                    <a:pt x="8467" y="13660"/>
                    <a:pt x="9423" y="12409"/>
                    <a:pt x="9794" y="11067"/>
                  </a:cubicBezTo>
                  <a:cubicBezTo>
                    <a:pt x="9992" y="10357"/>
                    <a:pt x="10046" y="9627"/>
                    <a:pt x="10013" y="8903"/>
                  </a:cubicBezTo>
                  <a:cubicBezTo>
                    <a:pt x="9969" y="7971"/>
                    <a:pt x="9881" y="6967"/>
                    <a:pt x="9538" y="6066"/>
                  </a:cubicBezTo>
                  <a:cubicBezTo>
                    <a:pt x="9339" y="5547"/>
                    <a:pt x="8788" y="5148"/>
                    <a:pt x="8337" y="4729"/>
                  </a:cubicBezTo>
                  <a:cubicBezTo>
                    <a:pt x="7869" y="4297"/>
                    <a:pt x="7233" y="4002"/>
                    <a:pt x="6661" y="3638"/>
                  </a:cubicBezTo>
                  <a:cubicBezTo>
                    <a:pt x="6617" y="3610"/>
                    <a:pt x="6576" y="3574"/>
                    <a:pt x="6543" y="3539"/>
                  </a:cubicBezTo>
                  <a:cubicBezTo>
                    <a:pt x="6469" y="3464"/>
                    <a:pt x="6445" y="3329"/>
                    <a:pt x="6506" y="3246"/>
                  </a:cubicBezTo>
                  <a:cubicBezTo>
                    <a:pt x="7155" y="2386"/>
                    <a:pt x="8562" y="3926"/>
                    <a:pt x="9259" y="3978"/>
                  </a:cubicBezTo>
                  <a:cubicBezTo>
                    <a:pt x="9451" y="3995"/>
                    <a:pt x="9642" y="3967"/>
                    <a:pt x="9770" y="3870"/>
                  </a:cubicBezTo>
                  <a:cubicBezTo>
                    <a:pt x="10231" y="3520"/>
                    <a:pt x="10750" y="3076"/>
                    <a:pt x="10773" y="2578"/>
                  </a:cubicBezTo>
                  <a:cubicBezTo>
                    <a:pt x="10804" y="1906"/>
                    <a:pt x="10814" y="1243"/>
                    <a:pt x="10931" y="581"/>
                  </a:cubicBezTo>
                  <a:cubicBezTo>
                    <a:pt x="10955" y="458"/>
                    <a:pt x="10989" y="338"/>
                    <a:pt x="11043" y="222"/>
                  </a:cubicBezTo>
                  <a:cubicBezTo>
                    <a:pt x="11097" y="109"/>
                    <a:pt x="11221" y="31"/>
                    <a:pt x="11396" y="9"/>
                  </a:cubicBezTo>
                  <a:cubicBezTo>
                    <a:pt x="11666" y="-21"/>
                    <a:pt x="11905" y="128"/>
                    <a:pt x="11894" y="326"/>
                  </a:cubicBezTo>
                  <a:cubicBezTo>
                    <a:pt x="11864" y="841"/>
                    <a:pt x="11813" y="1347"/>
                    <a:pt x="11837" y="1864"/>
                  </a:cubicBezTo>
                  <a:cubicBezTo>
                    <a:pt x="11844" y="2060"/>
                    <a:pt x="11780" y="2400"/>
                    <a:pt x="11914" y="2578"/>
                  </a:cubicBezTo>
                  <a:cubicBezTo>
                    <a:pt x="11955" y="2630"/>
                    <a:pt x="12052" y="2691"/>
                    <a:pt x="12137" y="2688"/>
                  </a:cubicBezTo>
                  <a:cubicBezTo>
                    <a:pt x="12160" y="2688"/>
                    <a:pt x="12197" y="2677"/>
                    <a:pt x="12211" y="2663"/>
                  </a:cubicBezTo>
                  <a:cubicBezTo>
                    <a:pt x="12258" y="2606"/>
                    <a:pt x="12308" y="2547"/>
                    <a:pt x="12342" y="2485"/>
                  </a:cubicBezTo>
                  <a:cubicBezTo>
                    <a:pt x="12483" y="2214"/>
                    <a:pt x="12571" y="1928"/>
                    <a:pt x="12736" y="1663"/>
                  </a:cubicBezTo>
                  <a:cubicBezTo>
                    <a:pt x="12894" y="1408"/>
                    <a:pt x="13102" y="1167"/>
                    <a:pt x="13264" y="912"/>
                  </a:cubicBezTo>
                  <a:cubicBezTo>
                    <a:pt x="13412" y="676"/>
                    <a:pt x="13567" y="442"/>
                    <a:pt x="13732" y="211"/>
                  </a:cubicBezTo>
                  <a:cubicBezTo>
                    <a:pt x="13806" y="109"/>
                    <a:pt x="13914" y="28"/>
                    <a:pt x="14085" y="5"/>
                  </a:cubicBezTo>
                  <a:close/>
                </a:path>
              </a:pathLst>
            </a:custGeom>
            <a:solidFill>
              <a:srgbClr val="843C0B"/>
            </a:solidFill>
            <a:ln w="12700" cap="flat">
              <a:noFill/>
              <a:miter lim="400000"/>
            </a:ln>
            <a:effectLst/>
          </p:spPr>
          <p:txBody>
            <a:bodyPr wrap="square" lIns="45718" tIns="45718" rIns="45718" bIns="45718" numCol="1" anchor="ctr">
              <a:noAutofit/>
            </a:bodyPr>
            <a:lstStyle/>
            <a:p>
              <a:pPr algn="ctr" defTabSz="914400">
                <a:defRPr sz="3000">
                  <a:solidFill>
                    <a:srgbClr val="FFFFFF"/>
                  </a:solidFill>
                  <a:latin typeface="Bahnschrift"/>
                  <a:ea typeface="Bahnschrift"/>
                  <a:cs typeface="Bahnschrift"/>
                  <a:sym typeface="Bahnschrift"/>
                </a:defRPr>
              </a:pPr>
              <a:endParaRPr/>
            </a:p>
          </p:txBody>
        </p:sp>
        <p:sp>
          <p:nvSpPr>
            <p:cNvPr id="986" name="CasellaDiTesto 1"/>
            <p:cNvSpPr txBox="1"/>
            <p:nvPr/>
          </p:nvSpPr>
          <p:spPr>
            <a:xfrm>
              <a:off x="1682527" y="4317119"/>
              <a:ext cx="2742936" cy="1005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lgn="ctr">
                <a:defRPr sz="2000">
                  <a:latin typeface="Bahnschrift"/>
                  <a:ea typeface="Bahnschrift"/>
                  <a:cs typeface="Bahnschrift"/>
                  <a:sym typeface="Bahnschrift"/>
                </a:defRPr>
              </a:pPr>
              <a:r>
                <a:t>Sistemi </a:t>
              </a:r>
              <a:br/>
              <a:r>
                <a:t>socio-ecologici </a:t>
              </a:r>
              <a:br/>
              <a:r>
                <a:t>forestali </a:t>
              </a:r>
            </a:p>
          </p:txBody>
        </p:sp>
        <p:sp>
          <p:nvSpPr>
            <p:cNvPr id="987" name="Shape"/>
            <p:cNvSpPr/>
            <p:nvPr/>
          </p:nvSpPr>
          <p:spPr>
            <a:xfrm rot="20253735">
              <a:off x="203002" y="2125463"/>
              <a:ext cx="2541266" cy="1567787"/>
            </a:xfrm>
            <a:custGeom>
              <a:avLst/>
              <a:gdLst/>
              <a:ahLst/>
              <a:cxnLst>
                <a:cxn ang="0">
                  <a:pos x="wd2" y="hd2"/>
                </a:cxn>
                <a:cxn ang="5400000">
                  <a:pos x="wd2" y="hd2"/>
                </a:cxn>
                <a:cxn ang="10800000">
                  <a:pos x="wd2" y="hd2"/>
                </a:cxn>
                <a:cxn ang="16200000">
                  <a:pos x="wd2" y="hd2"/>
                </a:cxn>
              </a:cxnLst>
              <a:rect l="0" t="0" r="r" b="b"/>
              <a:pathLst>
                <a:path w="21444" h="18474" extrusionOk="0">
                  <a:moveTo>
                    <a:pt x="21282" y="12741"/>
                  </a:moveTo>
                  <a:cubicBezTo>
                    <a:pt x="21418" y="12895"/>
                    <a:pt x="21477" y="13147"/>
                    <a:pt x="21426" y="13377"/>
                  </a:cubicBezTo>
                  <a:cubicBezTo>
                    <a:pt x="21154" y="14550"/>
                    <a:pt x="20042" y="18026"/>
                    <a:pt x="16151" y="18432"/>
                  </a:cubicBezTo>
                  <a:cubicBezTo>
                    <a:pt x="11463" y="18925"/>
                    <a:pt x="9475" y="15011"/>
                    <a:pt x="5959" y="13388"/>
                  </a:cubicBezTo>
                  <a:cubicBezTo>
                    <a:pt x="3716" y="12357"/>
                    <a:pt x="1754" y="12993"/>
                    <a:pt x="641" y="13596"/>
                  </a:cubicBezTo>
                  <a:cubicBezTo>
                    <a:pt x="259" y="13805"/>
                    <a:pt x="-123" y="13300"/>
                    <a:pt x="38" y="12807"/>
                  </a:cubicBezTo>
                  <a:cubicBezTo>
                    <a:pt x="820" y="10438"/>
                    <a:pt x="2952" y="5647"/>
                    <a:pt x="8210" y="1930"/>
                  </a:cubicBezTo>
                  <a:cubicBezTo>
                    <a:pt x="14724" y="-2675"/>
                    <a:pt x="19506" y="1963"/>
                    <a:pt x="21205" y="5439"/>
                  </a:cubicBezTo>
                  <a:cubicBezTo>
                    <a:pt x="21417" y="5866"/>
                    <a:pt x="21129" y="6414"/>
                    <a:pt x="20738" y="6349"/>
                  </a:cubicBezTo>
                  <a:cubicBezTo>
                    <a:pt x="19472" y="6118"/>
                    <a:pt x="17043" y="5932"/>
                    <a:pt x="14274" y="7072"/>
                  </a:cubicBezTo>
                  <a:cubicBezTo>
                    <a:pt x="13807" y="7259"/>
                    <a:pt x="13841" y="8125"/>
                    <a:pt x="14317" y="8235"/>
                  </a:cubicBezTo>
                  <a:cubicBezTo>
                    <a:pt x="15998" y="8640"/>
                    <a:pt x="18615" y="9748"/>
                    <a:pt x="21282" y="12741"/>
                  </a:cubicBezTo>
                  <a:close/>
                </a:path>
              </a:pathLst>
            </a:custGeom>
            <a:gradFill flip="none" rotWithShape="1">
              <a:gsLst>
                <a:gs pos="0">
                  <a:srgbClr val="548235"/>
                </a:gs>
                <a:gs pos="90000">
                  <a:srgbClr val="CBE6C0"/>
                </a:gs>
                <a:gs pos="100000">
                  <a:srgbClr val="E5F2E0"/>
                </a:gs>
              </a:gsLst>
              <a:path path="circle">
                <a:fillToRect l="37721" t="-19636" r="62278" b="119636"/>
              </a:path>
            </a:gradFill>
            <a:ln w="12700" cap="flat">
              <a:noFill/>
              <a:miter lim="400000"/>
            </a:ln>
            <a:effectLst/>
          </p:spPr>
          <p:txBody>
            <a:bodyPr wrap="square" lIns="45718" tIns="45718" rIns="45718" bIns="45718" numCol="1" anchor="ctr">
              <a:noAutofit/>
            </a:bodyPr>
            <a:lstStyle/>
            <a:p>
              <a:pPr algn="ctr" defTabSz="914400">
                <a:defRPr sz="3000">
                  <a:solidFill>
                    <a:srgbClr val="FFFFFF"/>
                  </a:solidFill>
                  <a:latin typeface="Bahnschrift"/>
                  <a:ea typeface="Bahnschrift"/>
                  <a:cs typeface="Bahnschrift"/>
                  <a:sym typeface="Bahnschrift"/>
                </a:defRPr>
              </a:pPr>
              <a:endParaRPr/>
            </a:p>
          </p:txBody>
        </p:sp>
        <p:sp>
          <p:nvSpPr>
            <p:cNvPr id="988" name="Shape"/>
            <p:cNvSpPr/>
            <p:nvPr/>
          </p:nvSpPr>
          <p:spPr>
            <a:xfrm>
              <a:off x="322708" y="906405"/>
              <a:ext cx="2856966" cy="1774485"/>
            </a:xfrm>
            <a:custGeom>
              <a:avLst/>
              <a:gdLst/>
              <a:ahLst/>
              <a:cxnLst>
                <a:cxn ang="0">
                  <a:pos x="wd2" y="hd2"/>
                </a:cxn>
                <a:cxn ang="5400000">
                  <a:pos x="wd2" y="hd2"/>
                </a:cxn>
                <a:cxn ang="10800000">
                  <a:pos x="wd2" y="hd2"/>
                </a:cxn>
                <a:cxn ang="16200000">
                  <a:pos x="wd2" y="hd2"/>
                </a:cxn>
              </a:cxnLst>
              <a:rect l="0" t="0" r="r" b="b"/>
              <a:pathLst>
                <a:path w="21123" h="19400" extrusionOk="0">
                  <a:moveTo>
                    <a:pt x="18310" y="17895"/>
                  </a:moveTo>
                  <a:cubicBezTo>
                    <a:pt x="18342" y="18111"/>
                    <a:pt x="18503" y="18462"/>
                    <a:pt x="17174" y="18498"/>
                  </a:cubicBezTo>
                  <a:cubicBezTo>
                    <a:pt x="15845" y="18534"/>
                    <a:pt x="13670" y="20746"/>
                    <a:pt x="10337" y="18109"/>
                  </a:cubicBezTo>
                  <a:cubicBezTo>
                    <a:pt x="6320" y="14924"/>
                    <a:pt x="6726" y="10666"/>
                    <a:pt x="4726" y="6877"/>
                  </a:cubicBezTo>
                  <a:cubicBezTo>
                    <a:pt x="3451" y="4456"/>
                    <a:pt x="1553" y="3440"/>
                    <a:pt x="340" y="3022"/>
                  </a:cubicBezTo>
                  <a:cubicBezTo>
                    <a:pt x="-72" y="2878"/>
                    <a:pt x="-123" y="2237"/>
                    <a:pt x="258" y="2013"/>
                  </a:cubicBezTo>
                  <a:cubicBezTo>
                    <a:pt x="2099" y="926"/>
                    <a:pt x="6275" y="-854"/>
                    <a:pt x="12407" y="472"/>
                  </a:cubicBezTo>
                  <a:cubicBezTo>
                    <a:pt x="20004" y="2114"/>
                    <a:pt x="21477" y="8995"/>
                    <a:pt x="21058" y="12727"/>
                  </a:cubicBezTo>
                  <a:cubicBezTo>
                    <a:pt x="21007" y="13188"/>
                    <a:pt x="20500" y="13361"/>
                    <a:pt x="20220" y="13015"/>
                  </a:cubicBezTo>
                  <a:cubicBezTo>
                    <a:pt x="19325" y="11898"/>
                    <a:pt x="17459" y="9939"/>
                    <a:pt x="14654" y="8664"/>
                  </a:cubicBezTo>
                  <a:cubicBezTo>
                    <a:pt x="14178" y="8447"/>
                    <a:pt x="13765" y="9081"/>
                    <a:pt x="14095" y="9521"/>
                  </a:cubicBezTo>
                  <a:cubicBezTo>
                    <a:pt x="14403" y="10333"/>
                    <a:pt x="18258" y="12010"/>
                    <a:pt x="18807" y="13414"/>
                  </a:cubicBezTo>
                  <a:cubicBezTo>
                    <a:pt x="19356" y="14818"/>
                    <a:pt x="18198" y="17068"/>
                    <a:pt x="18310" y="17895"/>
                  </a:cubicBezTo>
                  <a:close/>
                </a:path>
              </a:pathLst>
            </a:custGeom>
            <a:gradFill flip="none" rotWithShape="1">
              <a:gsLst>
                <a:gs pos="0">
                  <a:srgbClr val="C55A11"/>
                </a:gs>
                <a:gs pos="54000">
                  <a:srgbClr val="F8CBAD"/>
                </a:gs>
                <a:gs pos="100000">
                  <a:srgbClr val="E5F2E0"/>
                </a:gs>
              </a:gsLst>
              <a:path path="circle">
                <a:fillToRect l="37721" t="-19636" r="62278" b="119636"/>
              </a:path>
            </a:gradFill>
            <a:ln w="12700" cap="flat">
              <a:noFill/>
              <a:miter lim="400000"/>
            </a:ln>
            <a:effectLst/>
          </p:spPr>
          <p:txBody>
            <a:bodyPr wrap="square" lIns="45718" tIns="45718" rIns="45718" bIns="45718" numCol="1" anchor="ctr">
              <a:noAutofit/>
            </a:bodyPr>
            <a:lstStyle/>
            <a:p>
              <a:pPr algn="ctr" defTabSz="914400">
                <a:defRPr sz="3000">
                  <a:solidFill>
                    <a:srgbClr val="FFFFFF"/>
                  </a:solidFill>
                  <a:latin typeface="Bahnschrift"/>
                  <a:ea typeface="Bahnschrift"/>
                  <a:cs typeface="Bahnschrift"/>
                  <a:sym typeface="Bahnschrift"/>
                </a:defRPr>
              </a:pPr>
              <a:endParaRPr/>
            </a:p>
          </p:txBody>
        </p:sp>
        <p:sp>
          <p:nvSpPr>
            <p:cNvPr id="989" name="CasellaDiTesto 27"/>
            <p:cNvSpPr txBox="1"/>
            <p:nvPr/>
          </p:nvSpPr>
          <p:spPr>
            <a:xfrm>
              <a:off x="2801158" y="646639"/>
              <a:ext cx="1962248" cy="7010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sz="2000">
                  <a:latin typeface="Bahnschrift"/>
                  <a:ea typeface="Bahnschrift"/>
                  <a:cs typeface="Bahnschrift"/>
                  <a:sym typeface="Bahnschrift"/>
                </a:defRPr>
              </a:pPr>
              <a:r>
                <a:t>Dimensione</a:t>
              </a:r>
              <a:br/>
              <a:r>
                <a:t>culturale </a:t>
              </a:r>
            </a:p>
          </p:txBody>
        </p:sp>
        <p:sp>
          <p:nvSpPr>
            <p:cNvPr id="990" name="CasellaDiTesto 19"/>
            <p:cNvSpPr txBox="1"/>
            <p:nvPr/>
          </p:nvSpPr>
          <p:spPr>
            <a:xfrm>
              <a:off x="805524" y="2655197"/>
              <a:ext cx="1962249" cy="7010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sz="2000">
                  <a:latin typeface="Bahnschrift"/>
                  <a:ea typeface="Bahnschrift"/>
                  <a:cs typeface="Bahnschrift"/>
                  <a:sym typeface="Bahnschrift"/>
                </a:defRPr>
              </a:pPr>
              <a:r>
                <a:t>Dimensione</a:t>
              </a:r>
              <a:br/>
              <a:r>
                <a:t>ecologica</a:t>
              </a:r>
            </a:p>
          </p:txBody>
        </p:sp>
        <p:sp>
          <p:nvSpPr>
            <p:cNvPr id="991" name="CasellaDiTesto 29"/>
            <p:cNvSpPr txBox="1"/>
            <p:nvPr/>
          </p:nvSpPr>
          <p:spPr>
            <a:xfrm>
              <a:off x="4078079" y="1233772"/>
              <a:ext cx="1962251" cy="1005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sz="2000">
                  <a:latin typeface="Bahnschrift"/>
                  <a:ea typeface="Bahnschrift"/>
                  <a:cs typeface="Bahnschrift"/>
                  <a:sym typeface="Bahnschrift"/>
                </a:defRPr>
              </a:pPr>
              <a:r>
                <a:t>Dimensione</a:t>
              </a:r>
              <a:br/>
              <a:r>
                <a:t>istituzionale e  </a:t>
              </a:r>
              <a:br/>
              <a:r>
                <a:t>di governance </a:t>
              </a:r>
            </a:p>
          </p:txBody>
        </p:sp>
        <p:sp>
          <p:nvSpPr>
            <p:cNvPr id="992" name="CasellaDiTesto 31"/>
            <p:cNvSpPr txBox="1"/>
            <p:nvPr/>
          </p:nvSpPr>
          <p:spPr>
            <a:xfrm>
              <a:off x="4328087" y="2590474"/>
              <a:ext cx="1962250" cy="7010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sz="2000">
                  <a:latin typeface="Bahnschrift"/>
                  <a:ea typeface="Bahnschrift"/>
                  <a:cs typeface="Bahnschrift"/>
                  <a:sym typeface="Bahnschrift"/>
                </a:defRPr>
              </a:pPr>
              <a:r>
                <a:t>Dimensione</a:t>
              </a:r>
              <a:br/>
              <a:r>
                <a:t>tecnologica</a:t>
              </a:r>
            </a:p>
          </p:txBody>
        </p:sp>
        <p:sp>
          <p:nvSpPr>
            <p:cNvPr id="993" name="CasellaDiTesto 25"/>
            <p:cNvSpPr txBox="1"/>
            <p:nvPr/>
          </p:nvSpPr>
          <p:spPr>
            <a:xfrm>
              <a:off x="1138568" y="1067740"/>
              <a:ext cx="1962248" cy="1005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sz="2000">
                  <a:latin typeface="Bahnschrift"/>
                  <a:ea typeface="Bahnschrift"/>
                  <a:cs typeface="Bahnschrift"/>
                  <a:sym typeface="Bahnschrift"/>
                </a:defRPr>
              </a:pPr>
              <a:r>
                <a:t>Dimensione</a:t>
              </a:r>
              <a:br/>
              <a:r>
                <a:t>socio-</a:t>
              </a:r>
              <a:br/>
              <a:r>
                <a:t>economica</a:t>
              </a:r>
            </a:p>
          </p:txBody>
        </p:sp>
      </p:grpSp>
      <p:sp>
        <p:nvSpPr>
          <p:cNvPr id="995" name="Segnaposto piè di pagina 8"/>
          <p:cNvSpPr txBox="1"/>
          <p:nvPr/>
        </p:nvSpPr>
        <p:spPr>
          <a:xfrm>
            <a:off x="534246" y="6368819"/>
            <a:ext cx="4295865"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0" name="Diagramma 2"/>
          <p:cNvGrpSpPr/>
          <p:nvPr/>
        </p:nvGrpSpPr>
        <p:grpSpPr>
          <a:xfrm>
            <a:off x="2879718" y="1630150"/>
            <a:ext cx="4446438" cy="4372138"/>
            <a:chOff x="-85374" y="-1"/>
            <a:chExt cx="4446436" cy="4372137"/>
          </a:xfrm>
        </p:grpSpPr>
        <p:grpSp>
          <p:nvGrpSpPr>
            <p:cNvPr id="1001" name="Gruppo"/>
            <p:cNvGrpSpPr/>
            <p:nvPr/>
          </p:nvGrpSpPr>
          <p:grpSpPr>
            <a:xfrm>
              <a:off x="-85374" y="-1"/>
              <a:ext cx="4446436" cy="1160782"/>
              <a:chOff x="-115431" y="0"/>
              <a:chExt cx="4446435" cy="1160780"/>
            </a:xfrm>
          </p:grpSpPr>
          <p:sp>
            <p:nvSpPr>
              <p:cNvPr id="999" name="Rettangolo arrotondato"/>
              <p:cNvSpPr/>
              <p:nvPr/>
            </p:nvSpPr>
            <p:spPr>
              <a:xfrm>
                <a:off x="0" y="39014"/>
                <a:ext cx="4331004" cy="1082752"/>
              </a:xfrm>
              <a:prstGeom prst="roundRect">
                <a:avLst>
                  <a:gd name="adj" fmla="val 10000"/>
                </a:avLst>
              </a:prstGeom>
              <a:solidFill>
                <a:schemeClr val="accent5"/>
              </a:solidFill>
              <a:ln w="25400" cap="rnd">
                <a:solidFill>
                  <a:schemeClr val="accent5"/>
                </a:solidFill>
                <a:prstDash val="solid"/>
                <a:round/>
              </a:ln>
              <a:effectLst/>
            </p:spPr>
            <p:txBody>
              <a:bodyPr wrap="square" lIns="45718" tIns="45718" rIns="45718" bIns="45718" numCol="1" anchor="ctr">
                <a:noAutofit/>
              </a:bodyPr>
              <a:lstStyle/>
              <a:p>
                <a:pPr algn="ctr" defTabSz="1422400">
                  <a:lnSpc>
                    <a:spcPct val="90000"/>
                  </a:lnSpc>
                  <a:spcBef>
                    <a:spcPts val="700"/>
                  </a:spcBef>
                  <a:defRPr>
                    <a:solidFill>
                      <a:srgbClr val="FFFFFF"/>
                    </a:solidFill>
                  </a:defRPr>
                </a:pPr>
                <a:endParaRPr/>
              </a:p>
            </p:txBody>
          </p:sp>
          <p:sp>
            <p:nvSpPr>
              <p:cNvPr id="1000" name="Revisione della letteratura"/>
              <p:cNvSpPr txBox="1"/>
              <p:nvPr/>
            </p:nvSpPr>
            <p:spPr>
              <a:xfrm>
                <a:off x="-115431" y="0"/>
                <a:ext cx="4267579" cy="116078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1920" tIns="121920" rIns="121920" bIns="121920" numCol="1" anchor="ctr">
                <a:spAutoFit/>
              </a:bodyPr>
              <a:lstStyle>
                <a:lvl1pPr algn="ctr" defTabSz="1422400">
                  <a:lnSpc>
                    <a:spcPct val="90000"/>
                  </a:lnSpc>
                  <a:spcBef>
                    <a:spcPts val="1300"/>
                  </a:spcBef>
                  <a:defRPr sz="3200">
                    <a:latin typeface="Bahnschrift"/>
                    <a:ea typeface="Bahnschrift"/>
                    <a:cs typeface="Bahnschrift"/>
                    <a:sym typeface="Bahnschrift"/>
                  </a:defRPr>
                </a:lvl1pPr>
              </a:lstStyle>
              <a:p>
                <a:r>
                  <a:rPr dirty="0" err="1"/>
                  <a:t>Revisione</a:t>
                </a:r>
                <a:r>
                  <a:rPr dirty="0"/>
                  <a:t> </a:t>
                </a:r>
                <a:r>
                  <a:rPr dirty="0" err="1"/>
                  <a:t>della</a:t>
                </a:r>
                <a:r>
                  <a:rPr dirty="0"/>
                  <a:t> </a:t>
                </a:r>
                <a:r>
                  <a:rPr dirty="0" err="1"/>
                  <a:t>letteratura</a:t>
                </a:r>
                <a:r>
                  <a:rPr dirty="0"/>
                  <a:t> </a:t>
                </a:r>
              </a:p>
            </p:txBody>
          </p:sp>
        </p:grpSp>
        <p:sp>
          <p:nvSpPr>
            <p:cNvPr id="1002" name="Freccia"/>
            <p:cNvSpPr/>
            <p:nvPr/>
          </p:nvSpPr>
          <p:spPr>
            <a:xfrm rot="5463531">
              <a:off x="1976687" y="1149892"/>
              <a:ext cx="407689" cy="487238"/>
            </a:xfrm>
            <a:prstGeom prst="rightArrow">
              <a:avLst>
                <a:gd name="adj1" fmla="val 60000"/>
                <a:gd name="adj2" fmla="val 50000"/>
              </a:avLst>
            </a:prstGeom>
            <a:solidFill>
              <a:srgbClr val="4DC58D"/>
            </a:solidFill>
            <a:ln w="12700" cap="flat">
              <a:noFill/>
              <a:miter lim="400000"/>
            </a:ln>
            <a:effectLst/>
          </p:spPr>
          <p:txBody>
            <a:bodyPr wrap="square" lIns="45718" tIns="45718" rIns="45718" bIns="45718" numCol="1" anchor="ctr">
              <a:noAutofit/>
            </a:bodyPr>
            <a:lstStyle/>
            <a:p>
              <a:pPr algn="ctr" defTabSz="800100">
                <a:lnSpc>
                  <a:spcPct val="90000"/>
                </a:lnSpc>
                <a:spcBef>
                  <a:spcPts val="700"/>
                </a:spcBef>
                <a:defRPr>
                  <a:solidFill>
                    <a:srgbClr val="FFFFFF"/>
                  </a:solidFill>
                </a:defRPr>
              </a:pPr>
              <a:endParaRPr/>
            </a:p>
          </p:txBody>
        </p:sp>
        <p:grpSp>
          <p:nvGrpSpPr>
            <p:cNvPr id="1005" name="Gruppo"/>
            <p:cNvGrpSpPr/>
            <p:nvPr/>
          </p:nvGrpSpPr>
          <p:grpSpPr>
            <a:xfrm>
              <a:off x="0" y="1665257"/>
              <a:ext cx="4331004" cy="1082752"/>
              <a:chOff x="0" y="0"/>
              <a:chExt cx="4331003" cy="1082750"/>
            </a:xfrm>
          </p:grpSpPr>
          <p:sp>
            <p:nvSpPr>
              <p:cNvPr id="1003" name="Rettangolo arrotondato"/>
              <p:cNvSpPr/>
              <p:nvPr/>
            </p:nvSpPr>
            <p:spPr>
              <a:xfrm>
                <a:off x="0" y="0"/>
                <a:ext cx="4331004" cy="1082751"/>
              </a:xfrm>
              <a:prstGeom prst="roundRect">
                <a:avLst>
                  <a:gd name="adj" fmla="val 10000"/>
                </a:avLst>
              </a:prstGeom>
              <a:solidFill>
                <a:srgbClr val="4DC58D"/>
              </a:solidFill>
              <a:ln w="25400" cap="flat">
                <a:solidFill>
                  <a:srgbClr val="FFFFFF"/>
                </a:solidFill>
                <a:prstDash val="solid"/>
                <a:round/>
              </a:ln>
              <a:effectLst/>
            </p:spPr>
            <p:txBody>
              <a:bodyPr wrap="square" lIns="45718" tIns="45718" rIns="45718" bIns="45718" numCol="1" anchor="ctr">
                <a:noAutofit/>
              </a:bodyPr>
              <a:lstStyle/>
              <a:p>
                <a:pPr algn="ctr" defTabSz="1066800">
                  <a:lnSpc>
                    <a:spcPct val="90000"/>
                  </a:lnSpc>
                  <a:spcBef>
                    <a:spcPts val="700"/>
                  </a:spcBef>
                  <a:defRPr sz="2400">
                    <a:latin typeface="Bahnschrift"/>
                    <a:ea typeface="Bahnschrift"/>
                    <a:cs typeface="Bahnschrift"/>
                    <a:sym typeface="Bahnschrift"/>
                  </a:defRPr>
                </a:pPr>
                <a:endParaRPr/>
              </a:p>
            </p:txBody>
          </p:sp>
          <p:sp>
            <p:nvSpPr>
              <p:cNvPr id="1004" name="Categorizzazione degli effetti / conseguenze della tempesta"/>
              <p:cNvSpPr txBox="1"/>
              <p:nvPr/>
            </p:nvSpPr>
            <p:spPr>
              <a:xfrm>
                <a:off x="31713" y="100050"/>
                <a:ext cx="4267579" cy="8826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39" tIns="91439" rIns="91439" bIns="91439" numCol="1" anchor="ctr">
                <a:spAutoFit/>
              </a:bodyPr>
              <a:lstStyle>
                <a:lvl1pPr algn="ctr" defTabSz="1066800">
                  <a:lnSpc>
                    <a:spcPct val="90000"/>
                  </a:lnSpc>
                  <a:spcBef>
                    <a:spcPts val="1000"/>
                  </a:spcBef>
                  <a:defRPr sz="2400">
                    <a:latin typeface="Bahnschrift"/>
                    <a:ea typeface="Bahnschrift"/>
                    <a:cs typeface="Bahnschrift"/>
                    <a:sym typeface="Bahnschrift"/>
                  </a:defRPr>
                </a:lvl1pPr>
              </a:lstStyle>
              <a:p>
                <a:r>
                  <a:rPr dirty="0" err="1"/>
                  <a:t>Categorizzazione</a:t>
                </a:r>
                <a:r>
                  <a:rPr dirty="0"/>
                  <a:t> </a:t>
                </a:r>
                <a:r>
                  <a:rPr dirty="0" err="1"/>
                  <a:t>degli</a:t>
                </a:r>
                <a:r>
                  <a:rPr dirty="0"/>
                  <a:t> </a:t>
                </a:r>
                <a:r>
                  <a:rPr dirty="0" err="1"/>
                  <a:t>effetti</a:t>
                </a:r>
                <a:r>
                  <a:rPr dirty="0"/>
                  <a:t> / </a:t>
                </a:r>
                <a:r>
                  <a:rPr dirty="0" err="1"/>
                  <a:t>conseguenze</a:t>
                </a:r>
                <a:r>
                  <a:rPr dirty="0"/>
                  <a:t> </a:t>
                </a:r>
                <a:r>
                  <a:rPr dirty="0" err="1"/>
                  <a:t>della</a:t>
                </a:r>
                <a:r>
                  <a:rPr dirty="0"/>
                  <a:t> </a:t>
                </a:r>
                <a:r>
                  <a:rPr dirty="0" err="1"/>
                  <a:t>tempesta</a:t>
                </a:r>
                <a:endParaRPr dirty="0"/>
              </a:p>
            </p:txBody>
          </p:sp>
        </p:grpSp>
        <p:sp>
          <p:nvSpPr>
            <p:cNvPr id="1006" name="Freccia"/>
            <p:cNvSpPr/>
            <p:nvPr/>
          </p:nvSpPr>
          <p:spPr>
            <a:xfrm rot="5400000">
              <a:off x="1962487" y="2775077"/>
              <a:ext cx="406032" cy="487238"/>
            </a:xfrm>
            <a:prstGeom prst="rightArrow">
              <a:avLst>
                <a:gd name="adj1" fmla="val 60000"/>
                <a:gd name="adj2" fmla="val 50000"/>
              </a:avLst>
            </a:prstGeom>
            <a:solidFill>
              <a:schemeClr val="accent6"/>
            </a:solidFill>
            <a:ln w="12700" cap="flat">
              <a:noFill/>
              <a:miter lim="400000"/>
            </a:ln>
            <a:effectLst/>
          </p:spPr>
          <p:txBody>
            <a:bodyPr wrap="square" lIns="45718" tIns="45718" rIns="45718" bIns="45718" numCol="1" anchor="ctr">
              <a:noAutofit/>
            </a:bodyPr>
            <a:lstStyle/>
            <a:p>
              <a:pPr algn="ctr" defTabSz="800100">
                <a:lnSpc>
                  <a:spcPct val="90000"/>
                </a:lnSpc>
                <a:spcBef>
                  <a:spcPts val="700"/>
                </a:spcBef>
                <a:defRPr>
                  <a:solidFill>
                    <a:srgbClr val="FFFFFF"/>
                  </a:solidFill>
                </a:defRPr>
              </a:pPr>
              <a:endParaRPr/>
            </a:p>
          </p:txBody>
        </p:sp>
        <p:grpSp>
          <p:nvGrpSpPr>
            <p:cNvPr id="1009" name="Gruppo"/>
            <p:cNvGrpSpPr/>
            <p:nvPr/>
          </p:nvGrpSpPr>
          <p:grpSpPr>
            <a:xfrm>
              <a:off x="0" y="3289384"/>
              <a:ext cx="4331004" cy="1082752"/>
              <a:chOff x="0" y="0"/>
              <a:chExt cx="4331003" cy="1082750"/>
            </a:xfrm>
          </p:grpSpPr>
          <p:sp>
            <p:nvSpPr>
              <p:cNvPr id="1007" name="Rettangolo arrotondato"/>
              <p:cNvSpPr/>
              <p:nvPr/>
            </p:nvSpPr>
            <p:spPr>
              <a:xfrm>
                <a:off x="0" y="0"/>
                <a:ext cx="4331004" cy="1082751"/>
              </a:xfrm>
              <a:prstGeom prst="roundRect">
                <a:avLst>
                  <a:gd name="adj" fmla="val 10000"/>
                </a:avLst>
              </a:prstGeom>
              <a:solidFill>
                <a:schemeClr val="accent6"/>
              </a:solidFill>
              <a:ln w="25400" cap="flat">
                <a:solidFill>
                  <a:srgbClr val="FFFFFF"/>
                </a:solidFill>
                <a:prstDash val="solid"/>
                <a:round/>
              </a:ln>
              <a:effectLst/>
            </p:spPr>
            <p:txBody>
              <a:bodyPr wrap="square" lIns="45718" tIns="45718" rIns="45718" bIns="45718" numCol="1" anchor="ctr">
                <a:noAutofit/>
              </a:bodyPr>
              <a:lstStyle/>
              <a:p>
                <a:pPr algn="ctr" defTabSz="1066800">
                  <a:lnSpc>
                    <a:spcPct val="90000"/>
                  </a:lnSpc>
                  <a:spcBef>
                    <a:spcPts val="700"/>
                  </a:spcBef>
                  <a:defRPr>
                    <a:solidFill>
                      <a:srgbClr val="FFFFFF"/>
                    </a:solidFill>
                  </a:defRPr>
                </a:pPr>
                <a:endParaRPr/>
              </a:p>
            </p:txBody>
          </p:sp>
          <p:sp>
            <p:nvSpPr>
              <p:cNvPr id="1008" name="Visualizzazione grafica delle relazioni di causa effetto"/>
              <p:cNvSpPr txBox="1"/>
              <p:nvPr/>
            </p:nvSpPr>
            <p:spPr>
              <a:xfrm>
                <a:off x="31713" y="100050"/>
                <a:ext cx="4267579" cy="8826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39" tIns="91439" rIns="91439" bIns="91439" numCol="1" anchor="ctr">
                <a:spAutoFit/>
              </a:bodyPr>
              <a:lstStyle>
                <a:lvl1pPr algn="ctr" defTabSz="1066800">
                  <a:lnSpc>
                    <a:spcPct val="90000"/>
                  </a:lnSpc>
                  <a:spcBef>
                    <a:spcPts val="1000"/>
                  </a:spcBef>
                  <a:defRPr sz="2400">
                    <a:latin typeface="Bahnschrift"/>
                    <a:ea typeface="Bahnschrift"/>
                    <a:cs typeface="Bahnschrift"/>
                    <a:sym typeface="Bahnschrift"/>
                  </a:defRPr>
                </a:lvl1pPr>
              </a:lstStyle>
              <a:p>
                <a:r>
                  <a:t>Visualizzazione grafica delle relazioni di causa effetto </a:t>
                </a:r>
              </a:p>
            </p:txBody>
          </p:sp>
        </p:grpSp>
      </p:grpSp>
      <p:sp>
        <p:nvSpPr>
          <p:cNvPr id="1016" name="Segnaposto piè di pagina 8"/>
          <p:cNvSpPr txBox="1"/>
          <p:nvPr/>
        </p:nvSpPr>
        <p:spPr>
          <a:xfrm>
            <a:off x="534246" y="6368819"/>
            <a:ext cx="4361062"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
        <p:nvSpPr>
          <p:cNvPr id="1017" name="CasellaDiTesto 6"/>
          <p:cNvSpPr txBox="1"/>
          <p:nvPr/>
        </p:nvSpPr>
        <p:spPr>
          <a:xfrm>
            <a:off x="974699" y="118339"/>
            <a:ext cx="9194801" cy="1056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defRPr sz="3200">
                <a:latin typeface="Bahnschrift"/>
                <a:ea typeface="Bahnschrift"/>
                <a:cs typeface="Bahnschrift"/>
                <a:sym typeface="Bahnschrift"/>
              </a:defRPr>
            </a:pPr>
            <a:r>
              <a:t>Relazioni di causa-effetto nel Sistema socio-ecologico forestale_ </a:t>
            </a:r>
            <a:r>
              <a:rPr b="1"/>
              <a:t>Metodologia</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3" name="Immagine 37" descr="Immagine 37"/>
          <p:cNvPicPr>
            <a:picLocks noChangeAspect="1"/>
          </p:cNvPicPr>
          <p:nvPr/>
        </p:nvPicPr>
        <p:blipFill>
          <a:blip r:embed="rId3"/>
          <a:stretch>
            <a:fillRect/>
          </a:stretch>
        </p:blipFill>
        <p:spPr>
          <a:xfrm>
            <a:off x="4136608" y="2142745"/>
            <a:ext cx="1132412" cy="1019326"/>
          </a:xfrm>
          <a:prstGeom prst="rect">
            <a:avLst/>
          </a:prstGeom>
          <a:ln w="12700">
            <a:miter lim="400000"/>
          </a:ln>
        </p:spPr>
      </p:pic>
      <p:pic>
        <p:nvPicPr>
          <p:cNvPr id="1064" name="Immagine 1" descr="Immagine 1"/>
          <p:cNvPicPr>
            <a:picLocks noChangeAspect="1"/>
          </p:cNvPicPr>
          <p:nvPr/>
        </p:nvPicPr>
        <p:blipFill>
          <a:blip r:embed="rId4"/>
          <a:stretch>
            <a:fillRect/>
          </a:stretch>
        </p:blipFill>
        <p:spPr>
          <a:xfrm rot="7560911">
            <a:off x="7415791" y="3138423"/>
            <a:ext cx="804183" cy="1712802"/>
          </a:xfrm>
          <a:prstGeom prst="rect">
            <a:avLst/>
          </a:prstGeom>
          <a:ln w="12700">
            <a:miter lim="400000"/>
          </a:ln>
        </p:spPr>
      </p:pic>
      <p:sp>
        <p:nvSpPr>
          <p:cNvPr id="1065" name="CasellaDiTesto 3"/>
          <p:cNvSpPr txBox="1"/>
          <p:nvPr/>
        </p:nvSpPr>
        <p:spPr>
          <a:xfrm>
            <a:off x="7989262" y="4486445"/>
            <a:ext cx="4029062" cy="10058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tabLst>
                <a:tab pos="165100" algn="l"/>
              </a:tabLst>
              <a:defRPr sz="2000">
                <a:latin typeface="Bahnschrift"/>
                <a:ea typeface="Bahnschrift"/>
                <a:cs typeface="Bahnschrift"/>
                <a:sym typeface="Bahnschrift"/>
              </a:defRPr>
            </a:lvl1pPr>
          </a:lstStyle>
          <a:p>
            <a:r>
              <a:rPr dirty="0" err="1"/>
              <a:t>Analisi</a:t>
            </a:r>
            <a:r>
              <a:rPr dirty="0"/>
              <a:t> </a:t>
            </a:r>
            <a:r>
              <a:rPr dirty="0" err="1"/>
              <a:t>specifica</a:t>
            </a:r>
            <a:r>
              <a:rPr dirty="0"/>
              <a:t> </a:t>
            </a:r>
            <a:r>
              <a:rPr dirty="0" err="1"/>
              <a:t>degli</a:t>
            </a:r>
            <a:r>
              <a:rPr dirty="0"/>
              <a:t> </a:t>
            </a:r>
            <a:r>
              <a:rPr dirty="0" err="1"/>
              <a:t>effetti</a:t>
            </a:r>
            <a:r>
              <a:rPr dirty="0"/>
              <a:t> </a:t>
            </a:r>
            <a:r>
              <a:rPr dirty="0" err="1"/>
              <a:t>sulle</a:t>
            </a:r>
            <a:r>
              <a:rPr dirty="0"/>
              <a:t> </a:t>
            </a:r>
            <a:r>
              <a:rPr dirty="0" err="1"/>
              <a:t>dimensioni</a:t>
            </a:r>
            <a:r>
              <a:rPr dirty="0"/>
              <a:t> socio-</a:t>
            </a:r>
            <a:r>
              <a:rPr dirty="0" err="1"/>
              <a:t>economica</a:t>
            </a:r>
            <a:r>
              <a:rPr dirty="0"/>
              <a:t> / </a:t>
            </a:r>
            <a:r>
              <a:rPr dirty="0" err="1"/>
              <a:t>istituzionale</a:t>
            </a:r>
            <a:r>
              <a:rPr dirty="0"/>
              <a:t> e di governance</a:t>
            </a:r>
          </a:p>
        </p:txBody>
      </p:sp>
      <p:sp>
        <p:nvSpPr>
          <p:cNvPr id="1066" name="CasellaDiTesto 7"/>
          <p:cNvSpPr txBox="1"/>
          <p:nvPr/>
        </p:nvSpPr>
        <p:spPr>
          <a:xfrm>
            <a:off x="957268" y="165687"/>
            <a:ext cx="9194801" cy="9787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lgn="ctr">
              <a:lnSpc>
                <a:spcPct val="90000"/>
              </a:lnSpc>
              <a:defRPr sz="3200">
                <a:latin typeface="Bahnschrift"/>
                <a:ea typeface="Bahnschrift"/>
                <a:cs typeface="Bahnschrift"/>
                <a:sym typeface="Bahnschrift"/>
              </a:defRPr>
            </a:pPr>
            <a:r>
              <a:rPr dirty="0" err="1"/>
              <a:t>Relazioni</a:t>
            </a:r>
            <a:r>
              <a:rPr dirty="0"/>
              <a:t> di causa-</a:t>
            </a:r>
            <a:r>
              <a:rPr dirty="0" err="1"/>
              <a:t>effetto</a:t>
            </a:r>
            <a:r>
              <a:rPr dirty="0"/>
              <a:t> </a:t>
            </a:r>
            <a:r>
              <a:rPr dirty="0" err="1"/>
              <a:t>nel</a:t>
            </a:r>
            <a:r>
              <a:rPr dirty="0"/>
              <a:t> Sistema socio-</a:t>
            </a:r>
            <a:r>
              <a:rPr dirty="0" err="1"/>
              <a:t>ecologico</a:t>
            </a:r>
            <a:r>
              <a:rPr dirty="0"/>
              <a:t> </a:t>
            </a:r>
            <a:r>
              <a:rPr dirty="0" err="1"/>
              <a:t>forestale</a:t>
            </a:r>
            <a:r>
              <a:rPr dirty="0"/>
              <a:t> _ </a:t>
            </a:r>
            <a:r>
              <a:rPr lang="it-IT" b="1" dirty="0"/>
              <a:t>Metodologia</a:t>
            </a:r>
            <a:endParaRPr sz="4400" b="1" dirty="0"/>
          </a:p>
        </p:txBody>
      </p:sp>
      <p:sp>
        <p:nvSpPr>
          <p:cNvPr id="1067" name="CasellaDiTesto 24"/>
          <p:cNvSpPr txBox="1"/>
          <p:nvPr/>
        </p:nvSpPr>
        <p:spPr>
          <a:xfrm>
            <a:off x="5292273" y="1789702"/>
            <a:ext cx="2502358" cy="15696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defRPr sz="2800">
                <a:latin typeface="Bahnschrift"/>
                <a:ea typeface="Bahnschrift"/>
                <a:cs typeface="Bahnschrift"/>
                <a:sym typeface="Bahnschrift"/>
              </a:defRPr>
            </a:lvl1pPr>
          </a:lstStyle>
          <a:p>
            <a:r>
              <a:rPr sz="2400" dirty="0" err="1"/>
              <a:t>Comprensione</a:t>
            </a:r>
            <a:r>
              <a:rPr sz="2400" dirty="0"/>
              <a:t> </a:t>
            </a:r>
            <a:r>
              <a:rPr sz="2400" dirty="0" err="1"/>
              <a:t>globale</a:t>
            </a:r>
            <a:r>
              <a:rPr sz="2400" dirty="0"/>
              <a:t> </a:t>
            </a:r>
            <a:r>
              <a:rPr sz="2400" dirty="0" err="1"/>
              <a:t>degli</a:t>
            </a:r>
            <a:r>
              <a:rPr sz="2400" dirty="0"/>
              <a:t> </a:t>
            </a:r>
            <a:r>
              <a:rPr sz="2400" dirty="0" err="1"/>
              <a:t>impatti</a:t>
            </a:r>
            <a:r>
              <a:rPr sz="2400" dirty="0"/>
              <a:t> </a:t>
            </a:r>
            <a:r>
              <a:rPr sz="2400" dirty="0" err="1"/>
              <a:t>della</a:t>
            </a:r>
            <a:r>
              <a:rPr sz="2400" dirty="0"/>
              <a:t> </a:t>
            </a:r>
            <a:r>
              <a:rPr sz="2400" dirty="0" err="1"/>
              <a:t>tempesta</a:t>
            </a:r>
            <a:r>
              <a:rPr sz="2400" dirty="0"/>
              <a:t>  </a:t>
            </a:r>
          </a:p>
        </p:txBody>
      </p:sp>
      <p:pic>
        <p:nvPicPr>
          <p:cNvPr id="1068" name="Immagine 25" descr="Immagine 25"/>
          <p:cNvPicPr>
            <a:picLocks noChangeAspect="1"/>
          </p:cNvPicPr>
          <p:nvPr/>
        </p:nvPicPr>
        <p:blipFill>
          <a:blip r:embed="rId4"/>
          <a:stretch>
            <a:fillRect/>
          </a:stretch>
        </p:blipFill>
        <p:spPr>
          <a:xfrm rot="13837969">
            <a:off x="4877175" y="3104099"/>
            <a:ext cx="783689" cy="1669154"/>
          </a:xfrm>
          <a:prstGeom prst="rect">
            <a:avLst/>
          </a:prstGeom>
          <a:ln w="12700">
            <a:miter lim="400000"/>
          </a:ln>
        </p:spPr>
      </p:pic>
      <p:sp>
        <p:nvSpPr>
          <p:cNvPr id="1069" name="CasellaDiTesto 26"/>
          <p:cNvSpPr txBox="1"/>
          <p:nvPr/>
        </p:nvSpPr>
        <p:spPr>
          <a:xfrm>
            <a:off x="1111120" y="4373584"/>
            <a:ext cx="4029062" cy="10058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tabLst>
                <a:tab pos="165100" algn="l"/>
              </a:tabLst>
              <a:defRPr sz="2000">
                <a:latin typeface="Bahnschrift"/>
                <a:ea typeface="Bahnschrift"/>
                <a:cs typeface="Bahnschrift"/>
                <a:sym typeface="Bahnschrift"/>
              </a:defRPr>
            </a:lvl1pPr>
          </a:lstStyle>
          <a:p>
            <a:r>
              <a:rPr dirty="0" err="1"/>
              <a:t>Analisi</a:t>
            </a:r>
            <a:r>
              <a:rPr dirty="0"/>
              <a:t> </a:t>
            </a:r>
            <a:r>
              <a:rPr dirty="0" err="1"/>
              <a:t>delle</a:t>
            </a:r>
            <a:r>
              <a:rPr dirty="0"/>
              <a:t> </a:t>
            </a:r>
            <a:r>
              <a:rPr dirty="0" err="1"/>
              <a:t>relazioni</a:t>
            </a:r>
            <a:r>
              <a:rPr dirty="0"/>
              <a:t> di causa-</a:t>
            </a:r>
            <a:r>
              <a:rPr dirty="0" err="1"/>
              <a:t>effetto</a:t>
            </a:r>
            <a:r>
              <a:rPr dirty="0"/>
              <a:t> </a:t>
            </a:r>
            <a:r>
              <a:rPr dirty="0" err="1"/>
              <a:t>tra</a:t>
            </a:r>
            <a:r>
              <a:rPr dirty="0"/>
              <a:t> le </a:t>
            </a:r>
            <a:r>
              <a:rPr dirty="0" err="1"/>
              <a:t>varie</a:t>
            </a:r>
            <a:r>
              <a:rPr dirty="0"/>
              <a:t> </a:t>
            </a:r>
            <a:r>
              <a:rPr dirty="0" err="1"/>
              <a:t>dimensioni</a:t>
            </a:r>
            <a:r>
              <a:rPr dirty="0"/>
              <a:t> </a:t>
            </a:r>
            <a:r>
              <a:rPr dirty="0" err="1"/>
              <a:t>colpite</a:t>
            </a:r>
            <a:r>
              <a:rPr dirty="0"/>
              <a:t> </a:t>
            </a:r>
            <a:r>
              <a:rPr dirty="0" err="1"/>
              <a:t>dalla</a:t>
            </a:r>
            <a:r>
              <a:rPr dirty="0"/>
              <a:t> </a:t>
            </a:r>
            <a:r>
              <a:rPr dirty="0" err="1"/>
              <a:t>tempesta</a:t>
            </a:r>
            <a:endParaRPr dirty="0"/>
          </a:p>
        </p:txBody>
      </p:sp>
      <p:grpSp>
        <p:nvGrpSpPr>
          <p:cNvPr id="1072" name="Gruppo 29"/>
          <p:cNvGrpSpPr/>
          <p:nvPr/>
        </p:nvGrpSpPr>
        <p:grpSpPr>
          <a:xfrm>
            <a:off x="48304" y="1995707"/>
            <a:ext cx="3987668" cy="1160781"/>
            <a:chOff x="-455268" y="-164854"/>
            <a:chExt cx="4484328" cy="1160780"/>
          </a:xfrm>
        </p:grpSpPr>
        <p:sp>
          <p:nvSpPr>
            <p:cNvPr id="1070" name="Rettangolo con angoli arrotondati 30"/>
            <p:cNvSpPr/>
            <p:nvPr/>
          </p:nvSpPr>
          <p:spPr>
            <a:xfrm>
              <a:off x="-301944" y="-86826"/>
              <a:ext cx="4331004" cy="1082752"/>
            </a:xfrm>
            <a:prstGeom prst="roundRect">
              <a:avLst>
                <a:gd name="adj" fmla="val 10000"/>
              </a:avLst>
            </a:prstGeom>
            <a:solidFill>
              <a:schemeClr val="accent5"/>
            </a:solidFill>
            <a:ln w="25400" cap="rnd">
              <a:solidFill>
                <a:schemeClr val="accent5"/>
              </a:solidFill>
              <a:prstDash val="solid"/>
              <a:round/>
            </a:ln>
            <a:effectLst/>
          </p:spPr>
          <p:txBody>
            <a:bodyPr wrap="square" lIns="45718" tIns="45718" rIns="45718" bIns="45718" numCol="1" anchor="t">
              <a:noAutofit/>
            </a:bodyPr>
            <a:lstStyle/>
            <a:p>
              <a:pPr>
                <a:defRPr>
                  <a:latin typeface="+mj-lt"/>
                  <a:ea typeface="+mj-ea"/>
                  <a:cs typeface="+mj-cs"/>
                  <a:sym typeface="Calibri"/>
                </a:defRPr>
              </a:pPr>
              <a:endParaRPr/>
            </a:p>
          </p:txBody>
        </p:sp>
        <p:sp>
          <p:nvSpPr>
            <p:cNvPr id="1071" name="CasellaDiTesto 31"/>
            <p:cNvSpPr txBox="1"/>
            <p:nvPr/>
          </p:nvSpPr>
          <p:spPr>
            <a:xfrm>
              <a:off x="-455268" y="-164854"/>
              <a:ext cx="4267578" cy="116078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21920" tIns="121920" rIns="121920" bIns="121920" numCol="1" anchor="ctr">
              <a:spAutoFit/>
            </a:bodyPr>
            <a:lstStyle>
              <a:lvl1pPr algn="ctr" defTabSz="1422400">
                <a:lnSpc>
                  <a:spcPct val="90000"/>
                </a:lnSpc>
                <a:spcBef>
                  <a:spcPts val="1300"/>
                </a:spcBef>
                <a:defRPr sz="3200">
                  <a:latin typeface="Bahnschrift"/>
                  <a:ea typeface="Bahnschrift"/>
                  <a:cs typeface="Bahnschrift"/>
                  <a:sym typeface="Bahnschrift"/>
                </a:defRPr>
              </a:lvl1pPr>
            </a:lstStyle>
            <a:p>
              <a:r>
                <a:rPr dirty="0" err="1"/>
                <a:t>Revisione</a:t>
              </a:r>
              <a:r>
                <a:rPr dirty="0"/>
                <a:t> </a:t>
              </a:r>
              <a:r>
                <a:rPr dirty="0" err="1"/>
                <a:t>della</a:t>
              </a:r>
              <a:r>
                <a:rPr dirty="0"/>
                <a:t> </a:t>
              </a:r>
              <a:r>
                <a:rPr dirty="0" err="1"/>
                <a:t>letteratura</a:t>
              </a:r>
              <a:r>
                <a:rPr dirty="0"/>
                <a:t> </a:t>
              </a:r>
            </a:p>
          </p:txBody>
        </p:sp>
      </p:grpSp>
      <p:sp>
        <p:nvSpPr>
          <p:cNvPr id="1073" name="Segnaposto piè di pagina 8"/>
          <p:cNvSpPr txBox="1"/>
          <p:nvPr/>
        </p:nvSpPr>
        <p:spPr>
          <a:xfrm>
            <a:off x="534246" y="6368819"/>
            <a:ext cx="4483214" cy="3708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pic>
        <p:nvPicPr>
          <p:cNvPr id="13" name="Picture 2" descr="Picture 2">
            <a:extLst>
              <a:ext uri="{FF2B5EF4-FFF2-40B4-BE49-F238E27FC236}">
                <a16:creationId xmlns:a16="http://schemas.microsoft.com/office/drawing/2014/main" id="{4927CCEF-39E7-4F4F-802F-172EEFCA4D40}"/>
              </a:ext>
            </a:extLst>
          </p:cNvPr>
          <p:cNvPicPr>
            <a:picLocks noChangeAspect="1"/>
          </p:cNvPicPr>
          <p:nvPr/>
        </p:nvPicPr>
        <p:blipFill>
          <a:blip r:embed="rId5"/>
          <a:stretch>
            <a:fillRect/>
          </a:stretch>
        </p:blipFill>
        <p:spPr>
          <a:xfrm>
            <a:off x="3410339" y="5430790"/>
            <a:ext cx="2909825" cy="848407"/>
          </a:xfrm>
          <a:prstGeom prst="rect">
            <a:avLst/>
          </a:prstGeom>
          <a:ln w="12700">
            <a:miter lim="400000"/>
          </a:ln>
        </p:spPr>
      </p:pic>
      <p:sp>
        <p:nvSpPr>
          <p:cNvPr id="15" name="CasellaDiTesto 14">
            <a:extLst>
              <a:ext uri="{FF2B5EF4-FFF2-40B4-BE49-F238E27FC236}">
                <a16:creationId xmlns:a16="http://schemas.microsoft.com/office/drawing/2014/main" id="{F9816DDD-3803-4603-9626-81ED613E5252}"/>
              </a:ext>
            </a:extLst>
          </p:cNvPr>
          <p:cNvSpPr txBox="1"/>
          <p:nvPr/>
        </p:nvSpPr>
        <p:spPr>
          <a:xfrm>
            <a:off x="375643" y="5639282"/>
            <a:ext cx="3114809"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200" dirty="0">
                <a:latin typeface="Bahnschrift" panose="020B0502040204020203" pitchFamily="34" charset="0"/>
              </a:rPr>
              <a:t>https://www.tesaf.unipd.it/ricerca/progetti-dip-tesaf</a:t>
            </a:r>
          </a:p>
        </p:txBody>
      </p:sp>
      <p:sp>
        <p:nvSpPr>
          <p:cNvPr id="16" name="CasellaDiTesto 43">
            <a:extLst>
              <a:ext uri="{FF2B5EF4-FFF2-40B4-BE49-F238E27FC236}">
                <a16:creationId xmlns:a16="http://schemas.microsoft.com/office/drawing/2014/main" id="{524A3508-F30F-48DF-B67A-5377189C7179}"/>
              </a:ext>
            </a:extLst>
          </p:cNvPr>
          <p:cNvSpPr txBox="1"/>
          <p:nvPr/>
        </p:nvSpPr>
        <p:spPr>
          <a:xfrm>
            <a:off x="8481563" y="2038936"/>
            <a:ext cx="3341011" cy="10711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nSpc>
                <a:spcPct val="120000"/>
              </a:lnSpc>
              <a:defRPr sz="2400">
                <a:latin typeface="Bahnschrift"/>
                <a:ea typeface="Bahnschrift"/>
                <a:cs typeface="Bahnschrift"/>
                <a:sym typeface="Bahnschrift"/>
              </a:defRPr>
            </a:lvl1pPr>
          </a:lstStyle>
          <a:p>
            <a:r>
              <a:rPr sz="2800" dirty="0" err="1"/>
              <a:t>Approccio</a:t>
            </a:r>
            <a:r>
              <a:rPr sz="2800" dirty="0"/>
              <a:t> </a:t>
            </a:r>
            <a:r>
              <a:rPr sz="2800" dirty="0" err="1"/>
              <a:t>sistemico</a:t>
            </a:r>
            <a:r>
              <a:rPr sz="2800" dirty="0"/>
              <a:t> e  </a:t>
            </a:r>
            <a:r>
              <a:rPr sz="2800" dirty="0" err="1"/>
              <a:t>multidisciplinare</a:t>
            </a:r>
            <a:r>
              <a:rPr sz="2800" dirty="0"/>
              <a:t> </a:t>
            </a:r>
          </a:p>
        </p:txBody>
      </p:sp>
      <p:pic>
        <p:nvPicPr>
          <p:cNvPr id="2" name="Immagine 37" descr="Immagine 37">
            <a:extLst>
              <a:ext uri="{FF2B5EF4-FFF2-40B4-BE49-F238E27FC236}">
                <a16:creationId xmlns:a16="http://schemas.microsoft.com/office/drawing/2014/main" id="{C1830D3B-E490-428D-A83E-F2E09A8F0284}"/>
              </a:ext>
            </a:extLst>
          </p:cNvPr>
          <p:cNvPicPr>
            <a:picLocks noChangeAspect="1"/>
          </p:cNvPicPr>
          <p:nvPr/>
        </p:nvPicPr>
        <p:blipFill>
          <a:blip r:embed="rId3"/>
          <a:stretch>
            <a:fillRect/>
          </a:stretch>
        </p:blipFill>
        <p:spPr>
          <a:xfrm>
            <a:off x="7318950" y="2158069"/>
            <a:ext cx="997867" cy="1019326"/>
          </a:xfrm>
          <a:prstGeom prst="rect">
            <a:avLst/>
          </a:prstGeom>
          <a:ln w="12700">
            <a:miter lim="400000"/>
          </a:ln>
        </p:spPr>
      </p:pic>
    </p:spTree>
    <p:extLst>
      <p:ext uri="{BB962C8B-B14F-4D97-AF65-F5344CB8AC3E}">
        <p14:creationId xmlns:p14="http://schemas.microsoft.com/office/powerpoint/2010/main" val="110945425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064"/>
                                        </p:tgtEl>
                                        <p:attrNameLst>
                                          <p:attrName>style.visibility</p:attrName>
                                        </p:attrNameLst>
                                      </p:cBhvr>
                                      <p:to>
                                        <p:strVal val="visible"/>
                                      </p:to>
                                    </p:set>
                                    <p:anim calcmode="lin" valueType="num">
                                      <p:cBhvr additive="base">
                                        <p:cTn id="7" dur="500" fill="hold"/>
                                        <p:tgtEl>
                                          <p:spTgt spid="1064"/>
                                        </p:tgtEl>
                                        <p:attrNameLst>
                                          <p:attrName>ppt_x</p:attrName>
                                        </p:attrNameLst>
                                      </p:cBhvr>
                                      <p:tavLst>
                                        <p:tav tm="0">
                                          <p:val>
                                            <p:strVal val="1+#ppt_w/2"/>
                                          </p:val>
                                        </p:tav>
                                        <p:tav tm="100000">
                                          <p:val>
                                            <p:strVal val="#ppt_x"/>
                                          </p:val>
                                        </p:tav>
                                      </p:tavLst>
                                    </p:anim>
                                    <p:anim calcmode="lin" valueType="num">
                                      <p:cBhvr additive="base">
                                        <p:cTn id="8" dur="500" fill="hold"/>
                                        <p:tgtEl>
                                          <p:spTgt spid="106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65"/>
                                        </p:tgtEl>
                                        <p:attrNameLst>
                                          <p:attrName>style.visibility</p:attrName>
                                        </p:attrNameLst>
                                      </p:cBhvr>
                                      <p:to>
                                        <p:strVal val="visible"/>
                                      </p:to>
                                    </p:set>
                                    <p:anim calcmode="lin" valueType="num">
                                      <p:cBhvr additive="base">
                                        <p:cTn id="11" dur="500" fill="hold"/>
                                        <p:tgtEl>
                                          <p:spTgt spid="1065"/>
                                        </p:tgtEl>
                                        <p:attrNameLst>
                                          <p:attrName>ppt_x</p:attrName>
                                        </p:attrNameLst>
                                      </p:cBhvr>
                                      <p:tavLst>
                                        <p:tav tm="0">
                                          <p:val>
                                            <p:strVal val="1+#ppt_w/2"/>
                                          </p:val>
                                        </p:tav>
                                        <p:tav tm="100000">
                                          <p:val>
                                            <p:strVal val="#ppt_x"/>
                                          </p:val>
                                        </p:tav>
                                      </p:tavLst>
                                    </p:anim>
                                    <p:anim calcmode="lin" valueType="num">
                                      <p:cBhvr additive="base">
                                        <p:cTn id="12" dur="500" fill="hold"/>
                                        <p:tgtEl>
                                          <p:spTgt spid="106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068"/>
                                        </p:tgtEl>
                                        <p:attrNameLst>
                                          <p:attrName>style.visibility</p:attrName>
                                        </p:attrNameLst>
                                      </p:cBhvr>
                                      <p:to>
                                        <p:strVal val="visible"/>
                                      </p:to>
                                    </p:set>
                                    <p:anim calcmode="lin" valueType="num">
                                      <p:cBhvr additive="base">
                                        <p:cTn id="17" dur="500" fill="hold"/>
                                        <p:tgtEl>
                                          <p:spTgt spid="1068"/>
                                        </p:tgtEl>
                                        <p:attrNameLst>
                                          <p:attrName>ppt_x</p:attrName>
                                        </p:attrNameLst>
                                      </p:cBhvr>
                                      <p:tavLst>
                                        <p:tav tm="0">
                                          <p:val>
                                            <p:strVal val="0-#ppt_w/2"/>
                                          </p:val>
                                        </p:tav>
                                        <p:tav tm="100000">
                                          <p:val>
                                            <p:strVal val="#ppt_x"/>
                                          </p:val>
                                        </p:tav>
                                      </p:tavLst>
                                    </p:anim>
                                    <p:anim calcmode="lin" valueType="num">
                                      <p:cBhvr additive="base">
                                        <p:cTn id="18" dur="500" fill="hold"/>
                                        <p:tgtEl>
                                          <p:spTgt spid="106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069"/>
                                        </p:tgtEl>
                                        <p:attrNameLst>
                                          <p:attrName>style.visibility</p:attrName>
                                        </p:attrNameLst>
                                      </p:cBhvr>
                                      <p:to>
                                        <p:strVal val="visible"/>
                                      </p:to>
                                    </p:set>
                                    <p:anim calcmode="lin" valueType="num">
                                      <p:cBhvr additive="base">
                                        <p:cTn id="21" dur="500" fill="hold"/>
                                        <p:tgtEl>
                                          <p:spTgt spid="1069"/>
                                        </p:tgtEl>
                                        <p:attrNameLst>
                                          <p:attrName>ppt_x</p:attrName>
                                        </p:attrNameLst>
                                      </p:cBhvr>
                                      <p:tavLst>
                                        <p:tav tm="0">
                                          <p:val>
                                            <p:strVal val="0-#ppt_w/2"/>
                                          </p:val>
                                        </p:tav>
                                        <p:tav tm="100000">
                                          <p:val>
                                            <p:strVal val="#ppt_x"/>
                                          </p:val>
                                        </p:tav>
                                      </p:tavLst>
                                    </p:anim>
                                    <p:anim calcmode="lin" valueType="num">
                                      <p:cBhvr additive="base">
                                        <p:cTn id="22" dur="500" fill="hold"/>
                                        <p:tgtEl>
                                          <p:spTgt spid="1069"/>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10" presetClass="entr" fill="hold" grpId="0" nodeType="afterEffect">
                                  <p:stCondLst>
                                    <p:cond delay="0"/>
                                  </p:stCondLst>
                                  <p:iterate>
                                    <p:tmAbs val="0"/>
                                  </p:iterate>
                                  <p:childTnLst>
                                    <p:set>
                                      <p:cBhvr>
                                        <p:cTn id="25" fill="hold"/>
                                        <p:tgtEl>
                                          <p:spTgt spid="13"/>
                                        </p:tgtEl>
                                        <p:attrNameLst>
                                          <p:attrName>style.visibility</p:attrName>
                                        </p:attrNameLst>
                                      </p:cBhvr>
                                      <p:to>
                                        <p:strVal val="visible"/>
                                      </p:to>
                                    </p:set>
                                    <p:animEffect transition="in" filter="fade">
                                      <p:cBhvr>
                                        <p:cTn id="26" dur="8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 grpId="0" animBg="1"/>
      <p:bldP spid="1069" grpId="0" animBg="1"/>
      <p:bldP spid="13" grpId="0"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3" name="Immagine 37" descr="Immagine 37"/>
          <p:cNvPicPr>
            <a:picLocks noChangeAspect="1"/>
          </p:cNvPicPr>
          <p:nvPr/>
        </p:nvPicPr>
        <p:blipFill>
          <a:blip r:embed="rId3"/>
          <a:stretch>
            <a:fillRect/>
          </a:stretch>
        </p:blipFill>
        <p:spPr>
          <a:xfrm>
            <a:off x="5174917" y="1738546"/>
            <a:ext cx="1457287" cy="1019326"/>
          </a:xfrm>
          <a:prstGeom prst="rect">
            <a:avLst/>
          </a:prstGeom>
          <a:ln w="12700">
            <a:miter lim="400000"/>
          </a:ln>
        </p:spPr>
      </p:pic>
      <p:sp>
        <p:nvSpPr>
          <p:cNvPr id="1066" name="CasellaDiTesto 7"/>
          <p:cNvSpPr txBox="1"/>
          <p:nvPr/>
        </p:nvSpPr>
        <p:spPr>
          <a:xfrm>
            <a:off x="957268" y="165687"/>
            <a:ext cx="9194801" cy="9787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lnSpc>
                <a:spcPct val="90000"/>
              </a:lnSpc>
              <a:defRPr sz="3200">
                <a:latin typeface="Bahnschrift"/>
                <a:ea typeface="Bahnschrift"/>
                <a:cs typeface="Bahnschrift"/>
                <a:sym typeface="Bahnschrift"/>
              </a:defRPr>
            </a:pPr>
            <a:r>
              <a:rPr dirty="0" err="1"/>
              <a:t>Relazioni</a:t>
            </a:r>
            <a:r>
              <a:rPr dirty="0"/>
              <a:t> di causa-</a:t>
            </a:r>
            <a:r>
              <a:rPr dirty="0" err="1"/>
              <a:t>effetto</a:t>
            </a:r>
            <a:r>
              <a:rPr dirty="0"/>
              <a:t> </a:t>
            </a:r>
            <a:r>
              <a:rPr dirty="0" err="1"/>
              <a:t>nel</a:t>
            </a:r>
            <a:r>
              <a:rPr dirty="0"/>
              <a:t> Sistema socio-</a:t>
            </a:r>
            <a:r>
              <a:rPr dirty="0" err="1"/>
              <a:t>ecologico</a:t>
            </a:r>
            <a:r>
              <a:rPr dirty="0"/>
              <a:t> </a:t>
            </a:r>
            <a:r>
              <a:rPr dirty="0" err="1"/>
              <a:t>forestale</a:t>
            </a:r>
            <a:r>
              <a:rPr dirty="0"/>
              <a:t> _ </a:t>
            </a:r>
            <a:r>
              <a:rPr lang="it-IT" b="1" dirty="0"/>
              <a:t>Metodologia</a:t>
            </a:r>
            <a:endParaRPr sz="4400" b="1" dirty="0"/>
          </a:p>
        </p:txBody>
      </p:sp>
      <p:sp>
        <p:nvSpPr>
          <p:cNvPr id="1067" name="CasellaDiTesto 24"/>
          <p:cNvSpPr txBox="1"/>
          <p:nvPr/>
        </p:nvSpPr>
        <p:spPr>
          <a:xfrm>
            <a:off x="6674582" y="1506156"/>
            <a:ext cx="3341011" cy="1386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800">
                <a:latin typeface="Bahnschrift"/>
                <a:ea typeface="Bahnschrift"/>
                <a:cs typeface="Bahnschrift"/>
                <a:sym typeface="Bahnschrift"/>
              </a:defRPr>
            </a:lvl1pPr>
          </a:lstStyle>
          <a:p>
            <a:r>
              <a:rPr dirty="0" err="1"/>
              <a:t>Comprensione</a:t>
            </a:r>
            <a:r>
              <a:rPr dirty="0"/>
              <a:t> </a:t>
            </a:r>
            <a:r>
              <a:rPr dirty="0" err="1"/>
              <a:t>globale</a:t>
            </a:r>
            <a:r>
              <a:rPr dirty="0"/>
              <a:t> </a:t>
            </a:r>
            <a:r>
              <a:rPr dirty="0" err="1"/>
              <a:t>degli</a:t>
            </a:r>
            <a:r>
              <a:rPr dirty="0"/>
              <a:t> </a:t>
            </a:r>
            <a:r>
              <a:rPr dirty="0" err="1"/>
              <a:t>impatti</a:t>
            </a:r>
            <a:r>
              <a:rPr dirty="0"/>
              <a:t> </a:t>
            </a:r>
            <a:r>
              <a:rPr dirty="0" err="1"/>
              <a:t>della</a:t>
            </a:r>
            <a:r>
              <a:rPr dirty="0"/>
              <a:t> </a:t>
            </a:r>
            <a:r>
              <a:rPr dirty="0" err="1"/>
              <a:t>tempesta</a:t>
            </a:r>
            <a:r>
              <a:rPr dirty="0"/>
              <a:t>  </a:t>
            </a:r>
          </a:p>
        </p:txBody>
      </p:sp>
      <p:pic>
        <p:nvPicPr>
          <p:cNvPr id="1068" name="Immagine 25" descr="Immagine 25"/>
          <p:cNvPicPr>
            <a:picLocks noChangeAspect="1"/>
          </p:cNvPicPr>
          <p:nvPr/>
        </p:nvPicPr>
        <p:blipFill>
          <a:blip r:embed="rId4"/>
          <a:stretch>
            <a:fillRect/>
          </a:stretch>
        </p:blipFill>
        <p:spPr>
          <a:xfrm rot="13837969">
            <a:off x="5142396" y="2756440"/>
            <a:ext cx="480294" cy="1022963"/>
          </a:xfrm>
          <a:prstGeom prst="rect">
            <a:avLst/>
          </a:prstGeom>
          <a:ln w="12700">
            <a:miter lim="400000"/>
          </a:ln>
        </p:spPr>
      </p:pic>
      <p:sp>
        <p:nvSpPr>
          <p:cNvPr id="1069" name="CasellaDiTesto 26"/>
          <p:cNvSpPr txBox="1"/>
          <p:nvPr/>
        </p:nvSpPr>
        <p:spPr>
          <a:xfrm>
            <a:off x="1078460" y="3516517"/>
            <a:ext cx="4029062" cy="1005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tabLst>
                <a:tab pos="165100" algn="l"/>
              </a:tabLst>
              <a:defRPr sz="2000">
                <a:latin typeface="Bahnschrift"/>
                <a:ea typeface="Bahnschrift"/>
                <a:cs typeface="Bahnschrift"/>
                <a:sym typeface="Bahnschrift"/>
              </a:defRPr>
            </a:lvl1pPr>
          </a:lstStyle>
          <a:p>
            <a:r>
              <a:rPr dirty="0" err="1"/>
              <a:t>Analisi</a:t>
            </a:r>
            <a:r>
              <a:rPr dirty="0"/>
              <a:t> </a:t>
            </a:r>
            <a:r>
              <a:rPr dirty="0" err="1"/>
              <a:t>delle</a:t>
            </a:r>
            <a:r>
              <a:rPr dirty="0"/>
              <a:t> </a:t>
            </a:r>
            <a:r>
              <a:rPr dirty="0" err="1"/>
              <a:t>relazioni</a:t>
            </a:r>
            <a:r>
              <a:rPr dirty="0"/>
              <a:t> di causa-</a:t>
            </a:r>
            <a:r>
              <a:rPr dirty="0" err="1"/>
              <a:t>effetto</a:t>
            </a:r>
            <a:r>
              <a:rPr dirty="0"/>
              <a:t> </a:t>
            </a:r>
            <a:r>
              <a:rPr dirty="0" err="1"/>
              <a:t>tra</a:t>
            </a:r>
            <a:r>
              <a:rPr dirty="0"/>
              <a:t> le </a:t>
            </a:r>
            <a:r>
              <a:rPr dirty="0" err="1"/>
              <a:t>varie</a:t>
            </a:r>
            <a:r>
              <a:rPr dirty="0"/>
              <a:t> </a:t>
            </a:r>
            <a:r>
              <a:rPr dirty="0" err="1"/>
              <a:t>dimensioni</a:t>
            </a:r>
            <a:r>
              <a:rPr dirty="0"/>
              <a:t> </a:t>
            </a:r>
            <a:r>
              <a:rPr dirty="0" err="1"/>
              <a:t>colpite</a:t>
            </a:r>
            <a:r>
              <a:rPr dirty="0"/>
              <a:t> </a:t>
            </a:r>
            <a:r>
              <a:rPr dirty="0" err="1"/>
              <a:t>dalla</a:t>
            </a:r>
            <a:r>
              <a:rPr dirty="0"/>
              <a:t> </a:t>
            </a:r>
            <a:r>
              <a:rPr dirty="0" err="1"/>
              <a:t>tempesta</a:t>
            </a:r>
            <a:endParaRPr dirty="0"/>
          </a:p>
        </p:txBody>
      </p:sp>
      <p:grpSp>
        <p:nvGrpSpPr>
          <p:cNvPr id="1072" name="Gruppo 29"/>
          <p:cNvGrpSpPr/>
          <p:nvPr/>
        </p:nvGrpSpPr>
        <p:grpSpPr>
          <a:xfrm>
            <a:off x="477060" y="1699531"/>
            <a:ext cx="4331005" cy="1160781"/>
            <a:chOff x="0" y="0"/>
            <a:chExt cx="4331003" cy="1160780"/>
          </a:xfrm>
        </p:grpSpPr>
        <p:sp>
          <p:nvSpPr>
            <p:cNvPr id="1070" name="Rettangolo con angoli arrotondati 30"/>
            <p:cNvSpPr/>
            <p:nvPr/>
          </p:nvSpPr>
          <p:spPr>
            <a:xfrm>
              <a:off x="0" y="39015"/>
              <a:ext cx="4331004" cy="1082752"/>
            </a:xfrm>
            <a:prstGeom prst="roundRect">
              <a:avLst>
                <a:gd name="adj" fmla="val 10000"/>
              </a:avLst>
            </a:prstGeom>
            <a:solidFill>
              <a:schemeClr val="accent5"/>
            </a:solidFill>
            <a:ln w="25400" cap="rnd">
              <a:solidFill>
                <a:schemeClr val="accent5"/>
              </a:solidFill>
              <a:prstDash val="solid"/>
              <a:round/>
            </a:ln>
            <a:effectLst/>
          </p:spPr>
          <p:txBody>
            <a:bodyPr wrap="square" lIns="45718" tIns="45718" rIns="45718" bIns="45718" numCol="1" anchor="t">
              <a:noAutofit/>
            </a:bodyPr>
            <a:lstStyle/>
            <a:p>
              <a:pPr>
                <a:defRPr>
                  <a:latin typeface="+mj-lt"/>
                  <a:ea typeface="+mj-ea"/>
                  <a:cs typeface="+mj-cs"/>
                  <a:sym typeface="Calibri"/>
                </a:defRPr>
              </a:pPr>
              <a:endParaRPr/>
            </a:p>
          </p:txBody>
        </p:sp>
        <p:sp>
          <p:nvSpPr>
            <p:cNvPr id="1071" name="CasellaDiTesto 31"/>
            <p:cNvSpPr txBox="1"/>
            <p:nvPr/>
          </p:nvSpPr>
          <p:spPr>
            <a:xfrm>
              <a:off x="31713" y="0"/>
              <a:ext cx="4267578" cy="116078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1920" tIns="121920" rIns="121920" bIns="121920" numCol="1" anchor="ctr">
              <a:spAutoFit/>
            </a:bodyPr>
            <a:lstStyle>
              <a:lvl1pPr algn="ctr" defTabSz="1422400">
                <a:lnSpc>
                  <a:spcPct val="90000"/>
                </a:lnSpc>
                <a:spcBef>
                  <a:spcPts val="1300"/>
                </a:spcBef>
                <a:defRPr sz="3200">
                  <a:latin typeface="Bahnschrift"/>
                  <a:ea typeface="Bahnschrift"/>
                  <a:cs typeface="Bahnschrift"/>
                  <a:sym typeface="Bahnschrift"/>
                </a:defRPr>
              </a:lvl1pPr>
            </a:lstStyle>
            <a:p>
              <a:r>
                <a:t>Revisione della letteratura </a:t>
              </a:r>
            </a:p>
          </p:txBody>
        </p:sp>
      </p:grpSp>
      <p:sp>
        <p:nvSpPr>
          <p:cNvPr id="1073" name="Segnaposto piè di pagina 8"/>
          <p:cNvSpPr txBox="1"/>
          <p:nvPr/>
        </p:nvSpPr>
        <p:spPr>
          <a:xfrm>
            <a:off x="534246" y="6368819"/>
            <a:ext cx="4483214"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pic>
        <p:nvPicPr>
          <p:cNvPr id="13" name="Picture 2" descr="Picture 2">
            <a:extLst>
              <a:ext uri="{FF2B5EF4-FFF2-40B4-BE49-F238E27FC236}">
                <a16:creationId xmlns:a16="http://schemas.microsoft.com/office/drawing/2014/main" id="{4927CCEF-39E7-4F4F-802F-172EEFCA4D40}"/>
              </a:ext>
            </a:extLst>
          </p:cNvPr>
          <p:cNvPicPr>
            <a:picLocks noChangeAspect="1"/>
          </p:cNvPicPr>
          <p:nvPr/>
        </p:nvPicPr>
        <p:blipFill>
          <a:blip r:embed="rId5"/>
          <a:stretch>
            <a:fillRect/>
          </a:stretch>
        </p:blipFill>
        <p:spPr>
          <a:xfrm>
            <a:off x="1196646" y="5012263"/>
            <a:ext cx="2909825" cy="848407"/>
          </a:xfrm>
          <a:prstGeom prst="rect">
            <a:avLst/>
          </a:prstGeom>
          <a:ln w="12700">
            <a:miter lim="400000"/>
          </a:ln>
        </p:spPr>
      </p:pic>
      <p:sp>
        <p:nvSpPr>
          <p:cNvPr id="15" name="CasellaDiTesto 14">
            <a:extLst>
              <a:ext uri="{FF2B5EF4-FFF2-40B4-BE49-F238E27FC236}">
                <a16:creationId xmlns:a16="http://schemas.microsoft.com/office/drawing/2014/main" id="{F9816DDD-3803-4603-9626-81ED613E5252}"/>
              </a:ext>
            </a:extLst>
          </p:cNvPr>
          <p:cNvSpPr txBox="1"/>
          <p:nvPr/>
        </p:nvSpPr>
        <p:spPr>
          <a:xfrm>
            <a:off x="1094153" y="5879877"/>
            <a:ext cx="3114809"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200" dirty="0">
                <a:latin typeface="Bahnschrift" panose="020B0502040204020203" pitchFamily="34" charset="0"/>
              </a:rPr>
              <a:t>https://www.tesaf.unipd.it/ricerca/progetti-dip-tesaf</a:t>
            </a:r>
          </a:p>
        </p:txBody>
      </p:sp>
      <p:pic>
        <p:nvPicPr>
          <p:cNvPr id="3" name="Immagine 25" descr="Immagine 25">
            <a:extLst>
              <a:ext uri="{FF2B5EF4-FFF2-40B4-BE49-F238E27FC236}">
                <a16:creationId xmlns:a16="http://schemas.microsoft.com/office/drawing/2014/main" id="{4205D162-0AB4-4780-A2E3-38874CCA4669}"/>
              </a:ext>
            </a:extLst>
          </p:cNvPr>
          <p:cNvPicPr>
            <a:picLocks noChangeAspect="1"/>
          </p:cNvPicPr>
          <p:nvPr/>
        </p:nvPicPr>
        <p:blipFill>
          <a:blip r:embed="rId4"/>
          <a:stretch>
            <a:fillRect/>
          </a:stretch>
        </p:blipFill>
        <p:spPr>
          <a:xfrm rot="5400000">
            <a:off x="4577627" y="4325053"/>
            <a:ext cx="540741" cy="1151707"/>
          </a:xfrm>
          <a:prstGeom prst="rect">
            <a:avLst/>
          </a:prstGeom>
          <a:ln w="12700">
            <a:miter lim="400000"/>
          </a:ln>
        </p:spPr>
      </p:pic>
      <p:pic>
        <p:nvPicPr>
          <p:cNvPr id="8" name="Immagine 7">
            <a:extLst>
              <a:ext uri="{FF2B5EF4-FFF2-40B4-BE49-F238E27FC236}">
                <a16:creationId xmlns:a16="http://schemas.microsoft.com/office/drawing/2014/main" id="{14415423-C81F-4B0C-B8C2-17C4372CD92E}"/>
              </a:ext>
            </a:extLst>
          </p:cNvPr>
          <p:cNvPicPr>
            <a:picLocks/>
          </p:cNvPicPr>
          <p:nvPr/>
        </p:nvPicPr>
        <p:blipFill rotWithShape="1">
          <a:blip r:embed="rId6"/>
          <a:srcRect t="19096" r="54209"/>
          <a:stretch/>
        </p:blipFill>
        <p:spPr>
          <a:xfrm>
            <a:off x="6582728" y="2971220"/>
            <a:ext cx="3854044" cy="3114270"/>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fill="hold" grpId="0" nodeType="afterEffect">
                                  <p:stCondLst>
                                    <p:cond delay="0"/>
                                  </p:stCondLst>
                                  <p:iterate>
                                    <p:tmAbs val="0"/>
                                  </p:iterate>
                                  <p:childTnLst>
                                    <p:set>
                                      <p:cBhvr>
                                        <p:cTn id="6" fill="hold"/>
                                        <p:tgtEl>
                                          <p:spTgt spid="13"/>
                                        </p:tgtEl>
                                        <p:attrNameLst>
                                          <p:attrName>style.visibility</p:attrName>
                                        </p:attrNameLst>
                                      </p:cBhvr>
                                      <p:to>
                                        <p:strVal val="visible"/>
                                      </p:to>
                                    </p:set>
                                    <p:animEffect transition="in" filter="fade">
                                      <p:cBhvr>
                                        <p:cTn id="7" dur="8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advAuto="0"/>
    </p:bld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032" name="Diagramma 5"/>
          <p:cNvGrpSpPr/>
          <p:nvPr/>
        </p:nvGrpSpPr>
        <p:grpSpPr>
          <a:xfrm>
            <a:off x="253423" y="1658247"/>
            <a:ext cx="4361062" cy="4372136"/>
            <a:chOff x="0" y="0"/>
            <a:chExt cx="4361060" cy="4372135"/>
          </a:xfrm>
        </p:grpSpPr>
        <p:grpSp>
          <p:nvGrpSpPr>
            <p:cNvPr id="1023" name="Gruppo"/>
            <p:cNvGrpSpPr/>
            <p:nvPr/>
          </p:nvGrpSpPr>
          <p:grpSpPr>
            <a:xfrm>
              <a:off x="30057" y="-1"/>
              <a:ext cx="4331004" cy="1160782"/>
              <a:chOff x="0" y="0"/>
              <a:chExt cx="4331003" cy="1160780"/>
            </a:xfrm>
          </p:grpSpPr>
          <p:sp>
            <p:nvSpPr>
              <p:cNvPr id="1021" name="Rettangolo arrotondato"/>
              <p:cNvSpPr/>
              <p:nvPr/>
            </p:nvSpPr>
            <p:spPr>
              <a:xfrm>
                <a:off x="0" y="39014"/>
                <a:ext cx="4331004" cy="1082752"/>
              </a:xfrm>
              <a:prstGeom prst="roundRect">
                <a:avLst>
                  <a:gd name="adj" fmla="val 10000"/>
                </a:avLst>
              </a:prstGeom>
              <a:solidFill>
                <a:schemeClr val="accent5"/>
              </a:solidFill>
              <a:ln w="25400" cap="rnd">
                <a:solidFill>
                  <a:schemeClr val="accent5"/>
                </a:solidFill>
                <a:prstDash val="solid"/>
                <a:round/>
              </a:ln>
              <a:effectLst/>
            </p:spPr>
            <p:txBody>
              <a:bodyPr wrap="square" lIns="45718" tIns="45718" rIns="45718" bIns="45718" numCol="1" anchor="ctr">
                <a:noAutofit/>
              </a:bodyPr>
              <a:lstStyle/>
              <a:p>
                <a:pPr algn="ctr" defTabSz="1422400">
                  <a:lnSpc>
                    <a:spcPct val="90000"/>
                  </a:lnSpc>
                  <a:spcBef>
                    <a:spcPts val="700"/>
                  </a:spcBef>
                  <a:defRPr>
                    <a:solidFill>
                      <a:srgbClr val="FFFFFF"/>
                    </a:solidFill>
                  </a:defRPr>
                </a:pPr>
                <a:endParaRPr/>
              </a:p>
            </p:txBody>
          </p:sp>
          <p:sp>
            <p:nvSpPr>
              <p:cNvPr id="1022" name="Revisione della letteratura"/>
              <p:cNvSpPr txBox="1"/>
              <p:nvPr/>
            </p:nvSpPr>
            <p:spPr>
              <a:xfrm>
                <a:off x="31713" y="0"/>
                <a:ext cx="4267579" cy="116078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1920" tIns="121920" rIns="121920" bIns="121920" numCol="1" anchor="ctr">
                <a:spAutoFit/>
              </a:bodyPr>
              <a:lstStyle>
                <a:lvl1pPr algn="ctr" defTabSz="1422400">
                  <a:lnSpc>
                    <a:spcPct val="90000"/>
                  </a:lnSpc>
                  <a:spcBef>
                    <a:spcPts val="1300"/>
                  </a:spcBef>
                  <a:defRPr sz="3200">
                    <a:latin typeface="Bahnschrift"/>
                    <a:ea typeface="Bahnschrift"/>
                    <a:cs typeface="Bahnschrift"/>
                    <a:sym typeface="Bahnschrift"/>
                  </a:defRPr>
                </a:lvl1pPr>
              </a:lstStyle>
              <a:p>
                <a:r>
                  <a:t>Revisione della letteratura </a:t>
                </a:r>
              </a:p>
            </p:txBody>
          </p:sp>
        </p:grpSp>
        <p:sp>
          <p:nvSpPr>
            <p:cNvPr id="1024" name="Freccia"/>
            <p:cNvSpPr/>
            <p:nvPr/>
          </p:nvSpPr>
          <p:spPr>
            <a:xfrm rot="5463531">
              <a:off x="1976687" y="1149892"/>
              <a:ext cx="407689" cy="487238"/>
            </a:xfrm>
            <a:prstGeom prst="rightArrow">
              <a:avLst>
                <a:gd name="adj1" fmla="val 60000"/>
                <a:gd name="adj2" fmla="val 50000"/>
              </a:avLst>
            </a:prstGeom>
            <a:solidFill>
              <a:srgbClr val="4DC58D"/>
            </a:solidFill>
            <a:ln w="12700" cap="flat">
              <a:noFill/>
              <a:miter lim="400000"/>
            </a:ln>
            <a:effectLst/>
          </p:spPr>
          <p:txBody>
            <a:bodyPr wrap="square" lIns="45718" tIns="45718" rIns="45718" bIns="45718" numCol="1" anchor="ctr">
              <a:noAutofit/>
            </a:bodyPr>
            <a:lstStyle/>
            <a:p>
              <a:pPr algn="ctr" defTabSz="800100">
                <a:lnSpc>
                  <a:spcPct val="90000"/>
                </a:lnSpc>
                <a:spcBef>
                  <a:spcPts val="700"/>
                </a:spcBef>
                <a:defRPr>
                  <a:solidFill>
                    <a:srgbClr val="FFFFFF"/>
                  </a:solidFill>
                </a:defRPr>
              </a:pPr>
              <a:endParaRPr/>
            </a:p>
          </p:txBody>
        </p:sp>
        <p:grpSp>
          <p:nvGrpSpPr>
            <p:cNvPr id="1027" name="Gruppo"/>
            <p:cNvGrpSpPr/>
            <p:nvPr/>
          </p:nvGrpSpPr>
          <p:grpSpPr>
            <a:xfrm>
              <a:off x="0" y="1665257"/>
              <a:ext cx="4331004" cy="1082752"/>
              <a:chOff x="0" y="0"/>
              <a:chExt cx="4331003" cy="1082750"/>
            </a:xfrm>
          </p:grpSpPr>
          <p:sp>
            <p:nvSpPr>
              <p:cNvPr id="1025" name="Rettangolo arrotondato"/>
              <p:cNvSpPr/>
              <p:nvPr/>
            </p:nvSpPr>
            <p:spPr>
              <a:xfrm>
                <a:off x="0" y="0"/>
                <a:ext cx="4331004" cy="1082751"/>
              </a:xfrm>
              <a:prstGeom prst="roundRect">
                <a:avLst>
                  <a:gd name="adj" fmla="val 10000"/>
                </a:avLst>
              </a:prstGeom>
              <a:solidFill>
                <a:srgbClr val="4DC58D"/>
              </a:solidFill>
              <a:ln w="25400" cap="flat">
                <a:solidFill>
                  <a:srgbClr val="FFFFFF"/>
                </a:solidFill>
                <a:prstDash val="solid"/>
                <a:round/>
              </a:ln>
              <a:effectLst/>
            </p:spPr>
            <p:txBody>
              <a:bodyPr wrap="square" lIns="45718" tIns="45718" rIns="45718" bIns="45718" numCol="1" anchor="ctr">
                <a:noAutofit/>
              </a:bodyPr>
              <a:lstStyle/>
              <a:p>
                <a:pPr algn="ctr" defTabSz="1066800">
                  <a:lnSpc>
                    <a:spcPct val="90000"/>
                  </a:lnSpc>
                  <a:spcBef>
                    <a:spcPts val="700"/>
                  </a:spcBef>
                  <a:defRPr sz="2400">
                    <a:latin typeface="Bahnschrift"/>
                    <a:ea typeface="Bahnschrift"/>
                    <a:cs typeface="Bahnschrift"/>
                    <a:sym typeface="Bahnschrift"/>
                  </a:defRPr>
                </a:pPr>
                <a:endParaRPr/>
              </a:p>
            </p:txBody>
          </p:sp>
          <p:sp>
            <p:nvSpPr>
              <p:cNvPr id="1026" name="Categorizzazione degli effetti / conseguenze della tempesta"/>
              <p:cNvSpPr txBox="1"/>
              <p:nvPr/>
            </p:nvSpPr>
            <p:spPr>
              <a:xfrm>
                <a:off x="31713" y="100050"/>
                <a:ext cx="4267579" cy="8826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39" tIns="91439" rIns="91439" bIns="91439" numCol="1" anchor="ctr">
                <a:spAutoFit/>
              </a:bodyPr>
              <a:lstStyle>
                <a:lvl1pPr algn="ctr" defTabSz="1066800">
                  <a:lnSpc>
                    <a:spcPct val="90000"/>
                  </a:lnSpc>
                  <a:spcBef>
                    <a:spcPts val="1000"/>
                  </a:spcBef>
                  <a:defRPr sz="2400">
                    <a:latin typeface="Bahnschrift"/>
                    <a:ea typeface="Bahnschrift"/>
                    <a:cs typeface="Bahnschrift"/>
                    <a:sym typeface="Bahnschrift"/>
                  </a:defRPr>
                </a:lvl1pPr>
              </a:lstStyle>
              <a:p>
                <a:r>
                  <a:t>Categorizzazione degli effetti / conseguenze della tempesta</a:t>
                </a:r>
              </a:p>
            </p:txBody>
          </p:sp>
        </p:grpSp>
        <p:sp>
          <p:nvSpPr>
            <p:cNvPr id="1028" name="Freccia"/>
            <p:cNvSpPr/>
            <p:nvPr/>
          </p:nvSpPr>
          <p:spPr>
            <a:xfrm rot="5400000">
              <a:off x="1962487" y="2775077"/>
              <a:ext cx="406032" cy="487238"/>
            </a:xfrm>
            <a:prstGeom prst="rightArrow">
              <a:avLst>
                <a:gd name="adj1" fmla="val 60000"/>
                <a:gd name="adj2" fmla="val 50000"/>
              </a:avLst>
            </a:prstGeom>
            <a:solidFill>
              <a:schemeClr val="accent6"/>
            </a:solidFill>
            <a:ln w="12700" cap="flat">
              <a:noFill/>
              <a:miter lim="400000"/>
            </a:ln>
            <a:effectLst/>
          </p:spPr>
          <p:txBody>
            <a:bodyPr wrap="square" lIns="45718" tIns="45718" rIns="45718" bIns="45718" numCol="1" anchor="ctr">
              <a:noAutofit/>
            </a:bodyPr>
            <a:lstStyle/>
            <a:p>
              <a:pPr algn="ctr" defTabSz="800100">
                <a:lnSpc>
                  <a:spcPct val="90000"/>
                </a:lnSpc>
                <a:spcBef>
                  <a:spcPts val="700"/>
                </a:spcBef>
                <a:defRPr>
                  <a:solidFill>
                    <a:srgbClr val="FFFFFF"/>
                  </a:solidFill>
                </a:defRPr>
              </a:pPr>
              <a:endParaRPr/>
            </a:p>
          </p:txBody>
        </p:sp>
        <p:grpSp>
          <p:nvGrpSpPr>
            <p:cNvPr id="1031" name="Gruppo"/>
            <p:cNvGrpSpPr/>
            <p:nvPr/>
          </p:nvGrpSpPr>
          <p:grpSpPr>
            <a:xfrm>
              <a:off x="0" y="3289384"/>
              <a:ext cx="4331004" cy="1082752"/>
              <a:chOff x="0" y="0"/>
              <a:chExt cx="4331003" cy="1082750"/>
            </a:xfrm>
          </p:grpSpPr>
          <p:sp>
            <p:nvSpPr>
              <p:cNvPr id="1029" name="Rettangolo arrotondato"/>
              <p:cNvSpPr/>
              <p:nvPr/>
            </p:nvSpPr>
            <p:spPr>
              <a:xfrm>
                <a:off x="0" y="0"/>
                <a:ext cx="4331004" cy="1082751"/>
              </a:xfrm>
              <a:prstGeom prst="roundRect">
                <a:avLst>
                  <a:gd name="adj" fmla="val 10000"/>
                </a:avLst>
              </a:prstGeom>
              <a:solidFill>
                <a:schemeClr val="accent6"/>
              </a:solidFill>
              <a:ln w="25400" cap="flat">
                <a:solidFill>
                  <a:srgbClr val="FFFFFF"/>
                </a:solidFill>
                <a:prstDash val="solid"/>
                <a:round/>
              </a:ln>
              <a:effectLst/>
            </p:spPr>
            <p:txBody>
              <a:bodyPr wrap="square" lIns="45718" tIns="45718" rIns="45718" bIns="45718" numCol="1" anchor="ctr">
                <a:noAutofit/>
              </a:bodyPr>
              <a:lstStyle/>
              <a:p>
                <a:pPr algn="ctr" defTabSz="1066800">
                  <a:lnSpc>
                    <a:spcPct val="90000"/>
                  </a:lnSpc>
                  <a:spcBef>
                    <a:spcPts val="700"/>
                  </a:spcBef>
                  <a:defRPr>
                    <a:solidFill>
                      <a:srgbClr val="FFFFFF"/>
                    </a:solidFill>
                  </a:defRPr>
                </a:pPr>
                <a:endParaRPr/>
              </a:p>
            </p:txBody>
          </p:sp>
          <p:sp>
            <p:nvSpPr>
              <p:cNvPr id="1030" name="Visualizzazione grafica delle relazioni di causa effetto"/>
              <p:cNvSpPr txBox="1"/>
              <p:nvPr/>
            </p:nvSpPr>
            <p:spPr>
              <a:xfrm>
                <a:off x="31713" y="100050"/>
                <a:ext cx="4267579" cy="8826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39" tIns="91439" rIns="91439" bIns="91439" numCol="1" anchor="ctr">
                <a:spAutoFit/>
              </a:bodyPr>
              <a:lstStyle>
                <a:lvl1pPr algn="ctr" defTabSz="1066800">
                  <a:lnSpc>
                    <a:spcPct val="90000"/>
                  </a:lnSpc>
                  <a:spcBef>
                    <a:spcPts val="1000"/>
                  </a:spcBef>
                  <a:defRPr sz="2400">
                    <a:latin typeface="Bahnschrift"/>
                    <a:ea typeface="Bahnschrift"/>
                    <a:cs typeface="Bahnschrift"/>
                    <a:sym typeface="Bahnschrift"/>
                  </a:defRPr>
                </a:lvl1pPr>
              </a:lstStyle>
              <a:p>
                <a:r>
                  <a:t>Visualizzazione grafica delle relazioni di causa effetto </a:t>
                </a:r>
              </a:p>
            </p:txBody>
          </p:sp>
        </p:grpSp>
      </p:grpSp>
      <p:sp>
        <p:nvSpPr>
          <p:cNvPr id="1033" name="CasellaDiTesto 13"/>
          <p:cNvSpPr txBox="1"/>
          <p:nvPr/>
        </p:nvSpPr>
        <p:spPr>
          <a:xfrm>
            <a:off x="6040299" y="2615892"/>
            <a:ext cx="3341011" cy="5740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3200">
                <a:latin typeface="Bahnschrift"/>
                <a:ea typeface="Bahnschrift"/>
                <a:cs typeface="Bahnschrift"/>
                <a:sym typeface="Bahnschrift"/>
              </a:defRPr>
            </a:lvl1pPr>
          </a:lstStyle>
          <a:p>
            <a:r>
              <a:t>Effetto </a:t>
            </a:r>
          </a:p>
        </p:txBody>
      </p:sp>
      <p:pic>
        <p:nvPicPr>
          <p:cNvPr id="1034" name="Immagine 11" descr="Immagine 11"/>
          <p:cNvPicPr>
            <a:picLocks noChangeAspect="1"/>
          </p:cNvPicPr>
          <p:nvPr/>
        </p:nvPicPr>
        <p:blipFill>
          <a:blip r:embed="rId3"/>
          <a:stretch>
            <a:fillRect/>
          </a:stretch>
        </p:blipFill>
        <p:spPr>
          <a:xfrm rot="3705048">
            <a:off x="4942547" y="2726054"/>
            <a:ext cx="487921" cy="1039206"/>
          </a:xfrm>
          <a:prstGeom prst="rect">
            <a:avLst/>
          </a:prstGeom>
          <a:ln w="12700">
            <a:miter lim="400000"/>
          </a:ln>
        </p:spPr>
      </p:pic>
      <p:pic>
        <p:nvPicPr>
          <p:cNvPr id="1035" name="Immagine 15" descr="Immagine 15"/>
          <p:cNvPicPr>
            <a:picLocks noChangeAspect="1"/>
          </p:cNvPicPr>
          <p:nvPr/>
        </p:nvPicPr>
        <p:blipFill>
          <a:blip r:embed="rId3"/>
          <a:stretch>
            <a:fillRect/>
          </a:stretch>
        </p:blipFill>
        <p:spPr>
          <a:xfrm rot="5400000">
            <a:off x="4973196" y="3279621"/>
            <a:ext cx="480087" cy="1022521"/>
          </a:xfrm>
          <a:prstGeom prst="rect">
            <a:avLst/>
          </a:prstGeom>
          <a:ln w="12700">
            <a:miter lim="400000"/>
          </a:ln>
        </p:spPr>
      </p:pic>
      <p:pic>
        <p:nvPicPr>
          <p:cNvPr id="1036" name="Immagine 16" descr="Immagine 16"/>
          <p:cNvPicPr>
            <a:picLocks noChangeAspect="1"/>
          </p:cNvPicPr>
          <p:nvPr/>
        </p:nvPicPr>
        <p:blipFill>
          <a:blip r:embed="rId3"/>
          <a:stretch>
            <a:fillRect/>
          </a:stretch>
        </p:blipFill>
        <p:spPr>
          <a:xfrm rot="6090187">
            <a:off x="4978067" y="3895938"/>
            <a:ext cx="535912" cy="1141421"/>
          </a:xfrm>
          <a:prstGeom prst="rect">
            <a:avLst/>
          </a:prstGeom>
          <a:ln w="12700">
            <a:miter lim="400000"/>
          </a:ln>
        </p:spPr>
      </p:pic>
      <p:sp>
        <p:nvSpPr>
          <p:cNvPr id="1037" name="CasellaDiTesto 17"/>
          <p:cNvSpPr txBox="1"/>
          <p:nvPr/>
        </p:nvSpPr>
        <p:spPr>
          <a:xfrm>
            <a:off x="5924779" y="4174261"/>
            <a:ext cx="3341011" cy="5740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3200">
                <a:latin typeface="Bahnschrift"/>
                <a:ea typeface="Bahnschrift"/>
                <a:cs typeface="Bahnschrift"/>
                <a:sym typeface="Bahnschrift"/>
              </a:defRPr>
            </a:lvl1pPr>
          </a:lstStyle>
          <a:p>
            <a:r>
              <a:t>Dimensione </a:t>
            </a:r>
          </a:p>
        </p:txBody>
      </p:sp>
      <p:sp>
        <p:nvSpPr>
          <p:cNvPr id="1038" name="CasellaDiTesto 18"/>
          <p:cNvSpPr txBox="1"/>
          <p:nvPr/>
        </p:nvSpPr>
        <p:spPr>
          <a:xfrm>
            <a:off x="6229260" y="3442049"/>
            <a:ext cx="3341011" cy="5740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3200">
                <a:latin typeface="Bahnschrift"/>
                <a:ea typeface="Bahnschrift"/>
                <a:cs typeface="Bahnschrift"/>
                <a:sym typeface="Bahnschrift"/>
              </a:defRPr>
            </a:pPr>
            <a:r>
              <a:t>Macrocategoria</a:t>
            </a:r>
            <a:r>
              <a:rPr sz="2800">
                <a:latin typeface="Abadi "/>
                <a:ea typeface="Abadi "/>
                <a:cs typeface="Abadi "/>
                <a:sym typeface="Abadi "/>
              </a:rPr>
              <a:t> </a:t>
            </a:r>
          </a:p>
        </p:txBody>
      </p:sp>
      <p:sp>
        <p:nvSpPr>
          <p:cNvPr id="1039" name="CasellaDiTesto 2"/>
          <p:cNvSpPr txBox="1"/>
          <p:nvPr/>
        </p:nvSpPr>
        <p:spPr>
          <a:xfrm>
            <a:off x="974699" y="118339"/>
            <a:ext cx="9194801" cy="1056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defRPr sz="3200">
                <a:latin typeface="Bahnschrift"/>
                <a:ea typeface="Bahnschrift"/>
                <a:cs typeface="Bahnschrift"/>
                <a:sym typeface="Bahnschrift"/>
              </a:defRPr>
            </a:pPr>
            <a:r>
              <a:t>Relazioni di causa-effetto nel Sistema socio-ecologico forestale_ </a:t>
            </a:r>
            <a:r>
              <a:rPr b="1"/>
              <a:t>Metodologia</a:t>
            </a:r>
          </a:p>
        </p:txBody>
      </p:sp>
      <p:sp>
        <p:nvSpPr>
          <p:cNvPr id="1040" name="Segnaposto piè di pagina 8"/>
          <p:cNvSpPr txBox="1"/>
          <p:nvPr/>
        </p:nvSpPr>
        <p:spPr>
          <a:xfrm>
            <a:off x="534246" y="6368819"/>
            <a:ext cx="4361062"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afterEffect">
                                  <p:stCondLst>
                                    <p:cond delay="0"/>
                                  </p:stCondLst>
                                  <p:iterate>
                                    <p:tmAbs val="0"/>
                                  </p:iterate>
                                  <p:childTnLst>
                                    <p:set>
                                      <p:cBhvr>
                                        <p:cTn id="6" fill="hold"/>
                                        <p:tgtEl>
                                          <p:spTgt spid="1033"/>
                                        </p:tgtEl>
                                        <p:attrNameLst>
                                          <p:attrName>style.visibility</p:attrName>
                                        </p:attrNameLst>
                                      </p:cBhvr>
                                      <p:to>
                                        <p:strVal val="visible"/>
                                      </p:to>
                                    </p:set>
                                    <p:animEffect transition="in" filter="wipe(left)">
                                      <p:cBhvr>
                                        <p:cTn id="7" dur="500"/>
                                        <p:tgtEl>
                                          <p:spTgt spid="1033"/>
                                        </p:tgtEl>
                                      </p:cBhvr>
                                    </p:animEffect>
                                  </p:childTnLst>
                                </p:cTn>
                              </p:par>
                            </p:childTnLst>
                          </p:cTn>
                        </p:par>
                        <p:par>
                          <p:cTn id="8" fill="hold">
                            <p:stCondLst>
                              <p:cond delay="500"/>
                            </p:stCondLst>
                            <p:childTnLst>
                              <p:par>
                                <p:cTn id="9" presetID="10" presetClass="entr" fill="hold" grpId="2" nodeType="afterEffect">
                                  <p:stCondLst>
                                    <p:cond delay="0"/>
                                  </p:stCondLst>
                                  <p:iterate>
                                    <p:tmAbs val="0"/>
                                  </p:iterate>
                                  <p:childTnLst>
                                    <p:set>
                                      <p:cBhvr>
                                        <p:cTn id="10" fill="hold"/>
                                        <p:tgtEl>
                                          <p:spTgt spid="1034"/>
                                        </p:tgtEl>
                                        <p:attrNameLst>
                                          <p:attrName>style.visibility</p:attrName>
                                        </p:attrNameLst>
                                      </p:cBhvr>
                                      <p:to>
                                        <p:strVal val="visible"/>
                                      </p:to>
                                    </p:set>
                                    <p:animEffect transition="in" filter="fade">
                                      <p:cBhvr>
                                        <p:cTn id="11" dur="500"/>
                                        <p:tgtEl>
                                          <p:spTgt spid="1034"/>
                                        </p:tgtEl>
                                      </p:cBhvr>
                                    </p:animEffect>
                                  </p:childTnLst>
                                </p:cTn>
                              </p:par>
                            </p:childTnLst>
                          </p:cTn>
                        </p:par>
                        <p:par>
                          <p:cTn id="12" fill="hold">
                            <p:stCondLst>
                              <p:cond delay="1000"/>
                            </p:stCondLst>
                            <p:childTnLst>
                              <p:par>
                                <p:cTn id="13" presetID="10" presetClass="entr" fill="hold" grpId="3" nodeType="afterEffect">
                                  <p:stCondLst>
                                    <p:cond delay="0"/>
                                  </p:stCondLst>
                                  <p:iterate>
                                    <p:tmAbs val="0"/>
                                  </p:iterate>
                                  <p:childTnLst>
                                    <p:set>
                                      <p:cBhvr>
                                        <p:cTn id="14" fill="hold"/>
                                        <p:tgtEl>
                                          <p:spTgt spid="1035"/>
                                        </p:tgtEl>
                                        <p:attrNameLst>
                                          <p:attrName>style.visibility</p:attrName>
                                        </p:attrNameLst>
                                      </p:cBhvr>
                                      <p:to>
                                        <p:strVal val="visible"/>
                                      </p:to>
                                    </p:set>
                                    <p:animEffect transition="in" filter="fade">
                                      <p:cBhvr>
                                        <p:cTn id="15" dur="500"/>
                                        <p:tgtEl>
                                          <p:spTgt spid="1035"/>
                                        </p:tgtEl>
                                      </p:cBhvr>
                                    </p:animEffect>
                                  </p:childTnLst>
                                </p:cTn>
                              </p:par>
                            </p:childTnLst>
                          </p:cTn>
                        </p:par>
                        <p:par>
                          <p:cTn id="16" fill="hold">
                            <p:stCondLst>
                              <p:cond delay="1500"/>
                            </p:stCondLst>
                            <p:childTnLst>
                              <p:par>
                                <p:cTn id="17" presetID="10" presetClass="entr" fill="hold" grpId="4" nodeType="afterEffect">
                                  <p:stCondLst>
                                    <p:cond delay="0"/>
                                  </p:stCondLst>
                                  <p:iterate>
                                    <p:tmAbs val="0"/>
                                  </p:iterate>
                                  <p:childTnLst>
                                    <p:set>
                                      <p:cBhvr>
                                        <p:cTn id="18" fill="hold"/>
                                        <p:tgtEl>
                                          <p:spTgt spid="1036"/>
                                        </p:tgtEl>
                                        <p:attrNameLst>
                                          <p:attrName>style.visibility</p:attrName>
                                        </p:attrNameLst>
                                      </p:cBhvr>
                                      <p:to>
                                        <p:strVal val="visible"/>
                                      </p:to>
                                    </p:set>
                                    <p:animEffect transition="in" filter="fade">
                                      <p:cBhvr>
                                        <p:cTn id="19" dur="500"/>
                                        <p:tgtEl>
                                          <p:spTgt spid="1036"/>
                                        </p:tgtEl>
                                      </p:cBhvr>
                                    </p:animEffect>
                                  </p:childTnLst>
                                </p:cTn>
                              </p:par>
                            </p:childTnLst>
                          </p:cTn>
                        </p:par>
                        <p:par>
                          <p:cTn id="20" fill="hold">
                            <p:stCondLst>
                              <p:cond delay="2000"/>
                            </p:stCondLst>
                            <p:childTnLst>
                              <p:par>
                                <p:cTn id="21" presetID="22" presetClass="entr" presetSubtype="8" fill="hold" grpId="5" nodeType="afterEffect">
                                  <p:stCondLst>
                                    <p:cond delay="0"/>
                                  </p:stCondLst>
                                  <p:iterate>
                                    <p:tmAbs val="0"/>
                                  </p:iterate>
                                  <p:childTnLst>
                                    <p:set>
                                      <p:cBhvr>
                                        <p:cTn id="22" fill="hold"/>
                                        <p:tgtEl>
                                          <p:spTgt spid="1037"/>
                                        </p:tgtEl>
                                        <p:attrNameLst>
                                          <p:attrName>style.visibility</p:attrName>
                                        </p:attrNameLst>
                                      </p:cBhvr>
                                      <p:to>
                                        <p:strVal val="visible"/>
                                      </p:to>
                                    </p:set>
                                    <p:animEffect transition="in" filter="wipe(left)">
                                      <p:cBhvr>
                                        <p:cTn id="23" dur="500"/>
                                        <p:tgtEl>
                                          <p:spTgt spid="1037"/>
                                        </p:tgtEl>
                                      </p:cBhvr>
                                    </p:animEffect>
                                  </p:childTnLst>
                                </p:cTn>
                              </p:par>
                            </p:childTnLst>
                          </p:cTn>
                        </p:par>
                        <p:par>
                          <p:cTn id="24" fill="hold">
                            <p:stCondLst>
                              <p:cond delay="2500"/>
                            </p:stCondLst>
                            <p:childTnLst>
                              <p:par>
                                <p:cTn id="25" presetID="22" presetClass="entr" presetSubtype="8" fill="hold" grpId="6" nodeType="afterEffect">
                                  <p:stCondLst>
                                    <p:cond delay="0"/>
                                  </p:stCondLst>
                                  <p:iterate>
                                    <p:tmAbs val="0"/>
                                  </p:iterate>
                                  <p:childTnLst>
                                    <p:set>
                                      <p:cBhvr>
                                        <p:cTn id="26" fill="hold"/>
                                        <p:tgtEl>
                                          <p:spTgt spid="1038"/>
                                        </p:tgtEl>
                                        <p:attrNameLst>
                                          <p:attrName>style.visibility</p:attrName>
                                        </p:attrNameLst>
                                      </p:cBhvr>
                                      <p:to>
                                        <p:strVal val="visible"/>
                                      </p:to>
                                    </p:set>
                                    <p:animEffect transition="in" filter="wipe(left)">
                                      <p:cBhvr>
                                        <p:cTn id="27" dur="500"/>
                                        <p:tgtEl>
                                          <p:spTgt spid="10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3" grpId="1" animBg="1" advAuto="0"/>
      <p:bldP spid="1034" grpId="2" animBg="1" advAuto="0"/>
      <p:bldP spid="1035" grpId="3" animBg="1" advAuto="0"/>
      <p:bldP spid="1036" grpId="4" animBg="1" advAuto="0"/>
      <p:bldP spid="1037" grpId="5" animBg="1" advAuto="0"/>
      <p:bldP spid="1038" grpId="6"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5" name="Diagramma 4"/>
          <p:cNvGrpSpPr/>
          <p:nvPr/>
        </p:nvGrpSpPr>
        <p:grpSpPr>
          <a:xfrm>
            <a:off x="253423" y="1658247"/>
            <a:ext cx="4361062" cy="4372136"/>
            <a:chOff x="0" y="0"/>
            <a:chExt cx="4361060" cy="4372135"/>
          </a:xfrm>
        </p:grpSpPr>
        <p:grpSp>
          <p:nvGrpSpPr>
            <p:cNvPr id="1046" name="Gruppo"/>
            <p:cNvGrpSpPr/>
            <p:nvPr/>
          </p:nvGrpSpPr>
          <p:grpSpPr>
            <a:xfrm>
              <a:off x="30057" y="-1"/>
              <a:ext cx="4331004" cy="1160782"/>
              <a:chOff x="0" y="0"/>
              <a:chExt cx="4331003" cy="1160780"/>
            </a:xfrm>
          </p:grpSpPr>
          <p:sp>
            <p:nvSpPr>
              <p:cNvPr id="1044" name="Rettangolo arrotondato"/>
              <p:cNvSpPr/>
              <p:nvPr/>
            </p:nvSpPr>
            <p:spPr>
              <a:xfrm>
                <a:off x="0" y="39014"/>
                <a:ext cx="4331004" cy="1082752"/>
              </a:xfrm>
              <a:prstGeom prst="roundRect">
                <a:avLst>
                  <a:gd name="adj" fmla="val 10000"/>
                </a:avLst>
              </a:prstGeom>
              <a:solidFill>
                <a:schemeClr val="accent5"/>
              </a:solidFill>
              <a:ln w="25400" cap="rnd">
                <a:solidFill>
                  <a:schemeClr val="accent5"/>
                </a:solidFill>
                <a:prstDash val="solid"/>
                <a:round/>
              </a:ln>
              <a:effectLst/>
            </p:spPr>
            <p:txBody>
              <a:bodyPr wrap="square" lIns="45718" tIns="45718" rIns="45718" bIns="45718" numCol="1" anchor="ctr">
                <a:noAutofit/>
              </a:bodyPr>
              <a:lstStyle/>
              <a:p>
                <a:pPr algn="ctr" defTabSz="1422400">
                  <a:lnSpc>
                    <a:spcPct val="90000"/>
                  </a:lnSpc>
                  <a:spcBef>
                    <a:spcPts val="700"/>
                  </a:spcBef>
                  <a:defRPr>
                    <a:solidFill>
                      <a:srgbClr val="FFFFFF"/>
                    </a:solidFill>
                  </a:defRPr>
                </a:pPr>
                <a:endParaRPr/>
              </a:p>
            </p:txBody>
          </p:sp>
          <p:sp>
            <p:nvSpPr>
              <p:cNvPr id="1045" name="Revisione della letteratura"/>
              <p:cNvSpPr txBox="1"/>
              <p:nvPr/>
            </p:nvSpPr>
            <p:spPr>
              <a:xfrm>
                <a:off x="31713" y="0"/>
                <a:ext cx="4267579" cy="116078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1920" tIns="121920" rIns="121920" bIns="121920" numCol="1" anchor="ctr">
                <a:spAutoFit/>
              </a:bodyPr>
              <a:lstStyle>
                <a:lvl1pPr algn="ctr" defTabSz="1422400">
                  <a:lnSpc>
                    <a:spcPct val="90000"/>
                  </a:lnSpc>
                  <a:spcBef>
                    <a:spcPts val="1300"/>
                  </a:spcBef>
                  <a:defRPr sz="3200">
                    <a:latin typeface="Bahnschrift"/>
                    <a:ea typeface="Bahnschrift"/>
                    <a:cs typeface="Bahnschrift"/>
                    <a:sym typeface="Bahnschrift"/>
                  </a:defRPr>
                </a:lvl1pPr>
              </a:lstStyle>
              <a:p>
                <a:r>
                  <a:t>Revisione della letteratura </a:t>
                </a:r>
              </a:p>
            </p:txBody>
          </p:sp>
        </p:grpSp>
        <p:sp>
          <p:nvSpPr>
            <p:cNvPr id="1047" name="Freccia"/>
            <p:cNvSpPr/>
            <p:nvPr/>
          </p:nvSpPr>
          <p:spPr>
            <a:xfrm rot="5463531">
              <a:off x="1976687" y="1149892"/>
              <a:ext cx="407689" cy="487238"/>
            </a:xfrm>
            <a:prstGeom prst="rightArrow">
              <a:avLst>
                <a:gd name="adj1" fmla="val 60000"/>
                <a:gd name="adj2" fmla="val 50000"/>
              </a:avLst>
            </a:prstGeom>
            <a:solidFill>
              <a:srgbClr val="4DC58D"/>
            </a:solidFill>
            <a:ln w="12700" cap="flat">
              <a:noFill/>
              <a:miter lim="400000"/>
            </a:ln>
            <a:effectLst/>
          </p:spPr>
          <p:txBody>
            <a:bodyPr wrap="square" lIns="45718" tIns="45718" rIns="45718" bIns="45718" numCol="1" anchor="ctr">
              <a:noAutofit/>
            </a:bodyPr>
            <a:lstStyle/>
            <a:p>
              <a:pPr algn="ctr" defTabSz="800100">
                <a:lnSpc>
                  <a:spcPct val="90000"/>
                </a:lnSpc>
                <a:spcBef>
                  <a:spcPts val="700"/>
                </a:spcBef>
                <a:defRPr>
                  <a:solidFill>
                    <a:srgbClr val="FFFFFF"/>
                  </a:solidFill>
                </a:defRPr>
              </a:pPr>
              <a:endParaRPr/>
            </a:p>
          </p:txBody>
        </p:sp>
        <p:grpSp>
          <p:nvGrpSpPr>
            <p:cNvPr id="1050" name="Gruppo"/>
            <p:cNvGrpSpPr/>
            <p:nvPr/>
          </p:nvGrpSpPr>
          <p:grpSpPr>
            <a:xfrm>
              <a:off x="0" y="1665257"/>
              <a:ext cx="4331004" cy="1082752"/>
              <a:chOff x="0" y="0"/>
              <a:chExt cx="4331003" cy="1082750"/>
            </a:xfrm>
          </p:grpSpPr>
          <p:sp>
            <p:nvSpPr>
              <p:cNvPr id="1048" name="Rettangolo arrotondato"/>
              <p:cNvSpPr/>
              <p:nvPr/>
            </p:nvSpPr>
            <p:spPr>
              <a:xfrm>
                <a:off x="0" y="0"/>
                <a:ext cx="4331004" cy="1082751"/>
              </a:xfrm>
              <a:prstGeom prst="roundRect">
                <a:avLst>
                  <a:gd name="adj" fmla="val 10000"/>
                </a:avLst>
              </a:prstGeom>
              <a:solidFill>
                <a:srgbClr val="4DC58D"/>
              </a:solidFill>
              <a:ln w="25400" cap="flat">
                <a:solidFill>
                  <a:srgbClr val="FFFFFF"/>
                </a:solidFill>
                <a:prstDash val="solid"/>
                <a:round/>
              </a:ln>
              <a:effectLst/>
            </p:spPr>
            <p:txBody>
              <a:bodyPr wrap="square" lIns="45718" tIns="45718" rIns="45718" bIns="45718" numCol="1" anchor="ctr">
                <a:noAutofit/>
              </a:bodyPr>
              <a:lstStyle/>
              <a:p>
                <a:pPr algn="ctr" defTabSz="1066800">
                  <a:lnSpc>
                    <a:spcPct val="90000"/>
                  </a:lnSpc>
                  <a:spcBef>
                    <a:spcPts val="700"/>
                  </a:spcBef>
                  <a:defRPr sz="2400">
                    <a:latin typeface="Bahnschrift"/>
                    <a:ea typeface="Bahnschrift"/>
                    <a:cs typeface="Bahnschrift"/>
                    <a:sym typeface="Bahnschrift"/>
                  </a:defRPr>
                </a:pPr>
                <a:endParaRPr/>
              </a:p>
            </p:txBody>
          </p:sp>
          <p:sp>
            <p:nvSpPr>
              <p:cNvPr id="1049" name="Categorizzazione degli effetti / conseguenze della tempesta"/>
              <p:cNvSpPr txBox="1"/>
              <p:nvPr/>
            </p:nvSpPr>
            <p:spPr>
              <a:xfrm>
                <a:off x="31713" y="100050"/>
                <a:ext cx="4267579" cy="8826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39" tIns="91439" rIns="91439" bIns="91439" numCol="1" anchor="ctr">
                <a:spAutoFit/>
              </a:bodyPr>
              <a:lstStyle>
                <a:lvl1pPr algn="ctr" defTabSz="1066800">
                  <a:lnSpc>
                    <a:spcPct val="90000"/>
                  </a:lnSpc>
                  <a:spcBef>
                    <a:spcPts val="1000"/>
                  </a:spcBef>
                  <a:defRPr sz="2400">
                    <a:latin typeface="Bahnschrift"/>
                    <a:ea typeface="Bahnschrift"/>
                    <a:cs typeface="Bahnschrift"/>
                    <a:sym typeface="Bahnschrift"/>
                  </a:defRPr>
                </a:lvl1pPr>
              </a:lstStyle>
              <a:p>
                <a:r>
                  <a:t>Categorizzazione degli effetti / conseguenze della tempesta</a:t>
                </a:r>
              </a:p>
            </p:txBody>
          </p:sp>
        </p:grpSp>
        <p:sp>
          <p:nvSpPr>
            <p:cNvPr id="1051" name="Freccia"/>
            <p:cNvSpPr/>
            <p:nvPr/>
          </p:nvSpPr>
          <p:spPr>
            <a:xfrm rot="5400000">
              <a:off x="1962487" y="2775077"/>
              <a:ext cx="406032" cy="487238"/>
            </a:xfrm>
            <a:prstGeom prst="rightArrow">
              <a:avLst>
                <a:gd name="adj1" fmla="val 60000"/>
                <a:gd name="adj2" fmla="val 50000"/>
              </a:avLst>
            </a:prstGeom>
            <a:solidFill>
              <a:schemeClr val="accent6"/>
            </a:solidFill>
            <a:ln w="12700" cap="flat">
              <a:noFill/>
              <a:miter lim="400000"/>
            </a:ln>
            <a:effectLst/>
          </p:spPr>
          <p:txBody>
            <a:bodyPr wrap="square" lIns="45718" tIns="45718" rIns="45718" bIns="45718" numCol="1" anchor="ctr">
              <a:noAutofit/>
            </a:bodyPr>
            <a:lstStyle/>
            <a:p>
              <a:pPr algn="ctr" defTabSz="800100">
                <a:lnSpc>
                  <a:spcPct val="90000"/>
                </a:lnSpc>
                <a:spcBef>
                  <a:spcPts val="700"/>
                </a:spcBef>
                <a:defRPr>
                  <a:solidFill>
                    <a:srgbClr val="FFFFFF"/>
                  </a:solidFill>
                </a:defRPr>
              </a:pPr>
              <a:endParaRPr/>
            </a:p>
          </p:txBody>
        </p:sp>
        <p:grpSp>
          <p:nvGrpSpPr>
            <p:cNvPr id="1054" name="Gruppo"/>
            <p:cNvGrpSpPr/>
            <p:nvPr/>
          </p:nvGrpSpPr>
          <p:grpSpPr>
            <a:xfrm>
              <a:off x="0" y="3289384"/>
              <a:ext cx="4331004" cy="1082752"/>
              <a:chOff x="0" y="0"/>
              <a:chExt cx="4331003" cy="1082750"/>
            </a:xfrm>
          </p:grpSpPr>
          <p:sp>
            <p:nvSpPr>
              <p:cNvPr id="1052" name="Rettangolo arrotondato"/>
              <p:cNvSpPr/>
              <p:nvPr/>
            </p:nvSpPr>
            <p:spPr>
              <a:xfrm>
                <a:off x="0" y="0"/>
                <a:ext cx="4331004" cy="1082751"/>
              </a:xfrm>
              <a:prstGeom prst="roundRect">
                <a:avLst>
                  <a:gd name="adj" fmla="val 10000"/>
                </a:avLst>
              </a:prstGeom>
              <a:solidFill>
                <a:schemeClr val="accent6"/>
              </a:solidFill>
              <a:ln w="25400" cap="flat">
                <a:solidFill>
                  <a:srgbClr val="FFFFFF"/>
                </a:solidFill>
                <a:prstDash val="solid"/>
                <a:round/>
              </a:ln>
              <a:effectLst/>
            </p:spPr>
            <p:txBody>
              <a:bodyPr wrap="square" lIns="45718" tIns="45718" rIns="45718" bIns="45718" numCol="1" anchor="ctr">
                <a:noAutofit/>
              </a:bodyPr>
              <a:lstStyle/>
              <a:p>
                <a:pPr algn="ctr" defTabSz="1066800">
                  <a:lnSpc>
                    <a:spcPct val="90000"/>
                  </a:lnSpc>
                  <a:spcBef>
                    <a:spcPts val="700"/>
                  </a:spcBef>
                  <a:defRPr>
                    <a:solidFill>
                      <a:srgbClr val="FFFFFF"/>
                    </a:solidFill>
                  </a:defRPr>
                </a:pPr>
                <a:endParaRPr/>
              </a:p>
            </p:txBody>
          </p:sp>
          <p:sp>
            <p:nvSpPr>
              <p:cNvPr id="1053" name="Visualizzazione grafica delle relazioni di causa effetto"/>
              <p:cNvSpPr txBox="1"/>
              <p:nvPr/>
            </p:nvSpPr>
            <p:spPr>
              <a:xfrm>
                <a:off x="31713" y="100050"/>
                <a:ext cx="4267579" cy="8826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39" tIns="91439" rIns="91439" bIns="91439" numCol="1" anchor="ctr">
                <a:spAutoFit/>
              </a:bodyPr>
              <a:lstStyle>
                <a:lvl1pPr algn="ctr" defTabSz="1066800">
                  <a:lnSpc>
                    <a:spcPct val="90000"/>
                  </a:lnSpc>
                  <a:spcBef>
                    <a:spcPts val="1000"/>
                  </a:spcBef>
                  <a:defRPr sz="2400">
                    <a:latin typeface="Bahnschrift"/>
                    <a:ea typeface="Bahnschrift"/>
                    <a:cs typeface="Bahnschrift"/>
                    <a:sym typeface="Bahnschrift"/>
                  </a:defRPr>
                </a:lvl1pPr>
              </a:lstStyle>
              <a:p>
                <a:r>
                  <a:t>Visualizzazione grafica delle relazioni di causa effetto </a:t>
                </a:r>
              </a:p>
            </p:txBody>
          </p:sp>
        </p:grpSp>
      </p:grpSp>
      <p:pic>
        <p:nvPicPr>
          <p:cNvPr id="1056" name="Immagine 3" descr="Immagine 3"/>
          <p:cNvPicPr>
            <a:picLocks noChangeAspect="1"/>
          </p:cNvPicPr>
          <p:nvPr/>
        </p:nvPicPr>
        <p:blipFill>
          <a:blip r:embed="rId3"/>
          <a:stretch>
            <a:fillRect/>
          </a:stretch>
        </p:blipFill>
        <p:spPr>
          <a:xfrm>
            <a:off x="4953001" y="1836752"/>
            <a:ext cx="7006381" cy="4195749"/>
          </a:xfrm>
          <a:prstGeom prst="rect">
            <a:avLst/>
          </a:prstGeom>
          <a:ln w="12700">
            <a:miter lim="400000"/>
          </a:ln>
        </p:spPr>
      </p:pic>
      <p:pic>
        <p:nvPicPr>
          <p:cNvPr id="1057" name="Immagine 20" descr="Immagine 20"/>
          <p:cNvPicPr>
            <a:picLocks noChangeAspect="1"/>
          </p:cNvPicPr>
          <p:nvPr/>
        </p:nvPicPr>
        <p:blipFill>
          <a:blip r:embed="rId4"/>
          <a:stretch>
            <a:fillRect/>
          </a:stretch>
        </p:blipFill>
        <p:spPr>
          <a:xfrm>
            <a:off x="4854721" y="5100723"/>
            <a:ext cx="1241280" cy="868236"/>
          </a:xfrm>
          <a:prstGeom prst="rect">
            <a:avLst/>
          </a:prstGeom>
          <a:ln w="12700">
            <a:miter lim="400000"/>
          </a:ln>
        </p:spPr>
      </p:pic>
      <p:sp>
        <p:nvSpPr>
          <p:cNvPr id="1058" name="CasellaDiTesto 2"/>
          <p:cNvSpPr txBox="1"/>
          <p:nvPr/>
        </p:nvSpPr>
        <p:spPr>
          <a:xfrm>
            <a:off x="877959" y="84465"/>
            <a:ext cx="9194801" cy="1056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defRPr sz="3200">
                <a:latin typeface="Bahnschrift"/>
                <a:ea typeface="Bahnschrift"/>
                <a:cs typeface="Bahnschrift"/>
                <a:sym typeface="Bahnschrift"/>
              </a:defRPr>
            </a:pPr>
            <a:r>
              <a:t>Relazioni di causa-effetto nel Sistema socio-ecologico forestale_ </a:t>
            </a:r>
            <a:r>
              <a:rPr b="1"/>
              <a:t>Metodologia</a:t>
            </a:r>
          </a:p>
        </p:txBody>
      </p:sp>
      <p:sp>
        <p:nvSpPr>
          <p:cNvPr id="1059" name="Segnaposto piè di pagina 8"/>
          <p:cNvSpPr txBox="1"/>
          <p:nvPr/>
        </p:nvSpPr>
        <p:spPr>
          <a:xfrm>
            <a:off x="534246" y="6368819"/>
            <a:ext cx="4247711"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grpSp>
        <p:nvGrpSpPr>
          <p:cNvPr id="6" name="Gruppo 5">
            <a:extLst>
              <a:ext uri="{FF2B5EF4-FFF2-40B4-BE49-F238E27FC236}">
                <a16:creationId xmlns:a16="http://schemas.microsoft.com/office/drawing/2014/main" id="{9DE54282-9E0C-4B5B-82B0-66E85C41EE6D}"/>
              </a:ext>
            </a:extLst>
          </p:cNvPr>
          <p:cNvGrpSpPr/>
          <p:nvPr/>
        </p:nvGrpSpPr>
        <p:grpSpPr>
          <a:xfrm>
            <a:off x="6857348" y="2872853"/>
            <a:ext cx="2097465" cy="2586631"/>
            <a:chOff x="6857348" y="2872853"/>
            <a:chExt cx="2097465" cy="2586631"/>
          </a:xfrm>
        </p:grpSpPr>
        <p:sp>
          <p:nvSpPr>
            <p:cNvPr id="2" name="Rettangolo 1">
              <a:extLst>
                <a:ext uri="{FF2B5EF4-FFF2-40B4-BE49-F238E27FC236}">
                  <a16:creationId xmlns:a16="http://schemas.microsoft.com/office/drawing/2014/main" id="{60AD9A6B-43E8-420F-90B7-49249CA5BE2D}"/>
                </a:ext>
              </a:extLst>
            </p:cNvPr>
            <p:cNvSpPr/>
            <p:nvPr/>
          </p:nvSpPr>
          <p:spPr>
            <a:xfrm>
              <a:off x="7920164" y="3568501"/>
              <a:ext cx="650424" cy="320327"/>
            </a:xfrm>
            <a:prstGeom prst="rect">
              <a:avLst/>
            </a:prstGeom>
            <a:solidFill>
              <a:srgbClr val="D5E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ttangolo 2">
              <a:extLst>
                <a:ext uri="{FF2B5EF4-FFF2-40B4-BE49-F238E27FC236}">
                  <a16:creationId xmlns:a16="http://schemas.microsoft.com/office/drawing/2014/main" id="{7C2F8E49-FEA8-40BA-A3A8-5C2F3DC5E2F7}"/>
                </a:ext>
              </a:extLst>
            </p:cNvPr>
            <p:cNvSpPr/>
            <p:nvPr/>
          </p:nvSpPr>
          <p:spPr>
            <a:xfrm>
              <a:off x="7495093" y="2872853"/>
              <a:ext cx="650424" cy="320327"/>
            </a:xfrm>
            <a:prstGeom prst="rect">
              <a:avLst/>
            </a:prstGeom>
            <a:solidFill>
              <a:srgbClr val="D5E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ombo 3">
              <a:extLst>
                <a:ext uri="{FF2B5EF4-FFF2-40B4-BE49-F238E27FC236}">
                  <a16:creationId xmlns:a16="http://schemas.microsoft.com/office/drawing/2014/main" id="{B2FCDCDF-CCC6-4E23-97A7-A4C5D39F04F9}"/>
                </a:ext>
              </a:extLst>
            </p:cNvPr>
            <p:cNvSpPr/>
            <p:nvPr/>
          </p:nvSpPr>
          <p:spPr>
            <a:xfrm>
              <a:off x="6857348" y="3419419"/>
              <a:ext cx="650424" cy="717522"/>
            </a:xfrm>
            <a:prstGeom prst="diamond">
              <a:avLst/>
            </a:prstGeom>
            <a:solidFill>
              <a:srgbClr val="D5E8D4"/>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Helvetica"/>
              </a:endParaRPr>
            </a:p>
          </p:txBody>
        </p:sp>
        <p:sp>
          <p:nvSpPr>
            <p:cNvPr id="5" name="Rombo 4">
              <a:extLst>
                <a:ext uri="{FF2B5EF4-FFF2-40B4-BE49-F238E27FC236}">
                  <a16:creationId xmlns:a16="http://schemas.microsoft.com/office/drawing/2014/main" id="{647E3ABA-D2B8-4C81-8456-483729EECDAB}"/>
                </a:ext>
              </a:extLst>
            </p:cNvPr>
            <p:cNvSpPr/>
            <p:nvPr/>
          </p:nvSpPr>
          <p:spPr>
            <a:xfrm>
              <a:off x="8077818" y="4741962"/>
              <a:ext cx="876995" cy="717522"/>
            </a:xfrm>
            <a:prstGeom prst="diamond">
              <a:avLst/>
            </a:prstGeom>
            <a:solidFill>
              <a:srgbClr val="D5E8D4"/>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Helvetica"/>
              </a:endParaRP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1057"/>
                                        </p:tgtEl>
                                        <p:attrNameLst>
                                          <p:attrName>style.visibility</p:attrName>
                                        </p:attrNameLst>
                                      </p:cBhvr>
                                      <p:to>
                                        <p:strVal val="visible"/>
                                      </p:to>
                                    </p:set>
                                    <p:anim calcmode="lin" valueType="num">
                                      <p:cBhvr>
                                        <p:cTn id="7" dur="1000" fill="hold"/>
                                        <p:tgtEl>
                                          <p:spTgt spid="1057"/>
                                        </p:tgtEl>
                                        <p:attrNameLst>
                                          <p:attrName>ppt_x</p:attrName>
                                        </p:attrNameLst>
                                      </p:cBhvr>
                                      <p:tavLst>
                                        <p:tav tm="0">
                                          <p:val>
                                            <p:strVal val="#ppt_x"/>
                                          </p:val>
                                        </p:tav>
                                        <p:tav tm="100000">
                                          <p:val>
                                            <p:strVal val="#ppt_x"/>
                                          </p:val>
                                        </p:tav>
                                      </p:tavLst>
                                    </p:anim>
                                    <p:anim calcmode="lin" valueType="num">
                                      <p:cBhvr>
                                        <p:cTn id="8" dur="1000" fill="hold"/>
                                        <p:tgtEl>
                                          <p:spTgt spid="1057"/>
                                        </p:tgtEl>
                                        <p:attrNameLst>
                                          <p:attrName>ppt_y</p:attrName>
                                        </p:attrNameLst>
                                      </p:cBhvr>
                                      <p:tavLst>
                                        <p:tav tm="0">
                                          <p:val>
                                            <p:strVal val="1+#ppt_h/2"/>
                                          </p:val>
                                        </p:tav>
                                        <p:tav tm="100000">
                                          <p:val>
                                            <p:strVal val="#ppt_y"/>
                                          </p:val>
                                        </p:tav>
                                      </p:tavLst>
                                    </p:anim>
                                  </p:childTnLst>
                                </p:cTn>
                              </p:par>
                              <p:par>
                                <p:cTn id="9" presetID="2" presetClass="entr" presetSubtype="4" fill="hold" grpId="2" nodeType="withEffect">
                                  <p:stCondLst>
                                    <p:cond delay="0"/>
                                  </p:stCondLst>
                                  <p:iterate>
                                    <p:tmAbs val="0"/>
                                  </p:iterate>
                                  <p:childTnLst>
                                    <p:set>
                                      <p:cBhvr>
                                        <p:cTn id="10" fill="hold"/>
                                        <p:tgtEl>
                                          <p:spTgt spid="1056"/>
                                        </p:tgtEl>
                                        <p:attrNameLst>
                                          <p:attrName>style.visibility</p:attrName>
                                        </p:attrNameLst>
                                      </p:cBhvr>
                                      <p:to>
                                        <p:strVal val="visible"/>
                                      </p:to>
                                    </p:set>
                                    <p:anim calcmode="lin" valueType="num">
                                      <p:cBhvr>
                                        <p:cTn id="11" dur="1000" fill="hold"/>
                                        <p:tgtEl>
                                          <p:spTgt spid="1056"/>
                                        </p:tgtEl>
                                        <p:attrNameLst>
                                          <p:attrName>ppt_x</p:attrName>
                                        </p:attrNameLst>
                                      </p:cBhvr>
                                      <p:tavLst>
                                        <p:tav tm="0">
                                          <p:val>
                                            <p:strVal val="#ppt_x"/>
                                          </p:val>
                                        </p:tav>
                                        <p:tav tm="100000">
                                          <p:val>
                                            <p:strVal val="#ppt_x"/>
                                          </p:val>
                                        </p:tav>
                                      </p:tavLst>
                                    </p:anim>
                                    <p:anim calcmode="lin" valueType="num">
                                      <p:cBhvr>
                                        <p:cTn id="12" dur="1000" fill="hold"/>
                                        <p:tgtEl>
                                          <p:spTgt spid="105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6" grpId="2" animBg="1" advAuto="0"/>
      <p:bldP spid="1057" grpId="1" animBg="1"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9" name="Immagine 21"/>
          <p:cNvGrpSpPr/>
          <p:nvPr/>
        </p:nvGrpSpPr>
        <p:grpSpPr>
          <a:xfrm>
            <a:off x="2839042" y="2643687"/>
            <a:ext cx="822961" cy="796909"/>
            <a:chOff x="0" y="0"/>
            <a:chExt cx="822960" cy="796908"/>
          </a:xfrm>
        </p:grpSpPr>
        <p:pic>
          <p:nvPicPr>
            <p:cNvPr id="1077" name="image49.png" descr="image49.png"/>
            <p:cNvPicPr>
              <a:picLocks noChangeAspect="1"/>
            </p:cNvPicPr>
            <p:nvPr/>
          </p:nvPicPr>
          <p:blipFill>
            <a:blip r:embed="rId3">
              <a:alphaModFix amt="35000"/>
            </a:blip>
            <a:srcRect/>
            <a:stretch>
              <a:fillRect/>
            </a:stretch>
          </p:blipFill>
          <p:spPr>
            <a:xfrm>
              <a:off x="0" y="0"/>
              <a:ext cx="822961" cy="79690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close/>
                </a:path>
              </a:pathLst>
            </a:custGeom>
            <a:ln w="12700" cap="flat">
              <a:noFill/>
              <a:miter lim="400000"/>
            </a:ln>
            <a:effectLst/>
          </p:spPr>
        </p:pic>
        <p:sp>
          <p:nvSpPr>
            <p:cNvPr id="1078" name="Forma"/>
            <p:cNvSpPr/>
            <p:nvPr/>
          </p:nvSpPr>
          <p:spPr>
            <a:xfrm>
              <a:off x="0" y="0"/>
              <a:ext cx="822961" cy="796909"/>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0" y="10800"/>
                  </a:lnTo>
                  <a:cubicBezTo>
                    <a:pt x="0" y="4835"/>
                    <a:pt x="4835" y="0"/>
                    <a:pt x="10800" y="0"/>
                  </a:cubicBezTo>
                  <a:lnTo>
                    <a:pt x="10800" y="0"/>
                  </a:lnTo>
                  <a:cubicBezTo>
                    <a:pt x="16765" y="0"/>
                    <a:pt x="21600" y="4835"/>
                    <a:pt x="21600" y="10800"/>
                  </a:cubicBezTo>
                  <a:lnTo>
                    <a:pt x="21600" y="10800"/>
                  </a:lnTo>
                  <a:cubicBezTo>
                    <a:pt x="21600" y="16765"/>
                    <a:pt x="16765" y="21600"/>
                    <a:pt x="10800" y="21600"/>
                  </a:cubicBezTo>
                  <a:lnTo>
                    <a:pt x="10800" y="21600"/>
                  </a:lnTo>
                  <a:cubicBezTo>
                    <a:pt x="4835" y="21600"/>
                    <a:pt x="0" y="16765"/>
                    <a:pt x="0" y="10800"/>
                  </a:cubicBezTo>
                  <a:close/>
                </a:path>
              </a:pathLst>
            </a:custGeom>
            <a:noFill/>
            <a:ln w="9525" cap="flat">
              <a:solidFill>
                <a:srgbClr val="C4D7CB"/>
              </a:solidFill>
              <a:prstDash val="solid"/>
              <a:round/>
            </a:ln>
            <a:effectLst/>
          </p:spPr>
          <p:txBody>
            <a:bodyPr wrap="square" lIns="45718" tIns="45718" rIns="45718" bIns="45718" numCol="1" anchor="ctr">
              <a:noAutofit/>
            </a:bodyPr>
            <a:lstStyle/>
            <a:p>
              <a:endParaRPr/>
            </a:p>
          </p:txBody>
        </p:sp>
      </p:grpSp>
      <p:sp>
        <p:nvSpPr>
          <p:cNvPr id="1080" name="CasellaDiTesto 22"/>
          <p:cNvSpPr txBox="1"/>
          <p:nvPr/>
        </p:nvSpPr>
        <p:spPr>
          <a:xfrm>
            <a:off x="3669558" y="2646427"/>
            <a:ext cx="2034347" cy="8280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defRPr sz="2400">
                <a:latin typeface="Bahnschrift"/>
                <a:ea typeface="Bahnschrift"/>
                <a:cs typeface="Bahnschrift"/>
                <a:sym typeface="Bahnschrift"/>
              </a:defRPr>
            </a:pPr>
            <a:r>
              <a:t>Dimensione </a:t>
            </a:r>
            <a:br/>
            <a:r>
              <a:t>economica</a:t>
            </a:r>
          </a:p>
        </p:txBody>
      </p:sp>
      <p:sp>
        <p:nvSpPr>
          <p:cNvPr id="1081" name="CasellaDiTesto 24"/>
          <p:cNvSpPr txBox="1"/>
          <p:nvPr/>
        </p:nvSpPr>
        <p:spPr>
          <a:xfrm>
            <a:off x="2628461" y="3893670"/>
            <a:ext cx="2034347" cy="8280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defRPr sz="2400">
                <a:latin typeface="Bahnschrift"/>
                <a:ea typeface="Bahnschrift"/>
                <a:cs typeface="Bahnschrift"/>
                <a:sym typeface="Bahnschrift"/>
              </a:defRPr>
            </a:pPr>
            <a:r>
              <a:t>Dimensione </a:t>
            </a:r>
            <a:br/>
            <a:r>
              <a:t>istituzionale</a:t>
            </a:r>
          </a:p>
        </p:txBody>
      </p:sp>
      <p:grpSp>
        <p:nvGrpSpPr>
          <p:cNvPr id="1084" name="Immagine 29"/>
          <p:cNvGrpSpPr/>
          <p:nvPr/>
        </p:nvGrpSpPr>
        <p:grpSpPr>
          <a:xfrm>
            <a:off x="1811330" y="3863854"/>
            <a:ext cx="901349" cy="858667"/>
            <a:chOff x="0" y="0"/>
            <a:chExt cx="901347" cy="858666"/>
          </a:xfrm>
        </p:grpSpPr>
        <p:pic>
          <p:nvPicPr>
            <p:cNvPr id="1082" name="image50.png" descr="image50.png"/>
            <p:cNvPicPr>
              <a:picLocks noChangeAspect="1"/>
            </p:cNvPicPr>
            <p:nvPr/>
          </p:nvPicPr>
          <p:blipFill>
            <a:blip r:embed="rId4">
              <a:alphaModFix amt="35000"/>
            </a:blip>
            <a:srcRect r="4"/>
            <a:stretch>
              <a:fillRect/>
            </a:stretch>
          </p:blipFill>
          <p:spPr>
            <a:xfrm>
              <a:off x="0" y="0"/>
              <a:ext cx="901304" cy="858666"/>
            </a:xfrm>
            <a:custGeom>
              <a:avLst/>
              <a:gdLst/>
              <a:ahLst/>
              <a:cxnLst>
                <a:cxn ang="0">
                  <a:pos x="wd2" y="hd2"/>
                </a:cxn>
                <a:cxn ang="5400000">
                  <a:pos x="wd2" y="hd2"/>
                </a:cxn>
                <a:cxn ang="10800000">
                  <a:pos x="wd2" y="hd2"/>
                </a:cxn>
                <a:cxn ang="16200000">
                  <a:pos x="wd2" y="hd2"/>
                </a:cxn>
              </a:cxnLst>
              <a:rect l="0" t="0" r="r" b="b"/>
              <a:pathLst>
                <a:path w="21600" h="21600" extrusionOk="0">
                  <a:moveTo>
                    <a:pt x="10805" y="0"/>
                  </a:moveTo>
                  <a:cubicBezTo>
                    <a:pt x="4840" y="0"/>
                    <a:pt x="0" y="4837"/>
                    <a:pt x="0" y="10800"/>
                  </a:cubicBezTo>
                  <a:cubicBezTo>
                    <a:pt x="0" y="16763"/>
                    <a:pt x="4840" y="21600"/>
                    <a:pt x="10805" y="21600"/>
                  </a:cubicBezTo>
                  <a:cubicBezTo>
                    <a:pt x="16770" y="21600"/>
                    <a:pt x="21600" y="16763"/>
                    <a:pt x="21600" y="10800"/>
                  </a:cubicBezTo>
                  <a:cubicBezTo>
                    <a:pt x="21600" y="4837"/>
                    <a:pt x="16770" y="0"/>
                    <a:pt x="10805" y="0"/>
                  </a:cubicBezTo>
                  <a:close/>
                </a:path>
              </a:pathLst>
            </a:custGeom>
            <a:ln w="12700" cap="flat">
              <a:noFill/>
              <a:miter lim="400000"/>
            </a:ln>
            <a:effectLst/>
          </p:spPr>
        </p:pic>
        <p:sp>
          <p:nvSpPr>
            <p:cNvPr id="1083" name="Forma"/>
            <p:cNvSpPr/>
            <p:nvPr/>
          </p:nvSpPr>
          <p:spPr>
            <a:xfrm>
              <a:off x="0" y="0"/>
              <a:ext cx="901349" cy="85866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0" y="10800"/>
                  </a:lnTo>
                  <a:cubicBezTo>
                    <a:pt x="0" y="4835"/>
                    <a:pt x="4835" y="0"/>
                    <a:pt x="10800" y="0"/>
                  </a:cubicBezTo>
                  <a:lnTo>
                    <a:pt x="10800" y="0"/>
                  </a:lnTo>
                  <a:cubicBezTo>
                    <a:pt x="16765" y="0"/>
                    <a:pt x="21600" y="4835"/>
                    <a:pt x="21600" y="10800"/>
                  </a:cubicBezTo>
                  <a:lnTo>
                    <a:pt x="21600" y="10800"/>
                  </a:lnTo>
                  <a:cubicBezTo>
                    <a:pt x="21600" y="16765"/>
                    <a:pt x="16765" y="21600"/>
                    <a:pt x="10800" y="21600"/>
                  </a:cubicBezTo>
                  <a:lnTo>
                    <a:pt x="10800" y="21600"/>
                  </a:lnTo>
                  <a:cubicBezTo>
                    <a:pt x="4835" y="21600"/>
                    <a:pt x="0" y="16765"/>
                    <a:pt x="0" y="10800"/>
                  </a:cubicBezTo>
                  <a:close/>
                </a:path>
              </a:pathLst>
            </a:custGeom>
            <a:noFill/>
            <a:ln w="12700" cap="flat">
              <a:solidFill>
                <a:srgbClr val="C4D7CB"/>
              </a:solidFill>
              <a:prstDash val="solid"/>
              <a:round/>
            </a:ln>
            <a:effectLst/>
          </p:spPr>
          <p:txBody>
            <a:bodyPr wrap="square" lIns="45718" tIns="45718" rIns="45718" bIns="45718" numCol="1" anchor="ctr">
              <a:noAutofit/>
            </a:bodyPr>
            <a:lstStyle/>
            <a:p>
              <a:endParaRPr/>
            </a:p>
          </p:txBody>
        </p:sp>
      </p:grpSp>
      <p:grpSp>
        <p:nvGrpSpPr>
          <p:cNvPr id="1096" name="Gruppo 33"/>
          <p:cNvGrpSpPr/>
          <p:nvPr/>
        </p:nvGrpSpPr>
        <p:grpSpPr>
          <a:xfrm>
            <a:off x="3337364" y="1419128"/>
            <a:ext cx="8059674" cy="4912155"/>
            <a:chOff x="-2" y="-39496"/>
            <a:chExt cx="8059672" cy="4912154"/>
          </a:xfrm>
        </p:grpSpPr>
        <p:grpSp>
          <p:nvGrpSpPr>
            <p:cNvPr id="1092" name="Gruppo 1"/>
            <p:cNvGrpSpPr/>
            <p:nvPr/>
          </p:nvGrpSpPr>
          <p:grpSpPr>
            <a:xfrm>
              <a:off x="-2" y="11021"/>
              <a:ext cx="8059672" cy="4861637"/>
              <a:chOff x="-1" y="0"/>
              <a:chExt cx="8059670" cy="4861636"/>
            </a:xfrm>
          </p:grpSpPr>
          <p:sp>
            <p:nvSpPr>
              <p:cNvPr id="1085" name="Freeform: Shape 3"/>
              <p:cNvSpPr/>
              <p:nvPr/>
            </p:nvSpPr>
            <p:spPr>
              <a:xfrm>
                <a:off x="3807585" y="980613"/>
                <a:ext cx="559679" cy="2058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9501" y="1168"/>
                    </a:lnTo>
                    <a:cubicBezTo>
                      <a:pt x="17196" y="1168"/>
                      <a:pt x="15328" y="5480"/>
                      <a:pt x="15328" y="10800"/>
                    </a:cubicBezTo>
                    <a:cubicBezTo>
                      <a:pt x="15328" y="16120"/>
                      <a:pt x="17196" y="20432"/>
                      <a:pt x="19501" y="20432"/>
                    </a:cubicBezTo>
                    <a:lnTo>
                      <a:pt x="21600" y="21600"/>
                    </a:lnTo>
                    <a:lnTo>
                      <a:pt x="0" y="21600"/>
                    </a:lnTo>
                    <a:lnTo>
                      <a:pt x="2099" y="20432"/>
                    </a:lnTo>
                    <a:cubicBezTo>
                      <a:pt x="4404" y="20432"/>
                      <a:pt x="6272" y="16120"/>
                      <a:pt x="6272" y="10800"/>
                    </a:cubicBezTo>
                    <a:cubicBezTo>
                      <a:pt x="6272" y="5480"/>
                      <a:pt x="4404" y="1168"/>
                      <a:pt x="2099" y="1168"/>
                    </a:cubicBezTo>
                    <a:lnTo>
                      <a:pt x="0" y="0"/>
                    </a:lnTo>
                    <a:close/>
                  </a:path>
                </a:pathLst>
              </a:custGeom>
              <a:solidFill>
                <a:srgbClr val="B0C3A1"/>
              </a:solidFill>
              <a:ln w="12700" cap="flat">
                <a:noFill/>
                <a:miter lim="400000"/>
              </a:ln>
              <a:effectLst/>
            </p:spPr>
            <p:txBody>
              <a:bodyPr wrap="square" lIns="45718" tIns="45718" rIns="45718" bIns="45718" numCol="1" anchor="ctr">
                <a:noAutofit/>
              </a:bodyPr>
              <a:lstStyle/>
              <a:p>
                <a:pPr algn="ctr">
                  <a:defRPr>
                    <a:solidFill>
                      <a:srgbClr val="FFFFFF"/>
                    </a:solidFill>
                    <a:latin typeface="Bahnschrift"/>
                    <a:ea typeface="Bahnschrift"/>
                    <a:cs typeface="Bahnschrift"/>
                    <a:sym typeface="Bahnschrift"/>
                  </a:defRPr>
                </a:pPr>
                <a:endParaRPr/>
              </a:p>
            </p:txBody>
          </p:sp>
          <p:sp>
            <p:nvSpPr>
              <p:cNvPr id="1086" name="Freeform: Shape 5"/>
              <p:cNvSpPr/>
              <p:nvPr/>
            </p:nvSpPr>
            <p:spPr>
              <a:xfrm>
                <a:off x="5146838" y="2210918"/>
                <a:ext cx="509616" cy="2231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9501" y="1168"/>
                    </a:lnTo>
                    <a:cubicBezTo>
                      <a:pt x="17196" y="1168"/>
                      <a:pt x="15328" y="5480"/>
                      <a:pt x="15328" y="10800"/>
                    </a:cubicBezTo>
                    <a:cubicBezTo>
                      <a:pt x="15328" y="16120"/>
                      <a:pt x="17196" y="20432"/>
                      <a:pt x="19501" y="20432"/>
                    </a:cubicBezTo>
                    <a:lnTo>
                      <a:pt x="21600" y="21600"/>
                    </a:lnTo>
                    <a:lnTo>
                      <a:pt x="0" y="21600"/>
                    </a:lnTo>
                    <a:lnTo>
                      <a:pt x="2099" y="20432"/>
                    </a:lnTo>
                    <a:cubicBezTo>
                      <a:pt x="4404" y="20432"/>
                      <a:pt x="6272" y="16120"/>
                      <a:pt x="6272" y="10800"/>
                    </a:cubicBezTo>
                    <a:cubicBezTo>
                      <a:pt x="6272" y="5480"/>
                      <a:pt x="4404" y="1168"/>
                      <a:pt x="2099" y="1168"/>
                    </a:cubicBezTo>
                    <a:lnTo>
                      <a:pt x="0" y="0"/>
                    </a:lnTo>
                    <a:close/>
                  </a:path>
                </a:pathLst>
              </a:custGeom>
              <a:solidFill>
                <a:srgbClr val="A5C2B5"/>
              </a:solidFill>
              <a:ln w="12700" cap="flat">
                <a:noFill/>
                <a:miter lim="400000"/>
              </a:ln>
              <a:effectLst/>
            </p:spPr>
            <p:txBody>
              <a:bodyPr wrap="square" lIns="45718" tIns="45718" rIns="45718" bIns="45718" numCol="1" anchor="ctr">
                <a:noAutofit/>
              </a:bodyPr>
              <a:lstStyle/>
              <a:p>
                <a:pPr algn="ctr">
                  <a:defRPr>
                    <a:solidFill>
                      <a:srgbClr val="FFFFFF"/>
                    </a:solidFill>
                    <a:latin typeface="Bahnschrift"/>
                    <a:ea typeface="Bahnschrift"/>
                    <a:cs typeface="Bahnschrift"/>
                    <a:sym typeface="Bahnschrift"/>
                  </a:defRPr>
                </a:pPr>
                <a:endParaRPr/>
              </a:p>
            </p:txBody>
          </p:sp>
          <p:sp>
            <p:nvSpPr>
              <p:cNvPr id="1087" name="Freeform: Shape 7"/>
              <p:cNvSpPr/>
              <p:nvPr/>
            </p:nvSpPr>
            <p:spPr>
              <a:xfrm>
                <a:off x="3749252" y="3419325"/>
                <a:ext cx="522280" cy="22827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9501" y="1168"/>
                    </a:lnTo>
                    <a:cubicBezTo>
                      <a:pt x="17196" y="1168"/>
                      <a:pt x="15328" y="5480"/>
                      <a:pt x="15328" y="10800"/>
                    </a:cubicBezTo>
                    <a:cubicBezTo>
                      <a:pt x="15328" y="16120"/>
                      <a:pt x="17196" y="20432"/>
                      <a:pt x="19501" y="20432"/>
                    </a:cubicBezTo>
                    <a:lnTo>
                      <a:pt x="21600" y="21600"/>
                    </a:lnTo>
                    <a:lnTo>
                      <a:pt x="0" y="21600"/>
                    </a:lnTo>
                    <a:lnTo>
                      <a:pt x="2099" y="20432"/>
                    </a:lnTo>
                    <a:cubicBezTo>
                      <a:pt x="4404" y="20432"/>
                      <a:pt x="6272" y="16120"/>
                      <a:pt x="6272" y="10800"/>
                    </a:cubicBezTo>
                    <a:cubicBezTo>
                      <a:pt x="6272" y="5480"/>
                      <a:pt x="4404" y="1168"/>
                      <a:pt x="2099" y="1168"/>
                    </a:cubicBezTo>
                    <a:lnTo>
                      <a:pt x="0" y="0"/>
                    </a:lnTo>
                    <a:close/>
                  </a:path>
                </a:pathLst>
              </a:custGeom>
              <a:solidFill>
                <a:srgbClr val="A4C4FA"/>
              </a:solidFill>
              <a:ln w="25400" cap="flat">
                <a:solidFill>
                  <a:srgbClr val="A4C4FA"/>
                </a:solidFill>
                <a:prstDash val="solid"/>
                <a:round/>
              </a:ln>
              <a:effectLst/>
            </p:spPr>
            <p:txBody>
              <a:bodyPr wrap="square" lIns="45718" tIns="45718" rIns="45718" bIns="45718" numCol="1" anchor="ctr">
                <a:noAutofit/>
              </a:bodyPr>
              <a:lstStyle/>
              <a:p>
                <a:pPr algn="ctr">
                  <a:defRPr>
                    <a:solidFill>
                      <a:srgbClr val="FFFFFF"/>
                    </a:solidFill>
                    <a:latin typeface="Bahnschrift"/>
                    <a:ea typeface="Bahnschrift"/>
                    <a:cs typeface="Bahnschrift"/>
                    <a:sym typeface="Bahnschrift"/>
                  </a:defRPr>
                </a:pPr>
                <a:endParaRPr/>
              </a:p>
            </p:txBody>
          </p:sp>
          <p:sp>
            <p:nvSpPr>
              <p:cNvPr id="1088" name="Rectangle: Rounded Corners 9"/>
              <p:cNvSpPr/>
              <p:nvPr/>
            </p:nvSpPr>
            <p:spPr>
              <a:xfrm>
                <a:off x="-1" y="0"/>
                <a:ext cx="5505302" cy="979148"/>
              </a:xfrm>
              <a:prstGeom prst="roundRect">
                <a:avLst>
                  <a:gd name="adj" fmla="val 50000"/>
                </a:avLst>
              </a:prstGeom>
              <a:noFill/>
              <a:ln w="25400" cap="flat">
                <a:solidFill>
                  <a:srgbClr val="92D050"/>
                </a:solidFill>
                <a:prstDash val="solid"/>
                <a:round/>
              </a:ln>
              <a:effectLst/>
            </p:spPr>
            <p:txBody>
              <a:bodyPr wrap="square" lIns="45718" tIns="45718" rIns="45718" bIns="45718" numCol="1" anchor="ctr">
                <a:noAutofit/>
              </a:bodyPr>
              <a:lstStyle/>
              <a:p>
                <a:pPr algn="ctr">
                  <a:defRPr>
                    <a:solidFill>
                      <a:srgbClr val="FFFFFF"/>
                    </a:solidFill>
                    <a:latin typeface="Bahnschrift"/>
                    <a:ea typeface="Bahnschrift"/>
                    <a:cs typeface="Bahnschrift"/>
                    <a:sym typeface="Bahnschrift"/>
                  </a:defRPr>
                </a:pPr>
                <a:endParaRPr/>
              </a:p>
            </p:txBody>
          </p:sp>
          <p:sp>
            <p:nvSpPr>
              <p:cNvPr id="1089" name="Rectangle: Rounded Corners 11"/>
              <p:cNvSpPr/>
              <p:nvPr/>
            </p:nvSpPr>
            <p:spPr>
              <a:xfrm>
                <a:off x="1518772" y="2421658"/>
                <a:ext cx="5701920" cy="993023"/>
              </a:xfrm>
              <a:prstGeom prst="roundRect">
                <a:avLst>
                  <a:gd name="adj" fmla="val 50000"/>
                </a:avLst>
              </a:prstGeom>
              <a:noFill/>
              <a:ln w="25400" cap="flat">
                <a:solidFill>
                  <a:srgbClr val="A6C2B2"/>
                </a:solidFill>
                <a:prstDash val="solid"/>
                <a:round/>
              </a:ln>
              <a:effectLst/>
            </p:spPr>
            <p:txBody>
              <a:bodyPr wrap="square" lIns="45718" tIns="45718" rIns="45718" bIns="45718" numCol="1" anchor="ctr">
                <a:noAutofit/>
              </a:bodyPr>
              <a:lstStyle/>
              <a:p>
                <a:pPr algn="ctr">
                  <a:defRPr>
                    <a:solidFill>
                      <a:srgbClr val="FFFFFF"/>
                    </a:solidFill>
                    <a:latin typeface="Bahnschrift"/>
                    <a:ea typeface="Bahnschrift"/>
                    <a:cs typeface="Bahnschrift"/>
                    <a:sym typeface="Bahnschrift"/>
                  </a:defRPr>
                </a:pPr>
                <a:endParaRPr/>
              </a:p>
            </p:txBody>
          </p:sp>
          <p:sp>
            <p:nvSpPr>
              <p:cNvPr id="1090" name="Rectangle: Rounded Corners 13"/>
              <p:cNvSpPr/>
              <p:nvPr/>
            </p:nvSpPr>
            <p:spPr>
              <a:xfrm>
                <a:off x="251669" y="3668430"/>
                <a:ext cx="5775435" cy="1193206"/>
              </a:xfrm>
              <a:prstGeom prst="roundRect">
                <a:avLst>
                  <a:gd name="adj" fmla="val 50000"/>
                </a:avLst>
              </a:prstGeom>
              <a:noFill/>
              <a:ln w="25400" cap="flat">
                <a:solidFill>
                  <a:srgbClr val="A0C1E7"/>
                </a:solidFill>
                <a:prstDash val="solid"/>
                <a:round/>
              </a:ln>
              <a:effectLst/>
            </p:spPr>
            <p:txBody>
              <a:bodyPr wrap="square" lIns="45718" tIns="45718" rIns="45718" bIns="45718" numCol="1" anchor="ctr">
                <a:noAutofit/>
              </a:bodyPr>
              <a:lstStyle/>
              <a:p>
                <a:pPr algn="ctr">
                  <a:defRPr>
                    <a:solidFill>
                      <a:srgbClr val="FFFFFF"/>
                    </a:solidFill>
                    <a:latin typeface="Bahnschrift"/>
                    <a:ea typeface="Bahnschrift"/>
                    <a:cs typeface="Bahnschrift"/>
                    <a:sym typeface="Bahnschrift"/>
                  </a:defRPr>
                </a:pPr>
                <a:endParaRPr/>
              </a:p>
            </p:txBody>
          </p:sp>
          <p:sp>
            <p:nvSpPr>
              <p:cNvPr id="1091" name="Rectangle: Rounded Corners 15"/>
              <p:cNvSpPr/>
              <p:nvPr/>
            </p:nvSpPr>
            <p:spPr>
              <a:xfrm>
                <a:off x="2366540" y="1195714"/>
                <a:ext cx="5693129" cy="993025"/>
              </a:xfrm>
              <a:prstGeom prst="roundRect">
                <a:avLst>
                  <a:gd name="adj" fmla="val 50000"/>
                </a:avLst>
              </a:prstGeom>
              <a:noFill/>
              <a:ln w="25400" cap="flat">
                <a:solidFill>
                  <a:srgbClr val="62CC9A"/>
                </a:solidFill>
                <a:prstDash val="solid"/>
                <a:round/>
              </a:ln>
              <a:effectLst/>
            </p:spPr>
            <p:txBody>
              <a:bodyPr wrap="square" lIns="45718" tIns="45718" rIns="45718" bIns="45718" numCol="1" anchor="ctr">
                <a:noAutofit/>
              </a:bodyPr>
              <a:lstStyle/>
              <a:p>
                <a:pPr algn="ctr">
                  <a:defRPr>
                    <a:solidFill>
                      <a:srgbClr val="FFFFFF"/>
                    </a:solidFill>
                    <a:latin typeface="Bahnschrift"/>
                    <a:ea typeface="Bahnschrift"/>
                    <a:cs typeface="Bahnschrift"/>
                    <a:sym typeface="Bahnschrift"/>
                  </a:defRPr>
                </a:pPr>
                <a:endParaRPr/>
              </a:p>
            </p:txBody>
          </p:sp>
        </p:grpSp>
        <p:sp>
          <p:nvSpPr>
            <p:cNvPr id="1093" name="CasellaDiTesto 2"/>
            <p:cNvSpPr txBox="1"/>
            <p:nvPr/>
          </p:nvSpPr>
          <p:spPr>
            <a:xfrm>
              <a:off x="521805" y="-39496"/>
              <a:ext cx="5505300" cy="104139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lnSpc>
                  <a:spcPct val="120000"/>
                </a:lnSpc>
                <a:defRPr>
                  <a:latin typeface="Bahnschrift"/>
                  <a:ea typeface="Bahnschrift"/>
                  <a:cs typeface="Bahnschrift"/>
                  <a:sym typeface="Bahnschrift"/>
                </a:defRPr>
              </a:pPr>
              <a:r>
                <a:rPr dirty="0" err="1"/>
                <a:t>Principali</a:t>
              </a:r>
              <a:r>
                <a:rPr dirty="0"/>
                <a:t> </a:t>
              </a:r>
              <a:r>
                <a:rPr dirty="0" err="1"/>
                <a:t>conseguenze</a:t>
              </a:r>
              <a:r>
                <a:rPr dirty="0"/>
                <a:t> </a:t>
              </a:r>
              <a:r>
                <a:rPr dirty="0" err="1"/>
                <a:t>nelle</a:t>
              </a:r>
              <a:r>
                <a:rPr dirty="0"/>
                <a:t> </a:t>
              </a:r>
              <a:br>
                <a:rPr dirty="0"/>
              </a:br>
              <a:r>
                <a:rPr dirty="0" err="1"/>
                <a:t>dimensioni</a:t>
              </a:r>
              <a:r>
                <a:rPr dirty="0"/>
                <a:t> socio-</a:t>
              </a:r>
              <a:r>
                <a:rPr dirty="0" err="1"/>
                <a:t>economica</a:t>
              </a:r>
              <a:r>
                <a:rPr dirty="0"/>
                <a:t> ed </a:t>
              </a:r>
              <a:r>
                <a:rPr dirty="0" err="1"/>
                <a:t>istituzionale</a:t>
              </a:r>
              <a:r>
                <a:rPr dirty="0"/>
                <a:t> </a:t>
              </a:r>
              <a:r>
                <a:rPr dirty="0" err="1"/>
                <a:t>categorizzate</a:t>
              </a:r>
              <a:r>
                <a:rPr dirty="0"/>
                <a:t> ed </a:t>
              </a:r>
              <a:r>
                <a:rPr dirty="0" err="1"/>
                <a:t>analizzate</a:t>
              </a:r>
              <a:r>
                <a:rPr dirty="0"/>
                <a:t> in </a:t>
              </a:r>
              <a:r>
                <a:rPr dirty="0" err="1"/>
                <a:t>letteratura</a:t>
              </a:r>
              <a:r>
                <a:rPr dirty="0"/>
                <a:t> </a:t>
              </a:r>
            </a:p>
          </p:txBody>
        </p:sp>
        <p:sp>
          <p:nvSpPr>
            <p:cNvPr id="1094" name="CasellaDiTesto 4"/>
            <p:cNvSpPr txBox="1"/>
            <p:nvPr/>
          </p:nvSpPr>
          <p:spPr>
            <a:xfrm>
              <a:off x="2460454" y="1177532"/>
              <a:ext cx="5505300" cy="105400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marL="285750" indent="-285750">
                <a:lnSpc>
                  <a:spcPct val="120000"/>
                </a:lnSpc>
                <a:buSzPct val="100000"/>
                <a:buChar char="✓"/>
                <a:defRPr>
                  <a:latin typeface="Bahnschrift"/>
                  <a:ea typeface="Bahnschrift"/>
                  <a:cs typeface="Bahnschrift"/>
                  <a:sym typeface="Bahnschrift"/>
                </a:defRPr>
              </a:pPr>
              <a:r>
                <a:rPr dirty="0" err="1"/>
                <a:t>Conseguenze</a:t>
              </a:r>
              <a:r>
                <a:rPr dirty="0"/>
                <a:t> </a:t>
              </a:r>
              <a:r>
                <a:rPr dirty="0" err="1"/>
                <a:t>nel</a:t>
              </a:r>
              <a:r>
                <a:rPr dirty="0"/>
                <a:t> </a:t>
              </a:r>
              <a:r>
                <a:rPr b="1" dirty="0" err="1"/>
                <a:t>mercato</a:t>
              </a:r>
              <a:r>
                <a:rPr b="1" dirty="0"/>
                <a:t> / </a:t>
              </a:r>
              <a:r>
                <a:rPr b="1" dirty="0" err="1"/>
                <a:t>prezzi</a:t>
              </a:r>
              <a:r>
                <a:rPr b="1" dirty="0"/>
                <a:t> del </a:t>
              </a:r>
              <a:r>
                <a:rPr b="1" dirty="0" err="1"/>
                <a:t>legname</a:t>
              </a:r>
              <a:endParaRPr b="1" dirty="0"/>
            </a:p>
            <a:p>
              <a:pPr marL="285750" indent="-285750">
                <a:lnSpc>
                  <a:spcPct val="120000"/>
                </a:lnSpc>
                <a:buSzPct val="100000"/>
                <a:buChar char="✓"/>
                <a:defRPr>
                  <a:latin typeface="Bahnschrift"/>
                  <a:ea typeface="Bahnschrift"/>
                  <a:cs typeface="Bahnschrift"/>
                  <a:sym typeface="Bahnschrift"/>
                </a:defRPr>
              </a:pPr>
              <a:r>
                <a:rPr dirty="0" err="1"/>
                <a:t>Cambiamenti</a:t>
              </a:r>
              <a:r>
                <a:rPr dirty="0"/>
                <a:t> </a:t>
              </a:r>
              <a:r>
                <a:rPr dirty="0" err="1"/>
                <a:t>nel</a:t>
              </a:r>
              <a:r>
                <a:rPr dirty="0"/>
                <a:t> </a:t>
              </a:r>
              <a:r>
                <a:rPr b="1" dirty="0" err="1"/>
                <a:t>reddito</a:t>
              </a:r>
              <a:r>
                <a:rPr b="1" dirty="0"/>
                <a:t> del </a:t>
              </a:r>
              <a:r>
                <a:rPr b="1" dirty="0" err="1"/>
                <a:t>settore</a:t>
              </a:r>
              <a:r>
                <a:rPr b="1" dirty="0"/>
                <a:t> </a:t>
              </a:r>
              <a:r>
                <a:rPr b="1" dirty="0" err="1"/>
                <a:t>forestale</a:t>
              </a:r>
              <a:r>
                <a:rPr dirty="0"/>
                <a:t>/ </a:t>
              </a:r>
              <a:r>
                <a:rPr dirty="0" err="1"/>
                <a:t>proprietari</a:t>
              </a:r>
              <a:r>
                <a:rPr dirty="0"/>
                <a:t> </a:t>
              </a:r>
              <a:r>
                <a:rPr dirty="0" err="1"/>
                <a:t>forestali</a:t>
              </a:r>
              <a:r>
                <a:rPr lang="it-IT" dirty="0"/>
                <a:t> </a:t>
              </a:r>
              <a:r>
                <a:rPr lang="it-IT" sz="900" dirty="0"/>
                <a:t>(</a:t>
              </a:r>
              <a:r>
                <a:rPr lang="it-IT" sz="900" dirty="0" err="1">
                  <a:effectLst/>
                  <a:latin typeface="Bahnschrift" panose="020B0502040204020203" pitchFamily="34" charset="0"/>
                  <a:ea typeface="Times New Roman" panose="02020603050405020304" pitchFamily="18" charset="0"/>
                  <a:cs typeface="Times New Roman" panose="02020603050405020304" pitchFamily="18" charset="0"/>
                </a:rPr>
                <a:t>Schwarzbauer</a:t>
              </a: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 and </a:t>
              </a:r>
              <a:r>
                <a:rPr lang="it-IT" sz="900" dirty="0" err="1">
                  <a:effectLst/>
                  <a:latin typeface="Bahnschrift" panose="020B0502040204020203" pitchFamily="34" charset="0"/>
                  <a:ea typeface="Times New Roman" panose="02020603050405020304" pitchFamily="18" charset="0"/>
                  <a:cs typeface="Times New Roman" panose="02020603050405020304" pitchFamily="18" charset="0"/>
                </a:rPr>
                <a:t>Rauch</a:t>
              </a: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 2013, </a:t>
              </a:r>
              <a:r>
                <a:rPr lang="it-IT" sz="900" dirty="0" err="1">
                  <a:effectLst/>
                  <a:latin typeface="Bahnschrift" panose="020B0502040204020203" pitchFamily="34" charset="0"/>
                  <a:ea typeface="Times New Roman" panose="02020603050405020304" pitchFamily="18" charset="0"/>
                  <a:cs typeface="Times New Roman" panose="02020603050405020304" pitchFamily="18" charset="0"/>
                </a:rPr>
                <a:t>Riguelle</a:t>
              </a: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 2015)</a:t>
              </a:r>
              <a:endParaRPr sz="900" dirty="0">
                <a:latin typeface="Bahnschrift" panose="020B0502040204020203" pitchFamily="34" charset="0"/>
              </a:endParaRPr>
            </a:p>
          </p:txBody>
        </p:sp>
        <p:sp>
          <p:nvSpPr>
            <p:cNvPr id="1095" name="CasellaDiTesto 31"/>
            <p:cNvSpPr txBox="1"/>
            <p:nvPr/>
          </p:nvSpPr>
          <p:spPr>
            <a:xfrm>
              <a:off x="1709610" y="2403369"/>
              <a:ext cx="5641504" cy="105400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marL="285750" indent="-285750">
                <a:lnSpc>
                  <a:spcPct val="120000"/>
                </a:lnSpc>
                <a:buSzPct val="100000"/>
                <a:buChar char="✓"/>
                <a:defRPr>
                  <a:latin typeface="Bahnschrift"/>
                  <a:ea typeface="Bahnschrift"/>
                  <a:cs typeface="Bahnschrift"/>
                  <a:sym typeface="Bahnschrift"/>
                </a:defRPr>
              </a:pPr>
              <a:r>
                <a:rPr dirty="0" err="1"/>
                <a:t>Ruolo</a:t>
              </a:r>
              <a:r>
                <a:rPr dirty="0"/>
                <a:t> </a:t>
              </a:r>
              <a:r>
                <a:rPr dirty="0" err="1"/>
                <a:t>cruciale</a:t>
              </a:r>
              <a:r>
                <a:rPr dirty="0"/>
                <a:t> </a:t>
              </a:r>
              <a:r>
                <a:rPr dirty="0" err="1"/>
                <a:t>delle</a:t>
              </a:r>
              <a:r>
                <a:rPr dirty="0"/>
                <a:t> </a:t>
              </a:r>
              <a:r>
                <a:rPr dirty="0" err="1"/>
                <a:t>istitu</a:t>
              </a:r>
              <a:r>
                <a:rPr lang="it-IT" dirty="0"/>
                <a:t>t</a:t>
              </a:r>
              <a:r>
                <a:rPr dirty="0" err="1"/>
                <a:t>uzioni</a:t>
              </a:r>
              <a:r>
                <a:rPr dirty="0"/>
                <a:t> e </a:t>
              </a:r>
              <a:r>
                <a:rPr b="1" dirty="0" err="1"/>
                <a:t>strategie</a:t>
              </a:r>
              <a:br>
                <a:rPr b="1" dirty="0"/>
              </a:br>
              <a:r>
                <a:rPr b="1" dirty="0" err="1"/>
                <a:t>pubbliche</a:t>
              </a:r>
              <a:r>
                <a:rPr b="1" dirty="0"/>
                <a:t> di </a:t>
              </a:r>
              <a:r>
                <a:rPr b="1" dirty="0" err="1"/>
                <a:t>supporto</a:t>
              </a:r>
              <a:r>
                <a:rPr lang="it-IT" b="1" dirty="0"/>
                <a:t> </a:t>
              </a:r>
              <a:r>
                <a:rPr lang="it-IT" sz="900" dirty="0"/>
                <a:t>(</a:t>
              </a:r>
              <a:r>
                <a:rPr lang="it-IT" sz="900" dirty="0" err="1">
                  <a:effectLst/>
                  <a:latin typeface="Bahnschrift" panose="020B0502040204020203" pitchFamily="34" charset="0"/>
                  <a:ea typeface="Times New Roman" panose="02020603050405020304" pitchFamily="18" charset="0"/>
                  <a:cs typeface="Times New Roman" panose="02020603050405020304" pitchFamily="18" charset="0"/>
                </a:rPr>
                <a:t>Hartebrodt</a:t>
              </a: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 2004)</a:t>
              </a:r>
              <a:endParaRPr sz="900" dirty="0">
                <a:latin typeface="Bahnschrift" panose="020B0502040204020203" pitchFamily="34" charset="0"/>
              </a:endParaRPr>
            </a:p>
            <a:p>
              <a:pPr marL="285750" indent="-285750">
                <a:lnSpc>
                  <a:spcPct val="120000"/>
                </a:lnSpc>
                <a:buSzPct val="100000"/>
                <a:buChar char="✓"/>
                <a:defRPr>
                  <a:latin typeface="Bahnschrift"/>
                  <a:ea typeface="Bahnschrift"/>
                  <a:cs typeface="Bahnschrift"/>
                  <a:sym typeface="Bahnschrift"/>
                </a:defRPr>
              </a:pPr>
              <a:r>
                <a:rPr dirty="0"/>
                <a:t>Forte influenza </a:t>
              </a:r>
              <a:r>
                <a:rPr dirty="0" err="1"/>
                <a:t>nelle</a:t>
              </a:r>
              <a:r>
                <a:rPr dirty="0"/>
                <a:t> </a:t>
              </a:r>
              <a:r>
                <a:rPr b="1" dirty="0" err="1"/>
                <a:t>relazioni</a:t>
              </a:r>
              <a:r>
                <a:rPr b="1" dirty="0"/>
                <a:t> di </a:t>
              </a:r>
              <a:r>
                <a:rPr b="1" dirty="0" err="1"/>
                <a:t>potere</a:t>
              </a:r>
              <a:r>
                <a:rPr b="1" dirty="0"/>
                <a:t> </a:t>
              </a:r>
              <a:r>
                <a:rPr b="1" dirty="0" err="1"/>
                <a:t>tra</a:t>
              </a:r>
              <a:r>
                <a:rPr b="1" dirty="0"/>
                <a:t> </a:t>
              </a:r>
              <a:r>
                <a:rPr b="1" dirty="0" err="1"/>
                <a:t>attori</a:t>
              </a:r>
              <a:endParaRPr b="1" dirty="0"/>
            </a:p>
          </p:txBody>
        </p:sp>
      </p:grpSp>
      <p:sp>
        <p:nvSpPr>
          <p:cNvPr id="1097" name="CasellaDiTesto 32"/>
          <p:cNvSpPr txBox="1"/>
          <p:nvPr/>
        </p:nvSpPr>
        <p:spPr>
          <a:xfrm>
            <a:off x="1160622" y="5212464"/>
            <a:ext cx="2516608" cy="8280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defRPr sz="2400">
                <a:latin typeface="Bahnschrift"/>
                <a:ea typeface="Bahnschrift"/>
                <a:cs typeface="Bahnschrift"/>
                <a:sym typeface="Bahnschrift"/>
              </a:defRPr>
            </a:pPr>
            <a:r>
              <a:t>Dimensione </a:t>
            </a:r>
            <a:br/>
            <a:r>
              <a:t>socio- culturale </a:t>
            </a:r>
          </a:p>
        </p:txBody>
      </p:sp>
      <p:grpSp>
        <p:nvGrpSpPr>
          <p:cNvPr id="1100" name="Immagine 39"/>
          <p:cNvGrpSpPr/>
          <p:nvPr/>
        </p:nvGrpSpPr>
        <p:grpSpPr>
          <a:xfrm>
            <a:off x="450410" y="5140911"/>
            <a:ext cx="871657" cy="830997"/>
            <a:chOff x="0" y="0"/>
            <a:chExt cx="871656" cy="830995"/>
          </a:xfrm>
        </p:grpSpPr>
        <p:pic>
          <p:nvPicPr>
            <p:cNvPr id="1098" name="image51.png" descr="image51.png"/>
            <p:cNvPicPr>
              <a:picLocks noChangeAspect="1"/>
            </p:cNvPicPr>
            <p:nvPr/>
          </p:nvPicPr>
          <p:blipFill>
            <a:blip r:embed="rId5">
              <a:alphaModFix amt="50000"/>
            </a:blip>
            <a:srcRect r="13"/>
            <a:stretch>
              <a:fillRect/>
            </a:stretch>
          </p:blipFill>
          <p:spPr>
            <a:xfrm>
              <a:off x="0" y="0"/>
              <a:ext cx="871538" cy="83099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6"/>
                    <a:pt x="0" y="10800"/>
                  </a:cubicBezTo>
                  <a:cubicBezTo>
                    <a:pt x="0" y="16764"/>
                    <a:pt x="4835" y="21600"/>
                    <a:pt x="10800" y="21600"/>
                  </a:cubicBezTo>
                  <a:cubicBezTo>
                    <a:pt x="16765" y="21600"/>
                    <a:pt x="21600" y="16764"/>
                    <a:pt x="21600" y="10800"/>
                  </a:cubicBezTo>
                  <a:cubicBezTo>
                    <a:pt x="21600" y="4836"/>
                    <a:pt x="16765" y="0"/>
                    <a:pt x="10800" y="0"/>
                  </a:cubicBezTo>
                  <a:close/>
                </a:path>
              </a:pathLst>
            </a:custGeom>
            <a:ln w="12700" cap="flat">
              <a:noFill/>
              <a:miter lim="400000"/>
            </a:ln>
            <a:effectLst/>
          </p:spPr>
        </p:pic>
        <p:sp>
          <p:nvSpPr>
            <p:cNvPr id="1099" name="Forma"/>
            <p:cNvSpPr/>
            <p:nvPr/>
          </p:nvSpPr>
          <p:spPr>
            <a:xfrm>
              <a:off x="0" y="0"/>
              <a:ext cx="871657" cy="83099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0" y="10800"/>
                  </a:lnTo>
                  <a:cubicBezTo>
                    <a:pt x="0" y="4835"/>
                    <a:pt x="4835" y="0"/>
                    <a:pt x="10800" y="0"/>
                  </a:cubicBezTo>
                  <a:lnTo>
                    <a:pt x="10800" y="0"/>
                  </a:lnTo>
                  <a:cubicBezTo>
                    <a:pt x="16765" y="0"/>
                    <a:pt x="21600" y="4835"/>
                    <a:pt x="21600" y="10800"/>
                  </a:cubicBezTo>
                  <a:lnTo>
                    <a:pt x="21600" y="10800"/>
                  </a:lnTo>
                  <a:cubicBezTo>
                    <a:pt x="21600" y="16765"/>
                    <a:pt x="16765" y="21600"/>
                    <a:pt x="10800" y="21600"/>
                  </a:cubicBezTo>
                  <a:lnTo>
                    <a:pt x="10800" y="21600"/>
                  </a:lnTo>
                  <a:cubicBezTo>
                    <a:pt x="4835" y="21600"/>
                    <a:pt x="0" y="16765"/>
                    <a:pt x="0" y="10800"/>
                  </a:cubicBezTo>
                  <a:close/>
                </a:path>
              </a:pathLst>
            </a:custGeom>
            <a:noFill/>
            <a:ln w="9525" cap="flat">
              <a:solidFill>
                <a:srgbClr val="C4D7CB"/>
              </a:solidFill>
              <a:prstDash val="solid"/>
              <a:round/>
            </a:ln>
            <a:effectLst/>
          </p:spPr>
          <p:txBody>
            <a:bodyPr wrap="square" lIns="45718" tIns="45718" rIns="45718" bIns="45718" numCol="1" anchor="ctr">
              <a:noAutofit/>
            </a:bodyPr>
            <a:lstStyle/>
            <a:p>
              <a:endParaRPr/>
            </a:p>
          </p:txBody>
        </p:sp>
      </p:grpSp>
      <p:sp>
        <p:nvSpPr>
          <p:cNvPr id="1101" name="CasellaDiTesto 40"/>
          <p:cNvSpPr txBox="1"/>
          <p:nvPr/>
        </p:nvSpPr>
        <p:spPr>
          <a:xfrm>
            <a:off x="3773854" y="5015169"/>
            <a:ext cx="5618258" cy="13995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marL="285750" indent="-285750">
              <a:lnSpc>
                <a:spcPct val="120000"/>
              </a:lnSpc>
              <a:buSzPct val="100000"/>
              <a:buChar char="✓"/>
              <a:defRPr>
                <a:latin typeface="Abadi "/>
                <a:ea typeface="Abadi "/>
                <a:cs typeface="Abadi "/>
                <a:sym typeface="Abadi "/>
              </a:defRPr>
            </a:pPr>
            <a:r>
              <a:rPr b="1" dirty="0" err="1"/>
              <a:t>Poca</a:t>
            </a:r>
            <a:r>
              <a:rPr b="1" dirty="0"/>
              <a:t> </a:t>
            </a:r>
            <a:r>
              <a:rPr b="1" dirty="0" err="1"/>
              <a:t>attenzione</a:t>
            </a:r>
            <a:r>
              <a:rPr b="1" dirty="0"/>
              <a:t> </a:t>
            </a:r>
            <a:r>
              <a:rPr dirty="0"/>
              <a:t>alle </a:t>
            </a:r>
            <a:r>
              <a:rPr dirty="0" err="1"/>
              <a:t>conseguenze</a:t>
            </a:r>
            <a:r>
              <a:rPr dirty="0"/>
              <a:t> relative </a:t>
            </a:r>
            <a:r>
              <a:rPr b="1" dirty="0"/>
              <a:t>al </a:t>
            </a:r>
            <a:r>
              <a:rPr b="1" dirty="0" err="1"/>
              <a:t>valore</a:t>
            </a:r>
            <a:r>
              <a:rPr b="1" dirty="0"/>
              <a:t> del </a:t>
            </a:r>
            <a:r>
              <a:rPr b="1" dirty="0" err="1"/>
              <a:t>paesaggio</a:t>
            </a:r>
            <a:r>
              <a:rPr dirty="0"/>
              <a:t> e genius loci</a:t>
            </a:r>
            <a:r>
              <a:rPr lang="it-IT" dirty="0"/>
              <a:t> </a:t>
            </a: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(Gardiner et al., 2013).</a:t>
            </a:r>
            <a:endParaRPr sz="900" dirty="0">
              <a:latin typeface="Bahnschrift" panose="020B0502040204020203" pitchFamily="34" charset="0"/>
              <a:ea typeface="+mj-ea"/>
              <a:cs typeface="+mj-cs"/>
              <a:sym typeface="Calibri"/>
            </a:endParaRPr>
          </a:p>
          <a:p>
            <a:pPr marL="285750" indent="-285750">
              <a:lnSpc>
                <a:spcPct val="120000"/>
              </a:lnSpc>
              <a:buSzPct val="100000"/>
              <a:buChar char="✓"/>
              <a:defRPr>
                <a:latin typeface="Abadi "/>
                <a:ea typeface="Abadi "/>
                <a:cs typeface="Abadi "/>
                <a:sym typeface="Abadi "/>
              </a:defRPr>
            </a:pPr>
            <a:r>
              <a:rPr b="1" dirty="0" err="1"/>
              <a:t>Poca</a:t>
            </a:r>
            <a:r>
              <a:rPr b="1" dirty="0"/>
              <a:t> </a:t>
            </a:r>
            <a:r>
              <a:rPr b="1" dirty="0" err="1"/>
              <a:t>attenzione</a:t>
            </a:r>
            <a:r>
              <a:rPr b="1" dirty="0"/>
              <a:t> al </a:t>
            </a:r>
            <a:r>
              <a:rPr b="1" dirty="0" err="1"/>
              <a:t>benessere</a:t>
            </a:r>
            <a:r>
              <a:rPr b="1" dirty="0"/>
              <a:t> </a:t>
            </a:r>
            <a:r>
              <a:rPr dirty="0"/>
              <a:t>e </a:t>
            </a:r>
            <a:r>
              <a:rPr dirty="0" err="1"/>
              <a:t>reazioni</a:t>
            </a:r>
            <a:r>
              <a:rPr dirty="0"/>
              <a:t> </a:t>
            </a:r>
            <a:r>
              <a:rPr dirty="0" err="1"/>
              <a:t>della</a:t>
            </a:r>
            <a:r>
              <a:rPr dirty="0"/>
              <a:t> </a:t>
            </a:r>
            <a:r>
              <a:rPr b="1" dirty="0" err="1"/>
              <a:t>popolazione</a:t>
            </a:r>
            <a:r>
              <a:rPr b="1" dirty="0"/>
              <a:t> locale</a:t>
            </a:r>
            <a:endParaRPr b="1" dirty="0">
              <a:latin typeface="+mj-lt"/>
              <a:ea typeface="+mj-ea"/>
              <a:cs typeface="+mj-cs"/>
              <a:sym typeface="Calibri"/>
            </a:endParaRPr>
          </a:p>
        </p:txBody>
      </p:sp>
      <p:sp>
        <p:nvSpPr>
          <p:cNvPr id="1102" name="CasellaDiTesto 41"/>
          <p:cNvSpPr txBox="1"/>
          <p:nvPr/>
        </p:nvSpPr>
        <p:spPr>
          <a:xfrm>
            <a:off x="210530" y="81562"/>
            <a:ext cx="9194801" cy="11988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lnSpc>
                <a:spcPct val="90000"/>
              </a:lnSpc>
              <a:defRPr sz="3200">
                <a:latin typeface="Bahnschrift"/>
                <a:ea typeface="Bahnschrift"/>
                <a:cs typeface="Bahnschrift"/>
                <a:sym typeface="Bahnschrift"/>
              </a:defRPr>
            </a:pPr>
            <a:r>
              <a:t>Relazioni di causa-effetto nel Sistema socio-ecologico forestale _ </a:t>
            </a:r>
            <a:r>
              <a:rPr b="1"/>
              <a:t>Risultati</a:t>
            </a:r>
            <a:r>
              <a:rPr sz="4400" b="1"/>
              <a:t> </a:t>
            </a:r>
          </a:p>
        </p:txBody>
      </p:sp>
      <p:sp>
        <p:nvSpPr>
          <p:cNvPr id="1103" name="Segnaposto piè di pagina 8"/>
          <p:cNvSpPr txBox="1"/>
          <p:nvPr/>
        </p:nvSpPr>
        <p:spPr>
          <a:xfrm>
            <a:off x="534246" y="6368819"/>
            <a:ext cx="4347657"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
        <p:nvSpPr>
          <p:cNvPr id="2" name="CasellaDiTesto 1">
            <a:extLst>
              <a:ext uri="{FF2B5EF4-FFF2-40B4-BE49-F238E27FC236}">
                <a16:creationId xmlns:a16="http://schemas.microsoft.com/office/drawing/2014/main" id="{278CC278-4B68-4571-86CF-1F1E67CE71DF}"/>
              </a:ext>
            </a:extLst>
          </p:cNvPr>
          <p:cNvSpPr txBox="1"/>
          <p:nvPr/>
        </p:nvSpPr>
        <p:spPr>
          <a:xfrm>
            <a:off x="10558061" y="4410490"/>
            <a:ext cx="1486794" cy="5078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(Andersson </a:t>
            </a:r>
            <a:r>
              <a:rPr lang="it-IT" sz="900" i="1" dirty="0">
                <a:effectLst/>
                <a:latin typeface="Bahnschrift" panose="020B0502040204020203" pitchFamily="34" charset="0"/>
                <a:ea typeface="Times New Roman" panose="02020603050405020304" pitchFamily="18" charset="0"/>
                <a:cs typeface="Times New Roman" panose="02020603050405020304" pitchFamily="18" charset="0"/>
              </a:rPr>
              <a:t>et al.</a:t>
            </a: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 2018; </a:t>
            </a:r>
            <a:r>
              <a:rPr lang="it-IT" sz="900" dirty="0" err="1">
                <a:effectLst/>
                <a:latin typeface="Bahnschrift" panose="020B0502040204020203" pitchFamily="34" charset="0"/>
                <a:ea typeface="Times New Roman" panose="02020603050405020304" pitchFamily="18" charset="0"/>
                <a:cs typeface="Times New Roman" panose="02020603050405020304" pitchFamily="18" charset="0"/>
              </a:rPr>
              <a:t>Deuffic</a:t>
            </a: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 and </a:t>
            </a:r>
            <a:r>
              <a:rPr lang="it-IT" sz="900" dirty="0" err="1">
                <a:effectLst/>
                <a:latin typeface="Bahnschrift" panose="020B0502040204020203" pitchFamily="34" charset="0"/>
                <a:ea typeface="Times New Roman" panose="02020603050405020304" pitchFamily="18" charset="0"/>
                <a:cs typeface="Times New Roman" panose="02020603050405020304" pitchFamily="18" charset="0"/>
              </a:rPr>
              <a:t>Ní</a:t>
            </a: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 </a:t>
            </a:r>
            <a:r>
              <a:rPr lang="it-IT" sz="900" dirty="0" err="1">
                <a:effectLst/>
                <a:latin typeface="Bahnschrift" panose="020B0502040204020203" pitchFamily="34" charset="0"/>
                <a:ea typeface="Times New Roman" panose="02020603050405020304" pitchFamily="18" charset="0"/>
                <a:cs typeface="Times New Roman" panose="02020603050405020304" pitchFamily="18" charset="0"/>
              </a:rPr>
              <a:t>Dhubháin</a:t>
            </a: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 2020</a:t>
            </a:r>
            <a:endParaRPr kumimoji="0" lang="en-US" sz="1800" b="0" i="0" u="none" strike="noStrike" cap="none" spc="0" normalizeH="0" baseline="0" dirty="0">
              <a:ln>
                <a:noFill/>
              </a:ln>
              <a:solidFill>
                <a:srgbClr val="000000"/>
              </a:solidFill>
              <a:effectLst/>
              <a:uFillTx/>
              <a:latin typeface="+mn-lt"/>
              <a:ea typeface="+mn-ea"/>
              <a:cs typeface="+mn-cs"/>
              <a:sym typeface="Helvetica"/>
            </a:endParaRPr>
          </a:p>
        </p:txBody>
      </p:sp>
      <p:sp>
        <p:nvSpPr>
          <p:cNvPr id="3" name="CasellaDiTesto 2">
            <a:extLst>
              <a:ext uri="{FF2B5EF4-FFF2-40B4-BE49-F238E27FC236}">
                <a16:creationId xmlns:a16="http://schemas.microsoft.com/office/drawing/2014/main" id="{048E4126-5BA4-43AD-8C07-EC774FFF413B}"/>
              </a:ext>
            </a:extLst>
          </p:cNvPr>
          <p:cNvSpPr txBox="1"/>
          <p:nvPr/>
        </p:nvSpPr>
        <p:spPr>
          <a:xfrm>
            <a:off x="5949535" y="6087241"/>
            <a:ext cx="1486794" cy="2308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a:t>
            </a:r>
            <a:r>
              <a:rPr lang="it-IT" sz="900" dirty="0" err="1">
                <a:effectLst/>
                <a:latin typeface="Bahnschrift" panose="020B0502040204020203" pitchFamily="34" charset="0"/>
                <a:ea typeface="Times New Roman" panose="02020603050405020304" pitchFamily="18" charset="0"/>
                <a:cs typeface="Times New Roman" panose="02020603050405020304" pitchFamily="18" charset="0"/>
              </a:rPr>
              <a:t>Kulakpwski</a:t>
            </a: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 et al, 2017)</a:t>
            </a:r>
            <a:endParaRPr kumimoji="0" lang="en-US" sz="1800" b="0" i="0" u="none" strike="noStrike" cap="none" spc="0" normalizeH="0" baseline="0" dirty="0">
              <a:ln>
                <a:noFill/>
              </a:ln>
              <a:solidFill>
                <a:srgbClr val="000000"/>
              </a:solidFill>
              <a:effectLst/>
              <a:uFillTx/>
              <a:latin typeface="+mn-lt"/>
              <a:ea typeface="+mn-ea"/>
              <a:cs typeface="+mn-cs"/>
              <a:sym typeface="Helvetica"/>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9" name="Immagine 21"/>
          <p:cNvGrpSpPr/>
          <p:nvPr/>
        </p:nvGrpSpPr>
        <p:grpSpPr>
          <a:xfrm>
            <a:off x="633607" y="1825186"/>
            <a:ext cx="822961" cy="796909"/>
            <a:chOff x="0" y="0"/>
            <a:chExt cx="822960" cy="796908"/>
          </a:xfrm>
        </p:grpSpPr>
        <p:pic>
          <p:nvPicPr>
            <p:cNvPr id="1077" name="image49.png" descr="image49.png"/>
            <p:cNvPicPr>
              <a:picLocks noChangeAspect="1"/>
            </p:cNvPicPr>
            <p:nvPr/>
          </p:nvPicPr>
          <p:blipFill>
            <a:blip r:embed="rId3">
              <a:alphaModFix amt="35000"/>
            </a:blip>
            <a:srcRect/>
            <a:stretch>
              <a:fillRect/>
            </a:stretch>
          </p:blipFill>
          <p:spPr>
            <a:xfrm>
              <a:off x="0" y="0"/>
              <a:ext cx="822961" cy="79690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close/>
                </a:path>
              </a:pathLst>
            </a:custGeom>
            <a:ln w="12700" cap="flat">
              <a:noFill/>
              <a:miter lim="400000"/>
            </a:ln>
            <a:effectLst/>
          </p:spPr>
        </p:pic>
        <p:sp>
          <p:nvSpPr>
            <p:cNvPr id="1078" name="Forma"/>
            <p:cNvSpPr/>
            <p:nvPr/>
          </p:nvSpPr>
          <p:spPr>
            <a:xfrm>
              <a:off x="0" y="0"/>
              <a:ext cx="822961" cy="796909"/>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0" y="10800"/>
                  </a:lnTo>
                  <a:cubicBezTo>
                    <a:pt x="0" y="4835"/>
                    <a:pt x="4835" y="0"/>
                    <a:pt x="10800" y="0"/>
                  </a:cubicBezTo>
                  <a:lnTo>
                    <a:pt x="10800" y="0"/>
                  </a:lnTo>
                  <a:cubicBezTo>
                    <a:pt x="16765" y="0"/>
                    <a:pt x="21600" y="4835"/>
                    <a:pt x="21600" y="10800"/>
                  </a:cubicBezTo>
                  <a:lnTo>
                    <a:pt x="21600" y="10800"/>
                  </a:lnTo>
                  <a:cubicBezTo>
                    <a:pt x="21600" y="16765"/>
                    <a:pt x="16765" y="21600"/>
                    <a:pt x="10800" y="21600"/>
                  </a:cubicBezTo>
                  <a:lnTo>
                    <a:pt x="10800" y="21600"/>
                  </a:lnTo>
                  <a:cubicBezTo>
                    <a:pt x="4835" y="21600"/>
                    <a:pt x="0" y="16765"/>
                    <a:pt x="0" y="10800"/>
                  </a:cubicBezTo>
                  <a:close/>
                </a:path>
              </a:pathLst>
            </a:custGeom>
            <a:noFill/>
            <a:ln w="9525" cap="flat">
              <a:solidFill>
                <a:srgbClr val="C4D7CB"/>
              </a:solidFill>
              <a:prstDash val="solid"/>
              <a:round/>
            </a:ln>
            <a:effectLst/>
          </p:spPr>
          <p:txBody>
            <a:bodyPr wrap="square" lIns="45718" tIns="45718" rIns="45718" bIns="45718" numCol="1" anchor="ctr">
              <a:noAutofit/>
            </a:bodyPr>
            <a:lstStyle/>
            <a:p>
              <a:endParaRPr/>
            </a:p>
          </p:txBody>
        </p:sp>
      </p:grpSp>
      <p:sp>
        <p:nvSpPr>
          <p:cNvPr id="1080" name="CasellaDiTesto 22"/>
          <p:cNvSpPr txBox="1"/>
          <p:nvPr/>
        </p:nvSpPr>
        <p:spPr>
          <a:xfrm>
            <a:off x="1585164" y="1781827"/>
            <a:ext cx="2034347" cy="8280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lgn="ctr">
              <a:defRPr sz="2400">
                <a:latin typeface="Bahnschrift"/>
                <a:ea typeface="Bahnschrift"/>
                <a:cs typeface="Bahnschrift"/>
                <a:sym typeface="Bahnschrift"/>
              </a:defRPr>
            </a:pPr>
            <a:r>
              <a:rPr dirty="0" err="1"/>
              <a:t>Dimensione</a:t>
            </a:r>
            <a:r>
              <a:rPr dirty="0"/>
              <a:t> </a:t>
            </a:r>
            <a:br>
              <a:rPr dirty="0"/>
            </a:br>
            <a:r>
              <a:rPr dirty="0" err="1"/>
              <a:t>economica</a:t>
            </a:r>
            <a:endParaRPr dirty="0"/>
          </a:p>
        </p:txBody>
      </p:sp>
      <p:sp>
        <p:nvSpPr>
          <p:cNvPr id="1081" name="CasellaDiTesto 24"/>
          <p:cNvSpPr txBox="1"/>
          <p:nvPr/>
        </p:nvSpPr>
        <p:spPr>
          <a:xfrm>
            <a:off x="2265418" y="3107002"/>
            <a:ext cx="2034347" cy="8280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lgn="ctr">
              <a:defRPr sz="2400">
                <a:latin typeface="Bahnschrift"/>
                <a:ea typeface="Bahnschrift"/>
                <a:cs typeface="Bahnschrift"/>
                <a:sym typeface="Bahnschrift"/>
              </a:defRPr>
            </a:pPr>
            <a:r>
              <a:rPr dirty="0" err="1"/>
              <a:t>Dimensione</a:t>
            </a:r>
            <a:r>
              <a:rPr dirty="0"/>
              <a:t> </a:t>
            </a:r>
            <a:br>
              <a:rPr dirty="0"/>
            </a:br>
            <a:r>
              <a:rPr dirty="0" err="1"/>
              <a:t>istituzionale</a:t>
            </a:r>
            <a:endParaRPr dirty="0"/>
          </a:p>
        </p:txBody>
      </p:sp>
      <p:grpSp>
        <p:nvGrpSpPr>
          <p:cNvPr id="1084" name="Immagine 29"/>
          <p:cNvGrpSpPr/>
          <p:nvPr/>
        </p:nvGrpSpPr>
        <p:grpSpPr>
          <a:xfrm>
            <a:off x="1044810" y="3142736"/>
            <a:ext cx="901349" cy="858667"/>
            <a:chOff x="0" y="0"/>
            <a:chExt cx="901347" cy="858666"/>
          </a:xfrm>
        </p:grpSpPr>
        <p:pic>
          <p:nvPicPr>
            <p:cNvPr id="1082" name="image50.png" descr="image50.png"/>
            <p:cNvPicPr>
              <a:picLocks noChangeAspect="1"/>
            </p:cNvPicPr>
            <p:nvPr/>
          </p:nvPicPr>
          <p:blipFill>
            <a:blip r:embed="rId4">
              <a:alphaModFix amt="35000"/>
            </a:blip>
            <a:srcRect r="4"/>
            <a:stretch>
              <a:fillRect/>
            </a:stretch>
          </p:blipFill>
          <p:spPr>
            <a:xfrm>
              <a:off x="0" y="0"/>
              <a:ext cx="901304" cy="858666"/>
            </a:xfrm>
            <a:custGeom>
              <a:avLst/>
              <a:gdLst/>
              <a:ahLst/>
              <a:cxnLst>
                <a:cxn ang="0">
                  <a:pos x="wd2" y="hd2"/>
                </a:cxn>
                <a:cxn ang="5400000">
                  <a:pos x="wd2" y="hd2"/>
                </a:cxn>
                <a:cxn ang="10800000">
                  <a:pos x="wd2" y="hd2"/>
                </a:cxn>
                <a:cxn ang="16200000">
                  <a:pos x="wd2" y="hd2"/>
                </a:cxn>
              </a:cxnLst>
              <a:rect l="0" t="0" r="r" b="b"/>
              <a:pathLst>
                <a:path w="21600" h="21600" extrusionOk="0">
                  <a:moveTo>
                    <a:pt x="10805" y="0"/>
                  </a:moveTo>
                  <a:cubicBezTo>
                    <a:pt x="4840" y="0"/>
                    <a:pt x="0" y="4837"/>
                    <a:pt x="0" y="10800"/>
                  </a:cubicBezTo>
                  <a:cubicBezTo>
                    <a:pt x="0" y="16763"/>
                    <a:pt x="4840" y="21600"/>
                    <a:pt x="10805" y="21600"/>
                  </a:cubicBezTo>
                  <a:cubicBezTo>
                    <a:pt x="16770" y="21600"/>
                    <a:pt x="21600" y="16763"/>
                    <a:pt x="21600" y="10800"/>
                  </a:cubicBezTo>
                  <a:cubicBezTo>
                    <a:pt x="21600" y="4837"/>
                    <a:pt x="16770" y="0"/>
                    <a:pt x="10805" y="0"/>
                  </a:cubicBezTo>
                  <a:close/>
                </a:path>
              </a:pathLst>
            </a:custGeom>
            <a:ln w="12700" cap="flat">
              <a:noFill/>
              <a:miter lim="400000"/>
            </a:ln>
            <a:effectLst/>
          </p:spPr>
        </p:pic>
        <p:sp>
          <p:nvSpPr>
            <p:cNvPr id="1083" name="Forma"/>
            <p:cNvSpPr/>
            <p:nvPr/>
          </p:nvSpPr>
          <p:spPr>
            <a:xfrm>
              <a:off x="0" y="0"/>
              <a:ext cx="901349" cy="85866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0" y="10800"/>
                  </a:lnTo>
                  <a:cubicBezTo>
                    <a:pt x="0" y="4835"/>
                    <a:pt x="4835" y="0"/>
                    <a:pt x="10800" y="0"/>
                  </a:cubicBezTo>
                  <a:lnTo>
                    <a:pt x="10800" y="0"/>
                  </a:lnTo>
                  <a:cubicBezTo>
                    <a:pt x="16765" y="0"/>
                    <a:pt x="21600" y="4835"/>
                    <a:pt x="21600" y="10800"/>
                  </a:cubicBezTo>
                  <a:lnTo>
                    <a:pt x="21600" y="10800"/>
                  </a:lnTo>
                  <a:cubicBezTo>
                    <a:pt x="21600" y="16765"/>
                    <a:pt x="16765" y="21600"/>
                    <a:pt x="10800" y="21600"/>
                  </a:cubicBezTo>
                  <a:lnTo>
                    <a:pt x="10800" y="21600"/>
                  </a:lnTo>
                  <a:cubicBezTo>
                    <a:pt x="4835" y="21600"/>
                    <a:pt x="0" y="16765"/>
                    <a:pt x="0" y="10800"/>
                  </a:cubicBezTo>
                  <a:close/>
                </a:path>
              </a:pathLst>
            </a:custGeom>
            <a:noFill/>
            <a:ln w="12700" cap="flat">
              <a:solidFill>
                <a:srgbClr val="C4D7CB"/>
              </a:solidFill>
              <a:prstDash val="solid"/>
              <a:round/>
            </a:ln>
            <a:effectLst/>
          </p:spPr>
          <p:txBody>
            <a:bodyPr wrap="square" lIns="45718" tIns="45718" rIns="45718" bIns="45718" numCol="1" anchor="ctr">
              <a:noAutofit/>
            </a:bodyPr>
            <a:lstStyle/>
            <a:p>
              <a:endParaRPr/>
            </a:p>
          </p:txBody>
        </p:sp>
      </p:grpSp>
      <p:grpSp>
        <p:nvGrpSpPr>
          <p:cNvPr id="1096" name="Gruppo 33"/>
          <p:cNvGrpSpPr/>
          <p:nvPr/>
        </p:nvGrpSpPr>
        <p:grpSpPr>
          <a:xfrm>
            <a:off x="3619511" y="1561831"/>
            <a:ext cx="7995718" cy="4233114"/>
            <a:chOff x="145178" y="261376"/>
            <a:chExt cx="7187323" cy="4010589"/>
          </a:xfrm>
        </p:grpSpPr>
        <p:grpSp>
          <p:nvGrpSpPr>
            <p:cNvPr id="1092" name="Gruppo 1"/>
            <p:cNvGrpSpPr/>
            <p:nvPr/>
          </p:nvGrpSpPr>
          <p:grpSpPr>
            <a:xfrm>
              <a:off x="145178" y="303612"/>
              <a:ext cx="7187323" cy="3968353"/>
              <a:chOff x="145179" y="292591"/>
              <a:chExt cx="7187321" cy="3968352"/>
            </a:xfrm>
          </p:grpSpPr>
          <p:sp>
            <p:nvSpPr>
              <p:cNvPr id="1086" name="Freeform: Shape 5"/>
              <p:cNvSpPr/>
              <p:nvPr/>
            </p:nvSpPr>
            <p:spPr>
              <a:xfrm>
                <a:off x="3349572" y="1424156"/>
                <a:ext cx="540740" cy="3047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9501" y="1168"/>
                    </a:lnTo>
                    <a:cubicBezTo>
                      <a:pt x="17196" y="1168"/>
                      <a:pt x="15328" y="5480"/>
                      <a:pt x="15328" y="10800"/>
                    </a:cubicBezTo>
                    <a:cubicBezTo>
                      <a:pt x="15328" y="16120"/>
                      <a:pt x="17196" y="20432"/>
                      <a:pt x="19501" y="20432"/>
                    </a:cubicBezTo>
                    <a:lnTo>
                      <a:pt x="21600" y="21600"/>
                    </a:lnTo>
                    <a:lnTo>
                      <a:pt x="0" y="21600"/>
                    </a:lnTo>
                    <a:lnTo>
                      <a:pt x="2099" y="20432"/>
                    </a:lnTo>
                    <a:cubicBezTo>
                      <a:pt x="4404" y="20432"/>
                      <a:pt x="6272" y="16120"/>
                      <a:pt x="6272" y="10800"/>
                    </a:cubicBezTo>
                    <a:cubicBezTo>
                      <a:pt x="6272" y="5480"/>
                      <a:pt x="4404" y="1168"/>
                      <a:pt x="2099" y="1168"/>
                    </a:cubicBezTo>
                    <a:lnTo>
                      <a:pt x="0" y="0"/>
                    </a:lnTo>
                    <a:close/>
                  </a:path>
                </a:pathLst>
              </a:custGeom>
              <a:solidFill>
                <a:srgbClr val="A5C2B5"/>
              </a:solidFill>
              <a:ln w="12700" cap="flat">
                <a:noFill/>
                <a:miter lim="400000"/>
              </a:ln>
              <a:effectLst/>
            </p:spPr>
            <p:txBody>
              <a:bodyPr wrap="square" lIns="45718" tIns="45718" rIns="45718" bIns="45718" numCol="1" anchor="ctr">
                <a:noAutofit/>
              </a:bodyPr>
              <a:lstStyle/>
              <a:p>
                <a:pPr algn="ctr">
                  <a:defRPr>
                    <a:solidFill>
                      <a:srgbClr val="FFFFFF"/>
                    </a:solidFill>
                    <a:latin typeface="Bahnschrift"/>
                    <a:ea typeface="Bahnschrift"/>
                    <a:cs typeface="Bahnschrift"/>
                    <a:sym typeface="Bahnschrift"/>
                  </a:defRPr>
                </a:pPr>
                <a:endParaRPr dirty="0"/>
              </a:p>
            </p:txBody>
          </p:sp>
          <p:sp>
            <p:nvSpPr>
              <p:cNvPr id="1087" name="Freeform: Shape 7"/>
              <p:cNvSpPr/>
              <p:nvPr/>
            </p:nvSpPr>
            <p:spPr>
              <a:xfrm>
                <a:off x="5377988" y="2846789"/>
                <a:ext cx="522280" cy="22827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9501" y="1168"/>
                    </a:lnTo>
                    <a:cubicBezTo>
                      <a:pt x="17196" y="1168"/>
                      <a:pt x="15328" y="5480"/>
                      <a:pt x="15328" y="10800"/>
                    </a:cubicBezTo>
                    <a:cubicBezTo>
                      <a:pt x="15328" y="16120"/>
                      <a:pt x="17196" y="20432"/>
                      <a:pt x="19501" y="20432"/>
                    </a:cubicBezTo>
                    <a:lnTo>
                      <a:pt x="21600" y="21600"/>
                    </a:lnTo>
                    <a:lnTo>
                      <a:pt x="0" y="21600"/>
                    </a:lnTo>
                    <a:lnTo>
                      <a:pt x="2099" y="20432"/>
                    </a:lnTo>
                    <a:cubicBezTo>
                      <a:pt x="4404" y="20432"/>
                      <a:pt x="6272" y="16120"/>
                      <a:pt x="6272" y="10800"/>
                    </a:cubicBezTo>
                    <a:cubicBezTo>
                      <a:pt x="6272" y="5480"/>
                      <a:pt x="4404" y="1168"/>
                      <a:pt x="2099" y="1168"/>
                    </a:cubicBezTo>
                    <a:lnTo>
                      <a:pt x="0" y="0"/>
                    </a:lnTo>
                    <a:close/>
                  </a:path>
                </a:pathLst>
              </a:custGeom>
              <a:solidFill>
                <a:srgbClr val="A4C4FA"/>
              </a:solidFill>
              <a:ln w="25400" cap="flat">
                <a:solidFill>
                  <a:srgbClr val="A4C4FA"/>
                </a:solidFill>
                <a:prstDash val="solid"/>
                <a:round/>
              </a:ln>
              <a:effectLst/>
            </p:spPr>
            <p:txBody>
              <a:bodyPr wrap="square" lIns="45718" tIns="45718" rIns="45718" bIns="45718" numCol="1" anchor="ctr">
                <a:noAutofit/>
              </a:bodyPr>
              <a:lstStyle/>
              <a:p>
                <a:pPr algn="ctr">
                  <a:defRPr>
                    <a:solidFill>
                      <a:srgbClr val="FFFFFF"/>
                    </a:solidFill>
                    <a:latin typeface="Bahnschrift"/>
                    <a:ea typeface="Bahnschrift"/>
                    <a:cs typeface="Bahnschrift"/>
                    <a:sym typeface="Bahnschrift"/>
                  </a:defRPr>
                </a:pPr>
                <a:endParaRPr/>
              </a:p>
            </p:txBody>
          </p:sp>
          <p:sp>
            <p:nvSpPr>
              <p:cNvPr id="1089" name="Rectangle: Rounded Corners 11"/>
              <p:cNvSpPr/>
              <p:nvPr/>
            </p:nvSpPr>
            <p:spPr>
              <a:xfrm>
                <a:off x="1106949" y="1723213"/>
                <a:ext cx="5872915" cy="1116137"/>
              </a:xfrm>
              <a:prstGeom prst="roundRect">
                <a:avLst>
                  <a:gd name="adj" fmla="val 50000"/>
                </a:avLst>
              </a:prstGeom>
              <a:noFill/>
              <a:ln w="25400" cap="flat">
                <a:solidFill>
                  <a:srgbClr val="A6C2B2"/>
                </a:solidFill>
                <a:prstDash val="solid"/>
                <a:round/>
              </a:ln>
              <a:effectLst/>
            </p:spPr>
            <p:txBody>
              <a:bodyPr wrap="square" lIns="45718" tIns="45718" rIns="45718" bIns="45718" numCol="1" anchor="ctr">
                <a:noAutofit/>
              </a:bodyPr>
              <a:lstStyle/>
              <a:p>
                <a:pPr algn="ctr">
                  <a:defRPr>
                    <a:solidFill>
                      <a:srgbClr val="FFFFFF"/>
                    </a:solidFill>
                    <a:latin typeface="Bahnschrift"/>
                    <a:ea typeface="Bahnschrift"/>
                    <a:cs typeface="Bahnschrift"/>
                    <a:sym typeface="Bahnschrift"/>
                  </a:defRPr>
                </a:pPr>
                <a:endParaRPr/>
              </a:p>
            </p:txBody>
          </p:sp>
          <p:sp>
            <p:nvSpPr>
              <p:cNvPr id="1090" name="Rectangle: Rounded Corners 13"/>
              <p:cNvSpPr/>
              <p:nvPr/>
            </p:nvSpPr>
            <p:spPr>
              <a:xfrm>
                <a:off x="1557065" y="3067737"/>
                <a:ext cx="5775435" cy="1193206"/>
              </a:xfrm>
              <a:prstGeom prst="roundRect">
                <a:avLst>
                  <a:gd name="adj" fmla="val 50000"/>
                </a:avLst>
              </a:prstGeom>
              <a:noFill/>
              <a:ln w="25400" cap="flat">
                <a:solidFill>
                  <a:srgbClr val="A0C1E7"/>
                </a:solidFill>
                <a:prstDash val="solid"/>
                <a:round/>
              </a:ln>
              <a:effectLst/>
            </p:spPr>
            <p:txBody>
              <a:bodyPr wrap="square" lIns="45718" tIns="45718" rIns="45718" bIns="45718" numCol="1" anchor="ctr">
                <a:noAutofit/>
              </a:bodyPr>
              <a:lstStyle/>
              <a:p>
                <a:pPr algn="ctr">
                  <a:defRPr>
                    <a:solidFill>
                      <a:srgbClr val="FFFFFF"/>
                    </a:solidFill>
                    <a:latin typeface="Bahnschrift"/>
                    <a:ea typeface="Bahnschrift"/>
                    <a:cs typeface="Bahnschrift"/>
                    <a:sym typeface="Bahnschrift"/>
                  </a:defRPr>
                </a:pPr>
                <a:endParaRPr dirty="0"/>
              </a:p>
            </p:txBody>
          </p:sp>
          <p:sp>
            <p:nvSpPr>
              <p:cNvPr id="1091" name="Rectangle: Rounded Corners 15"/>
              <p:cNvSpPr/>
              <p:nvPr/>
            </p:nvSpPr>
            <p:spPr>
              <a:xfrm>
                <a:off x="145179" y="292591"/>
                <a:ext cx="6861283" cy="1115204"/>
              </a:xfrm>
              <a:prstGeom prst="roundRect">
                <a:avLst>
                  <a:gd name="adj" fmla="val 50000"/>
                </a:avLst>
              </a:prstGeom>
              <a:noFill/>
              <a:ln w="25400" cap="flat">
                <a:solidFill>
                  <a:srgbClr val="62CC9A"/>
                </a:solidFill>
                <a:prstDash val="solid"/>
                <a:round/>
              </a:ln>
              <a:effectLst/>
            </p:spPr>
            <p:txBody>
              <a:bodyPr wrap="square" lIns="45718" tIns="45718" rIns="45718" bIns="45718" numCol="1" anchor="ctr">
                <a:noAutofit/>
              </a:bodyPr>
              <a:lstStyle/>
              <a:p>
                <a:pPr algn="ctr">
                  <a:defRPr>
                    <a:solidFill>
                      <a:srgbClr val="FFFFFF"/>
                    </a:solidFill>
                    <a:latin typeface="Bahnschrift"/>
                    <a:ea typeface="Bahnschrift"/>
                    <a:cs typeface="Bahnschrift"/>
                    <a:sym typeface="Bahnschrift"/>
                  </a:defRPr>
                </a:pPr>
                <a:endParaRPr/>
              </a:p>
            </p:txBody>
          </p:sp>
        </p:grpSp>
        <p:sp>
          <p:nvSpPr>
            <p:cNvPr id="1094" name="CasellaDiTesto 4"/>
            <p:cNvSpPr txBox="1"/>
            <p:nvPr/>
          </p:nvSpPr>
          <p:spPr>
            <a:xfrm>
              <a:off x="364361" y="261376"/>
              <a:ext cx="6422918" cy="122020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p>
              <a:pPr marL="285750" indent="-285750">
                <a:lnSpc>
                  <a:spcPct val="120000"/>
                </a:lnSpc>
                <a:buSzPct val="100000"/>
                <a:buChar char="✓"/>
                <a:defRPr>
                  <a:latin typeface="Bahnschrift"/>
                  <a:ea typeface="Bahnschrift"/>
                  <a:cs typeface="Bahnschrift"/>
                  <a:sym typeface="Bahnschrift"/>
                </a:defRPr>
              </a:pPr>
              <a:r>
                <a:rPr lang="it-IT" dirty="0"/>
                <a:t>Generale </a:t>
              </a:r>
              <a:r>
                <a:rPr lang="it-IT" b="1" dirty="0"/>
                <a:t>saturazione del mercato </a:t>
              </a:r>
              <a:r>
                <a:rPr lang="it-IT" dirty="0"/>
                <a:t>e </a:t>
              </a:r>
              <a:r>
                <a:rPr lang="it-IT" b="1" dirty="0"/>
                <a:t>depressione dei prezzi </a:t>
              </a:r>
              <a:r>
                <a:rPr lang="it-IT" sz="900" b="1" dirty="0">
                  <a:latin typeface="Bahnschrift" panose="020B0502040204020203" pitchFamily="34" charset="0"/>
                </a:rPr>
                <a:t>(</a:t>
              </a:r>
              <a:r>
                <a:rPr lang="en-GB" sz="900" dirty="0">
                  <a:solidFill>
                    <a:prstClr val="black"/>
                  </a:solidFill>
                  <a:latin typeface="Bahnschrift" panose="020B0502040204020203" pitchFamily="34" charset="0"/>
                </a:rPr>
                <a:t>(</a:t>
              </a:r>
              <a:r>
                <a:rPr lang="en-GB" sz="900" dirty="0" err="1">
                  <a:latin typeface="Bahnschrift" panose="020B0502040204020203" pitchFamily="34" charset="0"/>
                  <a:ea typeface="Times New Roman" panose="02020603050405020304" pitchFamily="18" charset="0"/>
                  <a:cs typeface="Times New Roman" panose="02020603050405020304" pitchFamily="18" charset="0"/>
                </a:rPr>
                <a:t>Birot</a:t>
              </a:r>
              <a:r>
                <a:rPr lang="en-GB" sz="900" dirty="0">
                  <a:latin typeface="Bahnschrift" panose="020B0502040204020203" pitchFamily="34" charset="0"/>
                  <a:ea typeface="Times New Roman" panose="02020603050405020304" pitchFamily="18" charset="0"/>
                  <a:cs typeface="Times New Roman" panose="02020603050405020304" pitchFamily="18" charset="0"/>
                </a:rPr>
                <a:t> </a:t>
              </a:r>
              <a:r>
                <a:rPr lang="en-GB" sz="900" i="1" dirty="0">
                  <a:latin typeface="Bahnschrift" panose="020B0502040204020203" pitchFamily="34" charset="0"/>
                  <a:ea typeface="Times New Roman" panose="02020603050405020304" pitchFamily="18" charset="0"/>
                  <a:cs typeface="Times New Roman" panose="02020603050405020304" pitchFamily="18" charset="0"/>
                </a:rPr>
                <a:t>et al</a:t>
              </a:r>
              <a:r>
                <a:rPr lang="en-GB" sz="900" dirty="0">
                  <a:latin typeface="Bahnschrift" panose="020B0502040204020203" pitchFamily="34" charset="0"/>
                  <a:ea typeface="Times New Roman" panose="02020603050405020304" pitchFamily="18" charset="0"/>
                  <a:cs typeface="Times New Roman" panose="02020603050405020304" pitchFamily="18" charset="0"/>
                </a:rPr>
                <a:t>., 2009</a:t>
              </a:r>
              <a:r>
                <a:rPr lang="en-GB" sz="900" dirty="0">
                  <a:solidFill>
                    <a:prstClr val="black"/>
                  </a:solidFill>
                  <a:latin typeface="Bahnschrift" panose="020B0502040204020203" pitchFamily="34" charset="0"/>
                  <a:ea typeface="Times New Roman" panose="02020603050405020304" pitchFamily="18" charset="0"/>
                  <a:cs typeface="Times New Roman" panose="02020603050405020304" pitchFamily="18" charset="0"/>
                </a:rPr>
                <a:t>)</a:t>
              </a:r>
            </a:p>
            <a:p>
              <a:pPr marL="285750" indent="-285750">
                <a:lnSpc>
                  <a:spcPct val="120000"/>
                </a:lnSpc>
                <a:buSzPct val="100000"/>
                <a:buFontTx/>
                <a:buChar char="✓"/>
                <a:defRPr>
                  <a:latin typeface="Bahnschrift"/>
                  <a:ea typeface="Bahnschrift"/>
                  <a:cs typeface="Bahnschrift"/>
                  <a:sym typeface="Bahnschrift"/>
                </a:defRPr>
              </a:pPr>
              <a:r>
                <a:rPr lang="en-GB" sz="1800" b="1" dirty="0" err="1">
                  <a:solidFill>
                    <a:prstClr val="black"/>
                  </a:solidFill>
                  <a:latin typeface="Bahnschrift" panose="020B0502040204020203" pitchFamily="34" charset="0"/>
                  <a:ea typeface="Times New Roman" panose="02020603050405020304" pitchFamily="18" charset="0"/>
                  <a:cs typeface="Times New Roman" panose="02020603050405020304" pitchFamily="18" charset="0"/>
                </a:rPr>
                <a:t>Miglioramenti</a:t>
              </a:r>
              <a:r>
                <a:rPr lang="en-GB" sz="1800" b="1" dirty="0">
                  <a:solidFill>
                    <a:prstClr val="black"/>
                  </a:solidFill>
                  <a:latin typeface="Bahnschrift" panose="020B0502040204020203" pitchFamily="34" charset="0"/>
                  <a:ea typeface="Times New Roman" panose="02020603050405020304" pitchFamily="18" charset="0"/>
                  <a:cs typeface="Times New Roman" panose="02020603050405020304" pitchFamily="18" charset="0"/>
                </a:rPr>
                <a:t>  </a:t>
              </a:r>
              <a:r>
                <a:rPr lang="en-GB" sz="1800" dirty="0">
                  <a:solidFill>
                    <a:prstClr val="black"/>
                  </a:solidFill>
                  <a:latin typeface="Bahnschrift" panose="020B0502040204020203" pitchFamily="34" charset="0"/>
                  <a:ea typeface="Times New Roman" panose="02020603050405020304" pitchFamily="18" charset="0"/>
                  <a:cs typeface="Times New Roman" panose="02020603050405020304" pitchFamily="18" charset="0"/>
                </a:rPr>
                <a:t>nell’ </a:t>
              </a:r>
              <a:r>
                <a:rPr lang="en-GB" sz="1800" dirty="0" err="1">
                  <a:solidFill>
                    <a:prstClr val="black"/>
                  </a:solidFill>
                  <a:latin typeface="Bahnschrift" panose="020B0502040204020203" pitchFamily="34" charset="0"/>
                  <a:ea typeface="Times New Roman" panose="02020603050405020304" pitchFamily="18" charset="0"/>
                  <a:cs typeface="Times New Roman" panose="02020603050405020304" pitchFamily="18" charset="0"/>
                </a:rPr>
                <a:t>industria</a:t>
              </a:r>
              <a:r>
                <a:rPr lang="en-GB" sz="1800" dirty="0">
                  <a:solidFill>
                    <a:prstClr val="black"/>
                  </a:solidFill>
                  <a:latin typeface="Bahnschrift" panose="020B0502040204020203" pitchFamily="34" charset="0"/>
                  <a:ea typeface="Times New Roman" panose="02020603050405020304" pitchFamily="18" charset="0"/>
                  <a:cs typeface="Times New Roman" panose="02020603050405020304" pitchFamily="18" charset="0"/>
                </a:rPr>
                <a:t> </a:t>
              </a:r>
              <a:r>
                <a:rPr lang="en-GB" sz="1800" dirty="0" err="1">
                  <a:solidFill>
                    <a:prstClr val="black"/>
                  </a:solidFill>
                  <a:latin typeface="Bahnschrift" panose="020B0502040204020203" pitchFamily="34" charset="0"/>
                  <a:ea typeface="Times New Roman" panose="02020603050405020304" pitchFamily="18" charset="0"/>
                  <a:cs typeface="Times New Roman" panose="02020603050405020304" pitchFamily="18" charset="0"/>
                </a:rPr>
                <a:t>forestale</a:t>
              </a:r>
              <a:r>
                <a:rPr lang="en-GB" sz="1800" dirty="0">
                  <a:solidFill>
                    <a:prstClr val="black"/>
                  </a:solidFill>
                  <a:latin typeface="Bahnschrift" panose="020B0502040204020203" pitchFamily="34" charset="0"/>
                  <a:ea typeface="Times New Roman" panose="02020603050405020304" pitchFamily="18" charset="0"/>
                  <a:cs typeface="Times New Roman" panose="02020603050405020304" pitchFamily="18" charset="0"/>
                </a:rPr>
                <a:t> e </a:t>
              </a:r>
              <a:r>
                <a:rPr lang="en-GB" sz="1800" dirty="0" err="1">
                  <a:solidFill>
                    <a:prstClr val="black"/>
                  </a:solidFill>
                  <a:latin typeface="Bahnschrift" panose="020B0502040204020203" pitchFamily="34" charset="0"/>
                  <a:ea typeface="Times New Roman" panose="02020603050405020304" pitchFamily="18" charset="0"/>
                  <a:cs typeface="Times New Roman" panose="02020603050405020304" pitchFamily="18" charset="0"/>
                </a:rPr>
                <a:t>nelle</a:t>
              </a:r>
              <a:br>
                <a:rPr lang="en-GB" sz="1800" dirty="0">
                  <a:solidFill>
                    <a:prstClr val="black"/>
                  </a:solidFill>
                  <a:latin typeface="Bahnschrift" panose="020B0502040204020203" pitchFamily="34" charset="0"/>
                  <a:ea typeface="Times New Roman" panose="02020603050405020304" pitchFamily="18" charset="0"/>
                  <a:cs typeface="Times New Roman" panose="02020603050405020304" pitchFamily="18" charset="0"/>
                </a:rPr>
              </a:br>
              <a:r>
                <a:rPr lang="en-GB" sz="1800" dirty="0" err="1">
                  <a:solidFill>
                    <a:prstClr val="black"/>
                  </a:solidFill>
                  <a:latin typeface="Bahnschrift" panose="020B0502040204020203" pitchFamily="34" charset="0"/>
                  <a:ea typeface="Times New Roman" panose="02020603050405020304" pitchFamily="18" charset="0"/>
                  <a:cs typeface="Times New Roman" panose="02020603050405020304" pitchFamily="18" charset="0"/>
                </a:rPr>
                <a:t>infrastrutture</a:t>
              </a:r>
              <a:r>
                <a:rPr lang="en-GB" sz="1100" dirty="0">
                  <a:solidFill>
                    <a:prstClr val="black"/>
                  </a:solidFill>
                </a:rPr>
                <a:t>(</a:t>
              </a:r>
              <a:r>
                <a:rPr lang="en-GB" sz="1100" dirty="0">
                  <a:solidFill>
                    <a:prstClr val="black"/>
                  </a:solidFill>
                  <a:latin typeface="Calibri" panose="020F0502020204030204" pitchFamily="34" charset="0"/>
                  <a:cs typeface="Times New Roman" panose="02020603050405020304" pitchFamily="18" charset="0"/>
                </a:rPr>
                <a:t>Gardiner </a:t>
              </a:r>
              <a:r>
                <a:rPr lang="en-GB" sz="1100" i="1" dirty="0">
                  <a:solidFill>
                    <a:prstClr val="black"/>
                  </a:solidFill>
                  <a:latin typeface="Calibri" panose="020F0502020204030204" pitchFamily="34" charset="0"/>
                  <a:cs typeface="Times New Roman" panose="02020603050405020304" pitchFamily="18" charset="0"/>
                </a:rPr>
                <a:t>et al</a:t>
              </a:r>
              <a:r>
                <a:rPr lang="en-GB" sz="1100" dirty="0">
                  <a:solidFill>
                    <a:prstClr val="black"/>
                  </a:solidFill>
                  <a:latin typeface="Calibri" panose="020F0502020204030204" pitchFamily="34" charset="0"/>
                  <a:cs typeface="Times New Roman" panose="02020603050405020304" pitchFamily="18" charset="0"/>
                </a:rPr>
                <a:t>., 2013</a:t>
              </a:r>
              <a:r>
                <a:rPr lang="en-GB" sz="1100"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a:t>
              </a:r>
              <a:endParaRPr b="1" dirty="0">
                <a:latin typeface="Bahnschrift" panose="020B0502040204020203" pitchFamily="34" charset="0"/>
              </a:endParaRPr>
            </a:p>
          </p:txBody>
        </p:sp>
        <p:sp>
          <p:nvSpPr>
            <p:cNvPr id="1095" name="CasellaDiTesto 31"/>
            <p:cNvSpPr txBox="1"/>
            <p:nvPr/>
          </p:nvSpPr>
          <p:spPr>
            <a:xfrm>
              <a:off x="1364959" y="1680032"/>
              <a:ext cx="5641504" cy="122020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p>
              <a:pPr marL="285750" indent="-285750">
                <a:lnSpc>
                  <a:spcPct val="120000"/>
                </a:lnSpc>
                <a:buSzPct val="100000"/>
                <a:buFontTx/>
                <a:buChar char="✓"/>
                <a:defRPr>
                  <a:latin typeface="Bahnschrift"/>
                  <a:ea typeface="Bahnschrift"/>
                  <a:cs typeface="Bahnschrift"/>
                  <a:sym typeface="Bahnschrift"/>
                </a:defRPr>
              </a:pPr>
              <a:r>
                <a:rPr lang="it-IT" dirty="0"/>
                <a:t>Importanza chiave delle </a:t>
              </a:r>
              <a:r>
                <a:rPr lang="it-IT" b="1" dirty="0"/>
                <a:t>politiche di gestione forestale</a:t>
              </a:r>
              <a:r>
                <a:rPr lang="it-IT" dirty="0"/>
                <a:t> </a:t>
              </a:r>
              <a:r>
                <a:rPr lang="en-GB" sz="900" dirty="0">
                  <a:solidFill>
                    <a:prstClr val="black"/>
                  </a:solidFill>
                  <a:latin typeface="Bahnschrift" panose="020B0502040204020203" pitchFamily="34" charset="0"/>
                </a:rPr>
                <a:t>(</a:t>
              </a:r>
              <a:r>
                <a:rPr lang="en-GB" sz="900" dirty="0" err="1">
                  <a:latin typeface="Bahnschrift" panose="020B0502040204020203" pitchFamily="34" charset="0"/>
                  <a:ea typeface="Times New Roman" panose="02020603050405020304" pitchFamily="18" charset="0"/>
                  <a:cs typeface="Times New Roman" panose="02020603050405020304" pitchFamily="18" charset="0"/>
                </a:rPr>
                <a:t>Fouqueray</a:t>
              </a:r>
              <a:r>
                <a:rPr lang="en-GB" sz="900" dirty="0">
                  <a:latin typeface="Bahnschrift" panose="020B0502040204020203" pitchFamily="34" charset="0"/>
                  <a:ea typeface="Times New Roman" panose="02020603050405020304" pitchFamily="18" charset="0"/>
                  <a:cs typeface="Times New Roman" panose="02020603050405020304" pitchFamily="18" charset="0"/>
                </a:rPr>
                <a:t> </a:t>
              </a:r>
              <a:r>
                <a:rPr lang="en-GB" sz="900" i="1" dirty="0">
                  <a:latin typeface="Bahnschrift" panose="020B0502040204020203" pitchFamily="34" charset="0"/>
                  <a:ea typeface="Times New Roman" panose="02020603050405020304" pitchFamily="18" charset="0"/>
                  <a:cs typeface="Times New Roman" panose="02020603050405020304" pitchFamily="18" charset="0"/>
                </a:rPr>
                <a:t>et al</a:t>
              </a:r>
              <a:r>
                <a:rPr lang="en-GB" sz="900" dirty="0">
                  <a:latin typeface="Bahnschrift" panose="020B0502040204020203" pitchFamily="34" charset="0"/>
                  <a:ea typeface="Times New Roman" panose="02020603050405020304" pitchFamily="18" charset="0"/>
                  <a:cs typeface="Times New Roman" panose="02020603050405020304" pitchFamily="18" charset="0"/>
                </a:rPr>
                <a:t>., 2020</a:t>
              </a:r>
              <a:r>
                <a:rPr lang="en-GB" sz="900" dirty="0">
                  <a:solidFill>
                    <a:prstClr val="black"/>
                  </a:solidFill>
                  <a:latin typeface="Bahnschrift" panose="020B0502040204020203" pitchFamily="34" charset="0"/>
                  <a:ea typeface="Times New Roman" panose="02020603050405020304" pitchFamily="18" charset="0"/>
                  <a:cs typeface="Times New Roman" panose="02020603050405020304" pitchFamily="18" charset="0"/>
                </a:rPr>
                <a:t>)</a:t>
              </a:r>
              <a:endParaRPr lang="it-IT" dirty="0"/>
            </a:p>
            <a:p>
              <a:pPr marL="285750" indent="-285750">
                <a:lnSpc>
                  <a:spcPct val="120000"/>
                </a:lnSpc>
                <a:buSzPct val="100000"/>
                <a:buChar char="✓"/>
                <a:defRPr>
                  <a:latin typeface="Bahnschrift"/>
                  <a:ea typeface="Bahnschrift"/>
                  <a:cs typeface="Bahnschrift"/>
                  <a:sym typeface="Bahnschrift"/>
                </a:defRPr>
              </a:pPr>
              <a:r>
                <a:rPr lang="it-IT" dirty="0"/>
                <a:t>Influenza sulla </a:t>
              </a:r>
              <a:r>
                <a:rPr lang="it-IT" b="1" dirty="0"/>
                <a:t>legittimità e consenso </a:t>
              </a:r>
              <a:r>
                <a:rPr lang="it-IT" dirty="0"/>
                <a:t>delle strategie di gestione esistenti</a:t>
              </a:r>
              <a:endParaRPr sz="900" dirty="0">
                <a:latin typeface="Bahnschrift" panose="020B0502040204020203" pitchFamily="34" charset="0"/>
              </a:endParaRPr>
            </a:p>
          </p:txBody>
        </p:sp>
      </p:grpSp>
      <p:sp>
        <p:nvSpPr>
          <p:cNvPr id="1097" name="CasellaDiTesto 32"/>
          <p:cNvSpPr txBox="1"/>
          <p:nvPr/>
        </p:nvSpPr>
        <p:spPr>
          <a:xfrm>
            <a:off x="2510280" y="4546749"/>
            <a:ext cx="2516608" cy="8280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lgn="ctr">
              <a:defRPr sz="2400">
                <a:latin typeface="Bahnschrift"/>
                <a:ea typeface="Bahnschrift"/>
                <a:cs typeface="Bahnschrift"/>
                <a:sym typeface="Bahnschrift"/>
              </a:defRPr>
            </a:pPr>
            <a:r>
              <a:rPr dirty="0" err="1"/>
              <a:t>Dimensione</a:t>
            </a:r>
            <a:r>
              <a:rPr dirty="0"/>
              <a:t> </a:t>
            </a:r>
            <a:br>
              <a:rPr dirty="0"/>
            </a:br>
            <a:r>
              <a:rPr dirty="0"/>
              <a:t>socio- </a:t>
            </a:r>
            <a:r>
              <a:rPr dirty="0" err="1"/>
              <a:t>culturale</a:t>
            </a:r>
            <a:r>
              <a:rPr dirty="0"/>
              <a:t> </a:t>
            </a:r>
          </a:p>
        </p:txBody>
      </p:sp>
      <p:grpSp>
        <p:nvGrpSpPr>
          <p:cNvPr id="1100" name="Immagine 39"/>
          <p:cNvGrpSpPr/>
          <p:nvPr/>
        </p:nvGrpSpPr>
        <p:grpSpPr>
          <a:xfrm>
            <a:off x="1567996" y="4458079"/>
            <a:ext cx="871657" cy="830997"/>
            <a:chOff x="0" y="0"/>
            <a:chExt cx="871656" cy="830995"/>
          </a:xfrm>
        </p:grpSpPr>
        <p:pic>
          <p:nvPicPr>
            <p:cNvPr id="1098" name="image51.png" descr="image51.png"/>
            <p:cNvPicPr>
              <a:picLocks noChangeAspect="1"/>
            </p:cNvPicPr>
            <p:nvPr/>
          </p:nvPicPr>
          <p:blipFill>
            <a:blip r:embed="rId5">
              <a:alphaModFix amt="50000"/>
            </a:blip>
            <a:srcRect r="13"/>
            <a:stretch>
              <a:fillRect/>
            </a:stretch>
          </p:blipFill>
          <p:spPr>
            <a:xfrm>
              <a:off x="0" y="0"/>
              <a:ext cx="871538" cy="83099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6"/>
                    <a:pt x="0" y="10800"/>
                  </a:cubicBezTo>
                  <a:cubicBezTo>
                    <a:pt x="0" y="16764"/>
                    <a:pt x="4835" y="21600"/>
                    <a:pt x="10800" y="21600"/>
                  </a:cubicBezTo>
                  <a:cubicBezTo>
                    <a:pt x="16765" y="21600"/>
                    <a:pt x="21600" y="16764"/>
                    <a:pt x="21600" y="10800"/>
                  </a:cubicBezTo>
                  <a:cubicBezTo>
                    <a:pt x="21600" y="4836"/>
                    <a:pt x="16765" y="0"/>
                    <a:pt x="10800" y="0"/>
                  </a:cubicBezTo>
                  <a:close/>
                </a:path>
              </a:pathLst>
            </a:custGeom>
            <a:ln w="12700" cap="flat">
              <a:noFill/>
              <a:miter lim="400000"/>
            </a:ln>
            <a:effectLst/>
          </p:spPr>
        </p:pic>
        <p:sp>
          <p:nvSpPr>
            <p:cNvPr id="1099" name="Forma"/>
            <p:cNvSpPr/>
            <p:nvPr/>
          </p:nvSpPr>
          <p:spPr>
            <a:xfrm>
              <a:off x="0" y="0"/>
              <a:ext cx="871657" cy="83099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0" y="10800"/>
                  </a:lnTo>
                  <a:cubicBezTo>
                    <a:pt x="0" y="4835"/>
                    <a:pt x="4835" y="0"/>
                    <a:pt x="10800" y="0"/>
                  </a:cubicBezTo>
                  <a:lnTo>
                    <a:pt x="10800" y="0"/>
                  </a:lnTo>
                  <a:cubicBezTo>
                    <a:pt x="16765" y="0"/>
                    <a:pt x="21600" y="4835"/>
                    <a:pt x="21600" y="10800"/>
                  </a:cubicBezTo>
                  <a:lnTo>
                    <a:pt x="21600" y="10800"/>
                  </a:lnTo>
                  <a:cubicBezTo>
                    <a:pt x="21600" y="16765"/>
                    <a:pt x="16765" y="21600"/>
                    <a:pt x="10800" y="21600"/>
                  </a:cubicBezTo>
                  <a:lnTo>
                    <a:pt x="10800" y="21600"/>
                  </a:lnTo>
                  <a:cubicBezTo>
                    <a:pt x="4835" y="21600"/>
                    <a:pt x="0" y="16765"/>
                    <a:pt x="0" y="10800"/>
                  </a:cubicBezTo>
                  <a:close/>
                </a:path>
              </a:pathLst>
            </a:custGeom>
            <a:noFill/>
            <a:ln w="9525" cap="flat">
              <a:solidFill>
                <a:srgbClr val="C4D7CB"/>
              </a:solidFill>
              <a:prstDash val="solid"/>
              <a:round/>
            </a:ln>
            <a:effectLst/>
          </p:spPr>
          <p:txBody>
            <a:bodyPr wrap="square" lIns="45718" tIns="45718" rIns="45718" bIns="45718" numCol="1" anchor="ctr">
              <a:noAutofit/>
            </a:bodyPr>
            <a:lstStyle/>
            <a:p>
              <a:endParaRPr/>
            </a:p>
          </p:txBody>
        </p:sp>
      </p:grpSp>
      <p:sp>
        <p:nvSpPr>
          <p:cNvPr id="1101" name="CasellaDiTesto 40"/>
          <p:cNvSpPr txBox="1"/>
          <p:nvPr/>
        </p:nvSpPr>
        <p:spPr>
          <a:xfrm>
            <a:off x="5554318" y="4458959"/>
            <a:ext cx="6835152" cy="13995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p>
            <a:pPr marL="285750" indent="-285750">
              <a:lnSpc>
                <a:spcPct val="120000"/>
              </a:lnSpc>
              <a:buSzPct val="100000"/>
              <a:buChar char="✓"/>
              <a:defRPr>
                <a:latin typeface="Abadi "/>
                <a:ea typeface="Abadi "/>
                <a:cs typeface="Abadi "/>
                <a:sym typeface="Abadi "/>
              </a:defRPr>
            </a:pPr>
            <a:r>
              <a:rPr dirty="0" err="1"/>
              <a:t>Poca</a:t>
            </a:r>
            <a:r>
              <a:rPr dirty="0"/>
              <a:t> </a:t>
            </a:r>
            <a:r>
              <a:rPr dirty="0" err="1"/>
              <a:t>attenzione</a:t>
            </a:r>
            <a:r>
              <a:rPr dirty="0"/>
              <a:t> </a:t>
            </a:r>
            <a:r>
              <a:rPr lang="it-IT" dirty="0"/>
              <a:t>alle ripercussione sulle attività culturali </a:t>
            </a:r>
            <a:br>
              <a:rPr lang="it-IT" dirty="0"/>
            </a:br>
            <a:r>
              <a:rPr lang="it-IT" dirty="0"/>
              <a:t>e turistiche</a:t>
            </a: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(Fleischer et al, 2017).</a:t>
            </a:r>
            <a:endParaRPr sz="900" dirty="0">
              <a:latin typeface="Bahnschrift" panose="020B0502040204020203" pitchFamily="34" charset="0"/>
              <a:ea typeface="+mj-ea"/>
              <a:cs typeface="+mj-cs"/>
              <a:sym typeface="Calibri"/>
            </a:endParaRPr>
          </a:p>
          <a:p>
            <a:pPr marL="285750" indent="-285750">
              <a:lnSpc>
                <a:spcPct val="120000"/>
              </a:lnSpc>
              <a:buSzPct val="100000"/>
              <a:buChar char="✓"/>
              <a:defRPr>
                <a:latin typeface="Abadi "/>
                <a:ea typeface="Abadi "/>
                <a:cs typeface="Abadi "/>
                <a:sym typeface="Abadi "/>
              </a:defRPr>
            </a:pPr>
            <a:r>
              <a:rPr dirty="0" err="1"/>
              <a:t>Poca</a:t>
            </a:r>
            <a:r>
              <a:rPr dirty="0"/>
              <a:t> </a:t>
            </a:r>
            <a:r>
              <a:rPr dirty="0" err="1"/>
              <a:t>attenzione</a:t>
            </a:r>
            <a:r>
              <a:rPr dirty="0"/>
              <a:t> </a:t>
            </a:r>
            <a:r>
              <a:rPr lang="it-IT" dirty="0"/>
              <a:t>sulle </a:t>
            </a:r>
            <a:r>
              <a:rPr lang="it-IT" b="1" dirty="0"/>
              <a:t>ripercussioni psicologiche </a:t>
            </a:r>
            <a:r>
              <a:rPr lang="it-IT" dirty="0"/>
              <a:t>delle </a:t>
            </a:r>
            <a:br>
              <a:rPr lang="it-IT" dirty="0"/>
            </a:br>
            <a:r>
              <a:rPr lang="it-IT" dirty="0"/>
              <a:t>comunità colpite</a:t>
            </a:r>
            <a:endParaRPr dirty="0">
              <a:latin typeface="+mj-lt"/>
              <a:ea typeface="+mj-ea"/>
              <a:cs typeface="+mj-cs"/>
              <a:sym typeface="Calibri"/>
            </a:endParaRPr>
          </a:p>
        </p:txBody>
      </p:sp>
      <p:sp>
        <p:nvSpPr>
          <p:cNvPr id="1102" name="CasellaDiTesto 41"/>
          <p:cNvSpPr txBox="1"/>
          <p:nvPr/>
        </p:nvSpPr>
        <p:spPr>
          <a:xfrm>
            <a:off x="210530" y="81562"/>
            <a:ext cx="9194801" cy="11988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lgn="ctr">
              <a:lnSpc>
                <a:spcPct val="90000"/>
              </a:lnSpc>
              <a:defRPr sz="3200">
                <a:latin typeface="Bahnschrift"/>
                <a:ea typeface="Bahnschrift"/>
                <a:cs typeface="Bahnschrift"/>
                <a:sym typeface="Bahnschrift"/>
              </a:defRPr>
            </a:pPr>
            <a:r>
              <a:rPr dirty="0" err="1"/>
              <a:t>Relazioni</a:t>
            </a:r>
            <a:r>
              <a:rPr dirty="0"/>
              <a:t> di causa-</a:t>
            </a:r>
            <a:r>
              <a:rPr dirty="0" err="1"/>
              <a:t>effetto</a:t>
            </a:r>
            <a:r>
              <a:rPr dirty="0"/>
              <a:t> </a:t>
            </a:r>
            <a:r>
              <a:rPr dirty="0" err="1"/>
              <a:t>nel</a:t>
            </a:r>
            <a:r>
              <a:rPr dirty="0"/>
              <a:t> Sistema socio-</a:t>
            </a:r>
            <a:r>
              <a:rPr dirty="0" err="1"/>
              <a:t>ecologico</a:t>
            </a:r>
            <a:r>
              <a:rPr dirty="0"/>
              <a:t> </a:t>
            </a:r>
            <a:r>
              <a:rPr dirty="0" err="1"/>
              <a:t>forestale</a:t>
            </a:r>
            <a:r>
              <a:rPr dirty="0"/>
              <a:t> _ </a:t>
            </a:r>
            <a:r>
              <a:rPr b="1" dirty="0" err="1"/>
              <a:t>Risultati</a:t>
            </a:r>
            <a:r>
              <a:rPr sz="4400" b="1" dirty="0"/>
              <a:t> </a:t>
            </a:r>
          </a:p>
        </p:txBody>
      </p:sp>
      <p:sp>
        <p:nvSpPr>
          <p:cNvPr id="1103" name="Segnaposto piè di pagina 8"/>
          <p:cNvSpPr txBox="1"/>
          <p:nvPr/>
        </p:nvSpPr>
        <p:spPr>
          <a:xfrm>
            <a:off x="534246" y="6368819"/>
            <a:ext cx="4347657" cy="3708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
        <p:nvSpPr>
          <p:cNvPr id="2" name="CasellaDiTesto 1">
            <a:extLst>
              <a:ext uri="{FF2B5EF4-FFF2-40B4-BE49-F238E27FC236}">
                <a16:creationId xmlns:a16="http://schemas.microsoft.com/office/drawing/2014/main" id="{278CC278-4B68-4571-86CF-1F1E67CE71DF}"/>
              </a:ext>
            </a:extLst>
          </p:cNvPr>
          <p:cNvSpPr txBox="1"/>
          <p:nvPr/>
        </p:nvSpPr>
        <p:spPr>
          <a:xfrm>
            <a:off x="7183216" y="3994413"/>
            <a:ext cx="3189274" cy="2308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(Andersson </a:t>
            </a:r>
            <a:r>
              <a:rPr lang="it-IT" sz="900" i="1" dirty="0">
                <a:effectLst/>
                <a:latin typeface="Bahnschrift" panose="020B0502040204020203" pitchFamily="34" charset="0"/>
                <a:ea typeface="Times New Roman" panose="02020603050405020304" pitchFamily="18" charset="0"/>
                <a:cs typeface="Times New Roman" panose="02020603050405020304" pitchFamily="18" charset="0"/>
              </a:rPr>
              <a:t>et al.</a:t>
            </a: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 2018; </a:t>
            </a:r>
            <a:r>
              <a:rPr lang="it-IT" sz="900" dirty="0" err="1">
                <a:effectLst/>
                <a:latin typeface="Bahnschrift" panose="020B0502040204020203" pitchFamily="34" charset="0"/>
                <a:ea typeface="Times New Roman" panose="02020603050405020304" pitchFamily="18" charset="0"/>
                <a:cs typeface="Times New Roman" panose="02020603050405020304" pitchFamily="18" charset="0"/>
              </a:rPr>
              <a:t>Deuffic</a:t>
            </a: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 and </a:t>
            </a:r>
            <a:r>
              <a:rPr lang="it-IT" sz="900" dirty="0" err="1">
                <a:effectLst/>
                <a:latin typeface="Bahnschrift" panose="020B0502040204020203" pitchFamily="34" charset="0"/>
                <a:ea typeface="Times New Roman" panose="02020603050405020304" pitchFamily="18" charset="0"/>
                <a:cs typeface="Times New Roman" panose="02020603050405020304" pitchFamily="18" charset="0"/>
              </a:rPr>
              <a:t>Ní</a:t>
            </a: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 </a:t>
            </a:r>
            <a:r>
              <a:rPr lang="it-IT" sz="900" dirty="0" err="1">
                <a:effectLst/>
                <a:latin typeface="Bahnschrift" panose="020B0502040204020203" pitchFamily="34" charset="0"/>
                <a:ea typeface="Times New Roman" panose="02020603050405020304" pitchFamily="18" charset="0"/>
                <a:cs typeface="Times New Roman" panose="02020603050405020304" pitchFamily="18" charset="0"/>
              </a:rPr>
              <a:t>Dhubháin</a:t>
            </a: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 2020</a:t>
            </a:r>
            <a:endParaRPr kumimoji="0" lang="en-US" sz="1800" b="0" i="0" u="none" strike="noStrike" cap="none" spc="0" normalizeH="0" baseline="0" dirty="0">
              <a:ln>
                <a:noFill/>
              </a:ln>
              <a:solidFill>
                <a:srgbClr val="000000"/>
              </a:solidFill>
              <a:effectLst/>
              <a:uFillTx/>
              <a:latin typeface="+mn-lt"/>
              <a:ea typeface="+mn-ea"/>
              <a:cs typeface="+mn-cs"/>
              <a:sym typeface="Helvetica"/>
            </a:endParaRPr>
          </a:p>
        </p:txBody>
      </p:sp>
      <p:sp>
        <p:nvSpPr>
          <p:cNvPr id="3" name="CasellaDiTesto 2">
            <a:extLst>
              <a:ext uri="{FF2B5EF4-FFF2-40B4-BE49-F238E27FC236}">
                <a16:creationId xmlns:a16="http://schemas.microsoft.com/office/drawing/2014/main" id="{048E4126-5BA4-43AD-8C07-EC774FFF413B}"/>
              </a:ext>
            </a:extLst>
          </p:cNvPr>
          <p:cNvSpPr txBox="1"/>
          <p:nvPr/>
        </p:nvSpPr>
        <p:spPr>
          <a:xfrm>
            <a:off x="7659317" y="5533676"/>
            <a:ext cx="1486794" cy="2308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it-IT" sz="900" dirty="0">
                <a:effectLst/>
                <a:latin typeface="Bahnschrift" panose="020B0502040204020203" pitchFamily="34" charset="0"/>
                <a:ea typeface="Times New Roman" panose="02020603050405020304" pitchFamily="18" charset="0"/>
                <a:cs typeface="Times New Roman" panose="02020603050405020304" pitchFamily="18" charset="0"/>
              </a:rPr>
              <a:t>(Andersson et al. 2018)</a:t>
            </a:r>
            <a:endParaRPr kumimoji="0" lang="en-US" sz="1800" b="0" i="0" u="none" strike="noStrike" cap="none" spc="0" normalizeH="0" baseline="0" dirty="0">
              <a:ln>
                <a:noFill/>
              </a:ln>
              <a:solidFill>
                <a:srgbClr val="000000"/>
              </a:solidFill>
              <a:effectLst/>
              <a:uFillTx/>
              <a:latin typeface="+mn-lt"/>
              <a:ea typeface="+mn-ea"/>
              <a:cs typeface="+mn-cs"/>
              <a:sym typeface="Helvetica"/>
            </a:endParaRPr>
          </a:p>
        </p:txBody>
      </p:sp>
    </p:spTree>
    <p:extLst>
      <p:ext uri="{BB962C8B-B14F-4D97-AF65-F5344CB8AC3E}">
        <p14:creationId xmlns:p14="http://schemas.microsoft.com/office/powerpoint/2010/main" val="307379011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7" name="Immagine 7" descr="Immagine 7"/>
          <p:cNvPicPr>
            <a:picLocks noChangeAspect="1"/>
          </p:cNvPicPr>
          <p:nvPr/>
        </p:nvPicPr>
        <p:blipFill>
          <a:blip r:embed="rId3"/>
          <a:stretch>
            <a:fillRect/>
          </a:stretch>
        </p:blipFill>
        <p:spPr>
          <a:xfrm>
            <a:off x="1148927" y="1388833"/>
            <a:ext cx="3855642" cy="3297412"/>
          </a:xfrm>
          <a:prstGeom prst="rect">
            <a:avLst/>
          </a:prstGeom>
          <a:ln w="12700">
            <a:miter lim="400000"/>
          </a:ln>
          <a:effectLst>
            <a:outerShdw blurRad="50800" dist="38100" dir="2700000" rotWithShape="0">
              <a:srgbClr val="000000">
                <a:alpha val="40000"/>
              </a:srgbClr>
            </a:outerShdw>
          </a:effectLst>
        </p:spPr>
      </p:pic>
      <p:pic>
        <p:nvPicPr>
          <p:cNvPr id="698" name="Immagine 5" descr="Immagine 5"/>
          <p:cNvPicPr>
            <a:picLocks noChangeAspect="1"/>
          </p:cNvPicPr>
          <p:nvPr/>
        </p:nvPicPr>
        <p:blipFill>
          <a:blip r:embed="rId4"/>
          <a:srcRect l="4145" r="7260"/>
          <a:stretch>
            <a:fillRect/>
          </a:stretch>
        </p:blipFill>
        <p:spPr>
          <a:xfrm>
            <a:off x="6803122" y="1405504"/>
            <a:ext cx="3855446" cy="3267050"/>
          </a:xfrm>
          <a:prstGeom prst="rect">
            <a:avLst/>
          </a:prstGeom>
          <a:ln w="12700">
            <a:miter lim="400000"/>
          </a:ln>
          <a:effectLst>
            <a:outerShdw blurRad="50800" dist="38100" dir="2700000" rotWithShape="0">
              <a:srgbClr val="000000">
                <a:alpha val="40000"/>
              </a:srgbClr>
            </a:outerShdw>
          </a:effectLst>
        </p:spPr>
      </p:pic>
      <p:sp>
        <p:nvSpPr>
          <p:cNvPr id="699" name="CasellaDiTesto 10"/>
          <p:cNvSpPr txBox="1"/>
          <p:nvPr/>
        </p:nvSpPr>
        <p:spPr>
          <a:xfrm>
            <a:off x="931092" y="5032970"/>
            <a:ext cx="5084600" cy="929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marL="285750" indent="-285750">
              <a:buSzPct val="100000"/>
              <a:buFont typeface="Arial"/>
              <a:buChar char="•"/>
              <a:defRPr>
                <a:latin typeface="Bahnschrift"/>
                <a:ea typeface="Bahnschrift"/>
                <a:cs typeface="Bahnschrift"/>
                <a:sym typeface="Bahnschrift"/>
              </a:defRPr>
            </a:pPr>
            <a:r>
              <a:t>27-29 ottobre 2018</a:t>
            </a:r>
            <a:br/>
            <a:r>
              <a:t>Precipitazioni di fortissima intensità  </a:t>
            </a:r>
            <a:br/>
            <a:endParaRPr/>
          </a:p>
        </p:txBody>
      </p:sp>
      <p:sp>
        <p:nvSpPr>
          <p:cNvPr id="700" name="CasellaDiTesto 14"/>
          <p:cNvSpPr txBox="1"/>
          <p:nvPr/>
        </p:nvSpPr>
        <p:spPr>
          <a:xfrm>
            <a:off x="6563320" y="4943746"/>
            <a:ext cx="5879733" cy="929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marL="285750" indent="-285750">
              <a:buSzPct val="100000"/>
              <a:buFont typeface="Arial"/>
              <a:buChar char="•"/>
              <a:defRPr>
                <a:latin typeface="Bahnschrift"/>
                <a:ea typeface="Bahnschrift"/>
                <a:cs typeface="Bahnschrift"/>
                <a:sym typeface="Bahnschrift"/>
              </a:defRPr>
            </a:pPr>
            <a:r>
              <a:t>29-30 ottobre 2018</a:t>
            </a:r>
            <a:br/>
            <a:r>
              <a:t>Forti precipitazioni unite a forti raffiche di vento   </a:t>
            </a:r>
            <a:br/>
            <a:endParaRPr/>
          </a:p>
        </p:txBody>
      </p:sp>
      <p:grpSp>
        <p:nvGrpSpPr>
          <p:cNvPr id="703" name="Gruppo 16"/>
          <p:cNvGrpSpPr/>
          <p:nvPr/>
        </p:nvGrpSpPr>
        <p:grpSpPr>
          <a:xfrm>
            <a:off x="1245851" y="5703606"/>
            <a:ext cx="3063545" cy="475095"/>
            <a:chOff x="0" y="0"/>
            <a:chExt cx="3063544" cy="475093"/>
          </a:xfrm>
        </p:grpSpPr>
        <p:pic>
          <p:nvPicPr>
            <p:cNvPr id="701" name="Elemento grafico 9" descr="Elemento grafico 9"/>
            <p:cNvPicPr>
              <a:picLocks noChangeAspect="1"/>
            </p:cNvPicPr>
            <p:nvPr/>
          </p:nvPicPr>
          <p:blipFill>
            <a:blip r:embed="rId5"/>
            <a:stretch>
              <a:fillRect/>
            </a:stretch>
          </p:blipFill>
          <p:spPr>
            <a:xfrm>
              <a:off x="0" y="0"/>
              <a:ext cx="475094" cy="475094"/>
            </a:xfrm>
            <a:prstGeom prst="rect">
              <a:avLst/>
            </a:prstGeom>
            <a:ln w="12700" cap="flat">
              <a:noFill/>
              <a:miter lim="400000"/>
            </a:ln>
            <a:effectLst/>
          </p:spPr>
        </p:pic>
        <p:sp>
          <p:nvSpPr>
            <p:cNvPr id="702" name="CasellaDiTesto 11"/>
            <p:cNvSpPr txBox="1"/>
            <p:nvPr/>
          </p:nvSpPr>
          <p:spPr>
            <a:xfrm>
              <a:off x="486666" y="39727"/>
              <a:ext cx="2576879" cy="370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Abadi"/>
                  <a:ea typeface="Abadi"/>
                  <a:cs typeface="Abadi"/>
                  <a:sym typeface="Abadi"/>
                </a:defRPr>
              </a:pPr>
              <a:r>
                <a:t> </a:t>
              </a:r>
              <a:r>
                <a:rPr>
                  <a:latin typeface="Bahnschrift"/>
                  <a:ea typeface="Bahnschrift"/>
                  <a:cs typeface="Bahnschrift"/>
                  <a:sym typeface="Bahnschrift"/>
                </a:rPr>
                <a:t>media 400 mm in 72 h</a:t>
              </a:r>
            </a:p>
          </p:txBody>
        </p:sp>
      </p:grpSp>
      <p:grpSp>
        <p:nvGrpSpPr>
          <p:cNvPr id="706" name="Gruppo 19"/>
          <p:cNvGrpSpPr/>
          <p:nvPr/>
        </p:nvGrpSpPr>
        <p:grpSpPr>
          <a:xfrm>
            <a:off x="9503185" y="5620172"/>
            <a:ext cx="5290870" cy="667930"/>
            <a:chOff x="0" y="0"/>
            <a:chExt cx="5290869" cy="667929"/>
          </a:xfrm>
        </p:grpSpPr>
        <p:pic>
          <p:nvPicPr>
            <p:cNvPr id="704" name="Elemento grafico 15" descr="Elemento grafico 15"/>
            <p:cNvPicPr>
              <a:picLocks noChangeAspect="1"/>
            </p:cNvPicPr>
            <p:nvPr/>
          </p:nvPicPr>
          <p:blipFill>
            <a:blip r:embed="rId6"/>
            <a:stretch>
              <a:fillRect/>
            </a:stretch>
          </p:blipFill>
          <p:spPr>
            <a:xfrm>
              <a:off x="0" y="0"/>
              <a:ext cx="621103" cy="621103"/>
            </a:xfrm>
            <a:prstGeom prst="rect">
              <a:avLst/>
            </a:prstGeom>
            <a:ln w="12700" cap="flat">
              <a:noFill/>
              <a:miter lim="400000"/>
            </a:ln>
            <a:effectLst/>
          </p:spPr>
        </p:pic>
        <p:sp>
          <p:nvSpPr>
            <p:cNvPr id="705" name="CasellaDiTesto 18"/>
            <p:cNvSpPr txBox="1"/>
            <p:nvPr/>
          </p:nvSpPr>
          <p:spPr>
            <a:xfrm>
              <a:off x="732368" y="17691"/>
              <a:ext cx="4558502" cy="6502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Bahnschrift"/>
                  <a:ea typeface="Bahnschrift"/>
                  <a:cs typeface="Bahnschrift"/>
                  <a:sym typeface="Bahnschrift"/>
                </a:defRPr>
              </a:pPr>
              <a:r>
                <a:t>Max velocità </a:t>
              </a:r>
              <a:br/>
              <a:r>
                <a:t>ca. 200 km/h</a:t>
              </a:r>
            </a:p>
          </p:txBody>
        </p:sp>
      </p:grpSp>
      <p:grpSp>
        <p:nvGrpSpPr>
          <p:cNvPr id="709" name="Gruppo 20"/>
          <p:cNvGrpSpPr/>
          <p:nvPr/>
        </p:nvGrpSpPr>
        <p:grpSpPr>
          <a:xfrm>
            <a:off x="6819758" y="5604902"/>
            <a:ext cx="3063545" cy="689966"/>
            <a:chOff x="0" y="0"/>
            <a:chExt cx="3063544" cy="689965"/>
          </a:xfrm>
        </p:grpSpPr>
        <p:pic>
          <p:nvPicPr>
            <p:cNvPr id="707" name="Elemento grafico 21" descr="Elemento grafico 21"/>
            <p:cNvPicPr>
              <a:picLocks noChangeAspect="1"/>
            </p:cNvPicPr>
            <p:nvPr/>
          </p:nvPicPr>
          <p:blipFill>
            <a:blip r:embed="rId5"/>
            <a:stretch>
              <a:fillRect/>
            </a:stretch>
          </p:blipFill>
          <p:spPr>
            <a:xfrm>
              <a:off x="0" y="0"/>
              <a:ext cx="475094" cy="475094"/>
            </a:xfrm>
            <a:prstGeom prst="rect">
              <a:avLst/>
            </a:prstGeom>
            <a:ln w="12700" cap="flat">
              <a:noFill/>
              <a:miter lim="400000"/>
            </a:ln>
            <a:effectLst/>
          </p:spPr>
        </p:pic>
        <p:sp>
          <p:nvSpPr>
            <p:cNvPr id="708" name="CasellaDiTesto 22"/>
            <p:cNvSpPr txBox="1"/>
            <p:nvPr/>
          </p:nvSpPr>
          <p:spPr>
            <a:xfrm>
              <a:off x="486666" y="39727"/>
              <a:ext cx="2576879" cy="6502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Bahnschrift"/>
                  <a:ea typeface="Bahnschrift"/>
                  <a:cs typeface="Bahnschrift"/>
                  <a:sym typeface="Bahnschrift"/>
                </a:defRPr>
              </a:pPr>
              <a:r>
                <a:t> media 200 mm </a:t>
              </a:r>
              <a:br/>
              <a:r>
                <a:t>in 48 h</a:t>
              </a:r>
            </a:p>
          </p:txBody>
        </p:sp>
      </p:grpSp>
      <p:sp>
        <p:nvSpPr>
          <p:cNvPr id="710" name="CasellaDiTesto 23"/>
          <p:cNvSpPr txBox="1"/>
          <p:nvPr/>
        </p:nvSpPr>
        <p:spPr>
          <a:xfrm>
            <a:off x="6037565" y="6092229"/>
            <a:ext cx="1311406"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t>(Borga, 2019)</a:t>
            </a:r>
          </a:p>
        </p:txBody>
      </p:sp>
      <p:sp>
        <p:nvSpPr>
          <p:cNvPr id="711" name="CasellaDiTesto 25"/>
          <p:cNvSpPr txBox="1"/>
          <p:nvPr/>
        </p:nvSpPr>
        <p:spPr>
          <a:xfrm>
            <a:off x="533672" y="6033255"/>
            <a:ext cx="1311406"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t>(Borga, 2019)</a:t>
            </a:r>
          </a:p>
        </p:txBody>
      </p:sp>
      <p:sp>
        <p:nvSpPr>
          <p:cNvPr id="712" name="CasellaDiTesto 25"/>
          <p:cNvSpPr txBox="1"/>
          <p:nvPr/>
        </p:nvSpPr>
        <p:spPr>
          <a:xfrm>
            <a:off x="1189374" y="4736902"/>
            <a:ext cx="1702499"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1000">
                <a:latin typeface="Abadi"/>
                <a:ea typeface="Abadi"/>
                <a:cs typeface="Abadi"/>
                <a:sym typeface="Abadi"/>
              </a:defRPr>
            </a:pPr>
            <a:r>
              <a:t>(Regione veneto, 2018)</a:t>
            </a:r>
          </a:p>
        </p:txBody>
      </p:sp>
      <p:sp>
        <p:nvSpPr>
          <p:cNvPr id="713" name="CasellaDiTesto 25"/>
          <p:cNvSpPr txBox="1"/>
          <p:nvPr/>
        </p:nvSpPr>
        <p:spPr>
          <a:xfrm>
            <a:off x="6819758" y="4686244"/>
            <a:ext cx="1702498"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1000">
                <a:latin typeface="Abadi"/>
                <a:ea typeface="Abadi"/>
                <a:cs typeface="Abadi"/>
                <a:sym typeface="Abadi"/>
              </a:defRPr>
            </a:pPr>
            <a:r>
              <a:t>(Regione veneto, 2018)</a:t>
            </a:r>
          </a:p>
        </p:txBody>
      </p:sp>
      <p:sp>
        <p:nvSpPr>
          <p:cNvPr id="714" name="Segnaposto piè di pagina 8"/>
          <p:cNvSpPr txBox="1"/>
          <p:nvPr/>
        </p:nvSpPr>
        <p:spPr>
          <a:xfrm>
            <a:off x="534246" y="6368819"/>
            <a:ext cx="4264737"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
        <p:nvSpPr>
          <p:cNvPr id="715" name="CasellaDiTesto 2"/>
          <p:cNvSpPr txBox="1"/>
          <p:nvPr/>
        </p:nvSpPr>
        <p:spPr>
          <a:xfrm>
            <a:off x="1315287" y="404569"/>
            <a:ext cx="9894145" cy="6375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a:latin typeface="Bahnschrift"/>
                <a:ea typeface="Bahnschrift"/>
                <a:cs typeface="Bahnschrift"/>
                <a:sym typeface="Bahnschrift"/>
              </a:defRPr>
            </a:lvl1pPr>
          </a:lstStyle>
          <a:p>
            <a:r>
              <a:t>La tempesta Vaia: la forza dirompente del vento </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07" name="Segnaposto piè di pagina 8"/>
          <p:cNvSpPr txBox="1"/>
          <p:nvPr/>
        </p:nvSpPr>
        <p:spPr>
          <a:xfrm>
            <a:off x="534246" y="6368820"/>
            <a:ext cx="3769362"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a:latin typeface="Agency FB"/>
                <a:ea typeface="Agency FB"/>
                <a:cs typeface="Agency FB"/>
                <a:sym typeface="Agency FB"/>
              </a:defRPr>
            </a:lvl1pPr>
          </a:lstStyle>
          <a:p>
            <a:r>
              <a:t>24/10/2020 Convegno Aree Fragili</a:t>
            </a:r>
          </a:p>
        </p:txBody>
      </p:sp>
      <p:sp>
        <p:nvSpPr>
          <p:cNvPr id="1108" name="CasellaDiTesto 10"/>
          <p:cNvSpPr txBox="1"/>
          <p:nvPr/>
        </p:nvSpPr>
        <p:spPr>
          <a:xfrm>
            <a:off x="467138" y="138794"/>
            <a:ext cx="9194801" cy="11988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lnSpc>
                <a:spcPct val="90000"/>
              </a:lnSpc>
              <a:defRPr sz="3200">
                <a:latin typeface="Bahnschrift"/>
                <a:ea typeface="Bahnschrift"/>
                <a:cs typeface="Bahnschrift"/>
                <a:sym typeface="Bahnschrift"/>
              </a:defRPr>
            </a:pPr>
            <a:r>
              <a:t>Relazioni di causa-effetto nel Sistema socio-ecologico forestale _ </a:t>
            </a:r>
            <a:r>
              <a:rPr b="1"/>
              <a:t>Risultati</a:t>
            </a:r>
            <a:r>
              <a:rPr sz="4400" b="1"/>
              <a:t> </a:t>
            </a:r>
          </a:p>
        </p:txBody>
      </p:sp>
      <p:pic>
        <p:nvPicPr>
          <p:cNvPr id="1109" name="Immagine 1" descr="Immagine 1"/>
          <p:cNvPicPr>
            <a:picLocks noChangeAspect="1"/>
          </p:cNvPicPr>
          <p:nvPr/>
        </p:nvPicPr>
        <p:blipFill>
          <a:blip r:embed="rId3"/>
          <a:stretch>
            <a:fillRect/>
          </a:stretch>
        </p:blipFill>
        <p:spPr>
          <a:xfrm>
            <a:off x="534246" y="1337997"/>
            <a:ext cx="10490166" cy="4922273"/>
          </a:xfrm>
          <a:prstGeom prst="rect">
            <a:avLst/>
          </a:prstGeom>
          <a:ln w="12700">
            <a:miter lim="400000"/>
          </a:ln>
        </p:spPr>
      </p:pic>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7" name="Segnaposto piè di pagina 8"/>
          <p:cNvSpPr txBox="1"/>
          <p:nvPr/>
        </p:nvSpPr>
        <p:spPr>
          <a:xfrm>
            <a:off x="534246" y="6368820"/>
            <a:ext cx="3769362" cy="3708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latin typeface="Agency FB"/>
                <a:ea typeface="Agency FB"/>
                <a:cs typeface="Agency FB"/>
                <a:sym typeface="Agency FB"/>
              </a:defRPr>
            </a:lvl1pPr>
          </a:lstStyle>
          <a:p>
            <a:r>
              <a:t>24/10/2020 Convegno Aree Fragili</a:t>
            </a:r>
          </a:p>
        </p:txBody>
      </p:sp>
      <p:sp>
        <p:nvSpPr>
          <p:cNvPr id="1108" name="CasellaDiTesto 10"/>
          <p:cNvSpPr txBox="1"/>
          <p:nvPr/>
        </p:nvSpPr>
        <p:spPr>
          <a:xfrm>
            <a:off x="467138" y="138794"/>
            <a:ext cx="9194801" cy="11988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lgn="ctr">
              <a:lnSpc>
                <a:spcPct val="90000"/>
              </a:lnSpc>
              <a:defRPr sz="3200">
                <a:latin typeface="Bahnschrift"/>
                <a:ea typeface="Bahnschrift"/>
                <a:cs typeface="Bahnschrift"/>
                <a:sym typeface="Bahnschrift"/>
              </a:defRPr>
            </a:pPr>
            <a:r>
              <a:t>Relazioni di causa-effetto nel Sistema socio-ecologico forestale _ </a:t>
            </a:r>
            <a:r>
              <a:rPr b="1"/>
              <a:t>Risultati</a:t>
            </a:r>
            <a:r>
              <a:rPr sz="4400" b="1"/>
              <a:t> </a:t>
            </a:r>
          </a:p>
        </p:txBody>
      </p:sp>
      <p:pic>
        <p:nvPicPr>
          <p:cNvPr id="2" name="Immagine 1">
            <a:extLst>
              <a:ext uri="{FF2B5EF4-FFF2-40B4-BE49-F238E27FC236}">
                <a16:creationId xmlns:a16="http://schemas.microsoft.com/office/drawing/2014/main" id="{1E93748A-7466-4429-9369-FC76ED52F3A2}"/>
              </a:ext>
            </a:extLst>
          </p:cNvPr>
          <p:cNvPicPr>
            <a:picLocks/>
          </p:cNvPicPr>
          <p:nvPr/>
        </p:nvPicPr>
        <p:blipFill>
          <a:blip r:embed="rId3"/>
          <a:stretch>
            <a:fillRect/>
          </a:stretch>
        </p:blipFill>
        <p:spPr>
          <a:xfrm>
            <a:off x="534246" y="1261241"/>
            <a:ext cx="10459575" cy="4960072"/>
          </a:xfrm>
          <a:prstGeom prst="rect">
            <a:avLst/>
          </a:prstGeom>
        </p:spPr>
      </p:pic>
      <p:grpSp>
        <p:nvGrpSpPr>
          <p:cNvPr id="7" name="Gruppo 6">
            <a:extLst>
              <a:ext uri="{FF2B5EF4-FFF2-40B4-BE49-F238E27FC236}">
                <a16:creationId xmlns:a16="http://schemas.microsoft.com/office/drawing/2014/main" id="{71663307-E7F0-43AA-BEA7-9BC081FAB6A7}"/>
              </a:ext>
            </a:extLst>
          </p:cNvPr>
          <p:cNvGrpSpPr/>
          <p:nvPr/>
        </p:nvGrpSpPr>
        <p:grpSpPr>
          <a:xfrm>
            <a:off x="6371501" y="3191911"/>
            <a:ext cx="4622320" cy="1928288"/>
            <a:chOff x="6494585" y="3118338"/>
            <a:chExt cx="4622320" cy="1928288"/>
          </a:xfrm>
        </p:grpSpPr>
        <p:sp>
          <p:nvSpPr>
            <p:cNvPr id="8" name="Rettangolo 7">
              <a:extLst>
                <a:ext uri="{FF2B5EF4-FFF2-40B4-BE49-F238E27FC236}">
                  <a16:creationId xmlns:a16="http://schemas.microsoft.com/office/drawing/2014/main" id="{F9CC8CDF-589E-4440-A94A-7263208C23E3}"/>
                </a:ext>
              </a:extLst>
            </p:cNvPr>
            <p:cNvSpPr/>
            <p:nvPr/>
          </p:nvSpPr>
          <p:spPr>
            <a:xfrm>
              <a:off x="8268601" y="3118338"/>
              <a:ext cx="1093764" cy="434158"/>
            </a:xfrm>
            <a:prstGeom prst="rect">
              <a:avLst/>
            </a:prstGeom>
            <a:solidFill>
              <a:srgbClr val="F8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ttangolo 8">
              <a:extLst>
                <a:ext uri="{FF2B5EF4-FFF2-40B4-BE49-F238E27FC236}">
                  <a16:creationId xmlns:a16="http://schemas.microsoft.com/office/drawing/2014/main" id="{BC988E08-B693-4CC2-BE27-98D791C8F601}"/>
                </a:ext>
              </a:extLst>
            </p:cNvPr>
            <p:cNvSpPr/>
            <p:nvPr/>
          </p:nvSpPr>
          <p:spPr>
            <a:xfrm>
              <a:off x="6494585" y="3810238"/>
              <a:ext cx="1242645" cy="460168"/>
            </a:xfrm>
            <a:prstGeom prst="rect">
              <a:avLst/>
            </a:prstGeom>
            <a:solidFill>
              <a:srgbClr val="FFF2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ttangolo 9">
              <a:extLst>
                <a:ext uri="{FF2B5EF4-FFF2-40B4-BE49-F238E27FC236}">
                  <a16:creationId xmlns:a16="http://schemas.microsoft.com/office/drawing/2014/main" id="{87B21D9F-1EB9-4AE0-9A19-5207F7B02996}"/>
                </a:ext>
              </a:extLst>
            </p:cNvPr>
            <p:cNvSpPr/>
            <p:nvPr/>
          </p:nvSpPr>
          <p:spPr>
            <a:xfrm>
              <a:off x="10077925" y="4665780"/>
              <a:ext cx="1038980" cy="380846"/>
            </a:xfrm>
            <a:prstGeom prst="rect">
              <a:avLst/>
            </a:prstGeom>
            <a:solidFill>
              <a:srgbClr val="F8CE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0">
              <a:extLst>
                <a:ext uri="{FF2B5EF4-FFF2-40B4-BE49-F238E27FC236}">
                  <a16:creationId xmlns:a16="http://schemas.microsoft.com/office/drawing/2014/main" id="{BD727698-25C0-4485-8074-9FAF7EA62823}"/>
                </a:ext>
              </a:extLst>
            </p:cNvPr>
            <p:cNvSpPr/>
            <p:nvPr/>
          </p:nvSpPr>
          <p:spPr>
            <a:xfrm>
              <a:off x="8339698" y="4056184"/>
              <a:ext cx="1230922" cy="586150"/>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37389823"/>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3" name="Segnaposto piè di pagina 8"/>
          <p:cNvSpPr txBox="1"/>
          <p:nvPr/>
        </p:nvSpPr>
        <p:spPr>
          <a:xfrm>
            <a:off x="534246" y="6368820"/>
            <a:ext cx="3769362"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a:latin typeface="Agency FB"/>
                <a:ea typeface="Agency FB"/>
                <a:cs typeface="Agency FB"/>
                <a:sym typeface="Agency FB"/>
              </a:defRPr>
            </a:lvl1pPr>
          </a:lstStyle>
          <a:p>
            <a:r>
              <a:t>24/10/2020 Convegno Aree Fragili</a:t>
            </a:r>
          </a:p>
        </p:txBody>
      </p:sp>
      <p:sp>
        <p:nvSpPr>
          <p:cNvPr id="1114" name="CasellaDiTesto 1"/>
          <p:cNvSpPr txBox="1"/>
          <p:nvPr/>
        </p:nvSpPr>
        <p:spPr>
          <a:xfrm>
            <a:off x="2309627" y="230935"/>
            <a:ext cx="6190467" cy="8280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lnSpc>
                <a:spcPct val="90000"/>
              </a:lnSpc>
              <a:defRPr sz="4800">
                <a:latin typeface="Bahnschrift"/>
                <a:ea typeface="Bahnschrift"/>
                <a:cs typeface="Bahnschrift"/>
                <a:sym typeface="Bahnschrift"/>
              </a:defRPr>
            </a:lvl1pPr>
          </a:lstStyle>
          <a:p>
            <a:r>
              <a:t>Conclusioni</a:t>
            </a:r>
          </a:p>
        </p:txBody>
      </p:sp>
      <p:pic>
        <p:nvPicPr>
          <p:cNvPr id="1115" name="Immagine 4" descr="Immagine 4"/>
          <p:cNvPicPr>
            <a:picLocks noChangeAspect="1"/>
          </p:cNvPicPr>
          <p:nvPr/>
        </p:nvPicPr>
        <p:blipFill>
          <a:blip r:embed="rId2"/>
          <a:stretch>
            <a:fillRect/>
          </a:stretch>
        </p:blipFill>
        <p:spPr>
          <a:xfrm>
            <a:off x="-521153" y="561213"/>
            <a:ext cx="3628237" cy="3730682"/>
          </a:xfrm>
          <a:prstGeom prst="rect">
            <a:avLst/>
          </a:prstGeom>
          <a:ln w="12700">
            <a:miter lim="400000"/>
          </a:ln>
        </p:spPr>
      </p:pic>
      <p:sp>
        <p:nvSpPr>
          <p:cNvPr id="1116" name="CasellaDiTesto 5"/>
          <p:cNvSpPr txBox="1"/>
          <p:nvPr/>
        </p:nvSpPr>
        <p:spPr>
          <a:xfrm>
            <a:off x="2734971" y="1253770"/>
            <a:ext cx="7386302" cy="2446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marL="449262" indent="-449262">
              <a:buClr>
                <a:srgbClr val="BF9000"/>
              </a:buClr>
              <a:buSzPct val="100000"/>
              <a:buChar char="➢"/>
              <a:defRPr sz="2200">
                <a:latin typeface="Bahnschrift"/>
                <a:ea typeface="Bahnschrift"/>
                <a:cs typeface="Bahnschrift"/>
                <a:sym typeface="Bahnschrift"/>
              </a:defRPr>
            </a:pPr>
            <a:r>
              <a:rPr dirty="0" err="1"/>
              <a:t>Mancanza</a:t>
            </a:r>
            <a:r>
              <a:rPr dirty="0"/>
              <a:t> di un </a:t>
            </a:r>
            <a:r>
              <a:rPr dirty="0" err="1"/>
              <a:t>approccio</a:t>
            </a:r>
            <a:r>
              <a:rPr dirty="0"/>
              <a:t> </a:t>
            </a:r>
            <a:r>
              <a:rPr dirty="0" err="1"/>
              <a:t>sistemico</a:t>
            </a:r>
            <a:r>
              <a:rPr dirty="0"/>
              <a:t> e </a:t>
            </a:r>
            <a:r>
              <a:rPr dirty="0" err="1"/>
              <a:t>multidisciplinare</a:t>
            </a:r>
            <a:r>
              <a:rPr sz="2000" dirty="0"/>
              <a:t>:</a:t>
            </a:r>
            <a:br>
              <a:rPr sz="2000" dirty="0"/>
            </a:br>
            <a:br>
              <a:rPr sz="2000" dirty="0"/>
            </a:br>
            <a:r>
              <a:rPr dirty="0"/>
              <a:t>      </a:t>
            </a:r>
            <a:r>
              <a:rPr dirty="0">
                <a:solidFill>
                  <a:schemeClr val="accent5"/>
                </a:solidFill>
              </a:rPr>
              <a:t>- </a:t>
            </a:r>
            <a:r>
              <a:rPr sz="2000" dirty="0"/>
              <a:t>lacune </a:t>
            </a:r>
            <a:r>
              <a:rPr sz="2000" dirty="0" err="1"/>
              <a:t>nella</a:t>
            </a:r>
            <a:r>
              <a:rPr sz="2000" dirty="0"/>
              <a:t> </a:t>
            </a:r>
            <a:r>
              <a:rPr sz="2000" dirty="0" err="1"/>
              <a:t>comprensione</a:t>
            </a:r>
            <a:r>
              <a:rPr sz="2000" dirty="0"/>
              <a:t> </a:t>
            </a:r>
            <a:r>
              <a:rPr sz="2000" dirty="0" err="1"/>
              <a:t>globale</a:t>
            </a:r>
            <a:r>
              <a:rPr sz="2000" dirty="0"/>
              <a:t> </a:t>
            </a:r>
            <a:r>
              <a:rPr sz="2000" dirty="0" err="1"/>
              <a:t>degli</a:t>
            </a:r>
            <a:r>
              <a:rPr sz="2000" dirty="0"/>
              <a:t> </a:t>
            </a:r>
            <a:r>
              <a:rPr sz="2000" dirty="0" err="1"/>
              <a:t>effetti</a:t>
            </a:r>
            <a:r>
              <a:rPr sz="2000" dirty="0"/>
              <a:t> di una</a:t>
            </a:r>
            <a:br>
              <a:rPr sz="2000" dirty="0"/>
            </a:br>
            <a:r>
              <a:rPr sz="2000" dirty="0"/>
              <a:t>         </a:t>
            </a:r>
            <a:r>
              <a:rPr sz="2000" dirty="0" err="1"/>
              <a:t>tempesta</a:t>
            </a:r>
            <a:r>
              <a:rPr sz="2000" dirty="0"/>
              <a:t> </a:t>
            </a:r>
            <a:r>
              <a:rPr sz="2000" dirty="0" err="1"/>
              <a:t>sul</a:t>
            </a:r>
            <a:r>
              <a:rPr sz="2000" dirty="0"/>
              <a:t> SES </a:t>
            </a:r>
            <a:r>
              <a:rPr sz="2000" dirty="0" err="1"/>
              <a:t>Forestale</a:t>
            </a:r>
            <a:r>
              <a:rPr sz="2000" dirty="0"/>
              <a:t> </a:t>
            </a:r>
            <a:r>
              <a:rPr sz="2000" dirty="0" err="1"/>
              <a:t>nel</a:t>
            </a:r>
            <a:r>
              <a:rPr sz="2000" dirty="0"/>
              <a:t> </a:t>
            </a:r>
            <a:r>
              <a:rPr sz="2000" dirty="0" err="1"/>
              <a:t>suo</a:t>
            </a:r>
            <a:r>
              <a:rPr sz="2000" dirty="0"/>
              <a:t> </a:t>
            </a:r>
            <a:r>
              <a:rPr sz="2000" dirty="0" err="1"/>
              <a:t>complesso</a:t>
            </a:r>
            <a:r>
              <a:rPr sz="2000" dirty="0"/>
              <a:t> </a:t>
            </a:r>
            <a:endParaRPr dirty="0">
              <a:latin typeface="+mj-lt"/>
              <a:ea typeface="+mj-ea"/>
              <a:cs typeface="+mj-cs"/>
              <a:sym typeface="Calibri"/>
            </a:endParaRPr>
          </a:p>
          <a:p>
            <a:pPr marL="449262" indent="-449262">
              <a:buClr>
                <a:schemeClr val="accent5"/>
              </a:buClr>
              <a:buSzPct val="100000"/>
              <a:buChar char="➢"/>
              <a:defRPr sz="700">
                <a:latin typeface="Bahnschrift"/>
                <a:ea typeface="Bahnschrift"/>
                <a:cs typeface="Bahnschrift"/>
                <a:sym typeface="Bahnschrift"/>
              </a:defRPr>
            </a:pPr>
            <a:endParaRPr dirty="0">
              <a:latin typeface="+mj-lt"/>
              <a:ea typeface="+mj-ea"/>
              <a:cs typeface="+mj-cs"/>
              <a:sym typeface="Calibri"/>
            </a:endParaRPr>
          </a:p>
          <a:p>
            <a:pPr>
              <a:defRPr sz="2000">
                <a:latin typeface="Bahnschrift"/>
                <a:ea typeface="Bahnschrift"/>
                <a:cs typeface="Bahnschrift"/>
                <a:sym typeface="Bahnschrift"/>
              </a:defRPr>
            </a:pPr>
            <a:r>
              <a:rPr dirty="0"/>
              <a:t>            </a:t>
            </a:r>
            <a:r>
              <a:rPr dirty="0">
                <a:solidFill>
                  <a:schemeClr val="accent5"/>
                </a:solidFill>
              </a:rPr>
              <a:t> - </a:t>
            </a:r>
            <a:r>
              <a:rPr dirty="0" err="1"/>
              <a:t>Pregiu</a:t>
            </a:r>
            <a:r>
              <a:rPr lang="it-IT" dirty="0"/>
              <a:t>di</a:t>
            </a:r>
            <a:r>
              <a:rPr dirty="0" err="1"/>
              <a:t>cati</a:t>
            </a:r>
            <a:r>
              <a:rPr dirty="0"/>
              <a:t> </a:t>
            </a:r>
            <a:r>
              <a:rPr dirty="0" err="1">
                <a:solidFill>
                  <a:srgbClr val="BE5108"/>
                </a:solidFill>
              </a:rPr>
              <a:t>l’adattamento</a:t>
            </a:r>
            <a:r>
              <a:rPr dirty="0">
                <a:solidFill>
                  <a:srgbClr val="BE5108"/>
                </a:solidFill>
              </a:rPr>
              <a:t> e </a:t>
            </a:r>
            <a:r>
              <a:rPr dirty="0" err="1">
                <a:solidFill>
                  <a:srgbClr val="BE5108"/>
                </a:solidFill>
              </a:rPr>
              <a:t>resilienza</a:t>
            </a:r>
            <a:r>
              <a:rPr dirty="0">
                <a:solidFill>
                  <a:srgbClr val="BE5108"/>
                </a:solidFill>
              </a:rPr>
              <a:t> </a:t>
            </a:r>
            <a:r>
              <a:rPr dirty="0" err="1">
                <a:solidFill>
                  <a:srgbClr val="BE5108"/>
                </a:solidFill>
              </a:rPr>
              <a:t>delle</a:t>
            </a:r>
            <a:r>
              <a:rPr dirty="0">
                <a:solidFill>
                  <a:srgbClr val="BE5108"/>
                </a:solidFill>
              </a:rPr>
              <a:t> </a:t>
            </a:r>
            <a:r>
              <a:rPr dirty="0" err="1">
                <a:solidFill>
                  <a:srgbClr val="BE5108"/>
                </a:solidFill>
              </a:rPr>
              <a:t>comunità</a:t>
            </a:r>
            <a:br>
              <a:rPr dirty="0">
                <a:solidFill>
                  <a:srgbClr val="BE5108"/>
                </a:solidFill>
              </a:rPr>
            </a:br>
            <a:r>
              <a:rPr dirty="0"/>
              <a:t>               </a:t>
            </a:r>
            <a:r>
              <a:rPr dirty="0" err="1"/>
              <a:t>colpite</a:t>
            </a:r>
            <a:r>
              <a:rPr dirty="0"/>
              <a:t> da </a:t>
            </a:r>
            <a:r>
              <a:rPr dirty="0" err="1"/>
              <a:t>eventi</a:t>
            </a:r>
            <a:r>
              <a:rPr dirty="0"/>
              <a:t> </a:t>
            </a:r>
            <a:r>
              <a:rPr dirty="0" err="1"/>
              <a:t>climatici</a:t>
            </a:r>
            <a:r>
              <a:rPr dirty="0"/>
              <a:t> </a:t>
            </a:r>
            <a:r>
              <a:rPr dirty="0" err="1"/>
              <a:t>estremi</a:t>
            </a:r>
            <a:r>
              <a:rPr dirty="0"/>
              <a:t> </a:t>
            </a:r>
          </a:p>
        </p:txBody>
      </p:sp>
      <p:sp>
        <p:nvSpPr>
          <p:cNvPr id="1117" name="CasellaDiTesto 8"/>
          <p:cNvSpPr txBox="1"/>
          <p:nvPr/>
        </p:nvSpPr>
        <p:spPr>
          <a:xfrm>
            <a:off x="1574478" y="4057960"/>
            <a:ext cx="3942927" cy="13487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marL="285750" indent="-285750">
              <a:buClr>
                <a:srgbClr val="BF9000"/>
              </a:buClr>
              <a:buSzPct val="100000"/>
              <a:buChar char="➢"/>
              <a:defRPr sz="2200">
                <a:latin typeface="Bahnschrift"/>
                <a:ea typeface="Bahnschrift"/>
                <a:cs typeface="Bahnschrift"/>
                <a:sym typeface="Bahnschrift"/>
              </a:defRPr>
            </a:lvl1pPr>
          </a:lstStyle>
          <a:p>
            <a:r>
              <a:t>Necessità di un approccio inclusivo e di coordinamento tra vari attori e livelli </a:t>
            </a:r>
            <a:endParaRPr>
              <a:latin typeface="+mj-lt"/>
              <a:ea typeface="+mj-ea"/>
              <a:cs typeface="+mj-cs"/>
              <a:sym typeface="Calibri"/>
            </a:endParaRPr>
          </a:p>
        </p:txBody>
      </p:sp>
      <p:pic>
        <p:nvPicPr>
          <p:cNvPr id="1118" name="Immagine 9" descr="Immagine 9"/>
          <p:cNvPicPr>
            <a:picLocks noChangeAspect="1"/>
          </p:cNvPicPr>
          <p:nvPr/>
        </p:nvPicPr>
        <p:blipFill>
          <a:blip r:embed="rId3"/>
          <a:stretch>
            <a:fillRect/>
          </a:stretch>
        </p:blipFill>
        <p:spPr>
          <a:xfrm rot="3167646">
            <a:off x="5220013" y="4184482"/>
            <a:ext cx="369695" cy="787401"/>
          </a:xfrm>
          <a:prstGeom prst="rect">
            <a:avLst/>
          </a:prstGeom>
          <a:ln w="12700">
            <a:miter lim="400000"/>
          </a:ln>
        </p:spPr>
      </p:pic>
      <p:sp>
        <p:nvSpPr>
          <p:cNvPr id="1119" name="CasellaDiTesto 11"/>
          <p:cNvSpPr txBox="1"/>
          <p:nvPr/>
        </p:nvSpPr>
        <p:spPr>
          <a:xfrm>
            <a:off x="5470731" y="3757740"/>
            <a:ext cx="4650542" cy="11937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lnSpc>
                <a:spcPct val="120000"/>
              </a:lnSpc>
              <a:defRPr sz="2200">
                <a:solidFill>
                  <a:schemeClr val="accent5"/>
                </a:solidFill>
                <a:latin typeface="Bahnschrift"/>
                <a:ea typeface="Bahnschrift"/>
                <a:cs typeface="Bahnschrift"/>
                <a:sym typeface="Bahnschrift"/>
              </a:defRPr>
            </a:pPr>
            <a:r>
              <a:rPr dirty="0"/>
              <a:t>- </a:t>
            </a:r>
            <a:r>
              <a:rPr dirty="0">
                <a:solidFill>
                  <a:srgbClr val="000000"/>
                </a:solidFill>
              </a:rPr>
              <a:t>SES </a:t>
            </a:r>
            <a:r>
              <a:rPr dirty="0" err="1">
                <a:solidFill>
                  <a:srgbClr val="000000"/>
                </a:solidFill>
              </a:rPr>
              <a:t>forestale</a:t>
            </a:r>
            <a:r>
              <a:rPr dirty="0">
                <a:solidFill>
                  <a:srgbClr val="000000"/>
                </a:solidFill>
              </a:rPr>
              <a:t>: bene </a:t>
            </a:r>
            <a:r>
              <a:rPr dirty="0" err="1">
                <a:solidFill>
                  <a:srgbClr val="000000"/>
                </a:solidFill>
              </a:rPr>
              <a:t>comune</a:t>
            </a:r>
            <a:r>
              <a:rPr sz="1800" dirty="0">
                <a:solidFill>
                  <a:srgbClr val="000000"/>
                </a:solidFill>
              </a:rPr>
              <a:t> </a:t>
            </a:r>
            <a:br>
              <a:rPr sz="1800" dirty="0">
                <a:solidFill>
                  <a:srgbClr val="000000"/>
                </a:solidFill>
              </a:rPr>
            </a:br>
            <a:r>
              <a:rPr sz="500" dirty="0">
                <a:solidFill>
                  <a:srgbClr val="000000"/>
                </a:solidFill>
              </a:rPr>
              <a:t> </a:t>
            </a:r>
            <a:endParaRPr dirty="0">
              <a:latin typeface="+mj-lt"/>
              <a:ea typeface="+mj-ea"/>
              <a:cs typeface="+mj-cs"/>
              <a:sym typeface="Calibri"/>
            </a:endParaRPr>
          </a:p>
          <a:p>
            <a:pPr algn="ctr">
              <a:lnSpc>
                <a:spcPct val="120000"/>
              </a:lnSpc>
              <a:defRPr>
                <a:latin typeface="Bahnschrift"/>
                <a:ea typeface="Bahnschrift"/>
                <a:cs typeface="Bahnschrift"/>
                <a:sym typeface="Bahnschrift"/>
              </a:defRPr>
            </a:pPr>
            <a:r>
              <a:rPr dirty="0" err="1"/>
              <a:t>Ricerca</a:t>
            </a:r>
            <a:r>
              <a:rPr dirty="0"/>
              <a:t> </a:t>
            </a:r>
            <a:r>
              <a:rPr dirty="0" err="1"/>
              <a:t>scientifica</a:t>
            </a:r>
            <a:r>
              <a:rPr dirty="0"/>
              <a:t> e</a:t>
            </a:r>
            <a:br>
              <a:rPr dirty="0"/>
            </a:br>
            <a:r>
              <a:rPr dirty="0"/>
              <a:t>  </a:t>
            </a:r>
            <a:r>
              <a:rPr dirty="0" err="1"/>
              <a:t>Processi</a:t>
            </a:r>
            <a:r>
              <a:rPr dirty="0"/>
              <a:t> </a:t>
            </a:r>
            <a:r>
              <a:rPr dirty="0" err="1"/>
              <a:t>formativi</a:t>
            </a:r>
            <a:r>
              <a:rPr dirty="0"/>
              <a:t> </a:t>
            </a:r>
            <a:r>
              <a:rPr dirty="0" err="1"/>
              <a:t>partecipati</a:t>
            </a:r>
            <a:r>
              <a:rPr dirty="0"/>
              <a:t> </a:t>
            </a:r>
          </a:p>
        </p:txBody>
      </p:sp>
      <p:grpSp>
        <p:nvGrpSpPr>
          <p:cNvPr id="1122" name="Picture 2"/>
          <p:cNvGrpSpPr/>
          <p:nvPr/>
        </p:nvGrpSpPr>
        <p:grpSpPr>
          <a:xfrm>
            <a:off x="9912052" y="4179989"/>
            <a:ext cx="2039672" cy="594700"/>
            <a:chOff x="0" y="0"/>
            <a:chExt cx="2039671" cy="594699"/>
          </a:xfrm>
        </p:grpSpPr>
        <p:sp>
          <p:nvSpPr>
            <p:cNvPr id="1120" name="Rettangolo"/>
            <p:cNvSpPr/>
            <p:nvPr/>
          </p:nvSpPr>
          <p:spPr>
            <a:xfrm>
              <a:off x="0" y="0"/>
              <a:ext cx="2039672" cy="594700"/>
            </a:xfrm>
            <a:prstGeom prst="rect">
              <a:avLst/>
            </a:prstGeom>
            <a:solidFill>
              <a:srgbClr val="EDEDED"/>
            </a:solidFill>
            <a:ln w="12700" cap="flat">
              <a:noFill/>
              <a:miter lim="400000"/>
            </a:ln>
            <a:effectLst/>
          </p:spPr>
          <p:txBody>
            <a:bodyPr wrap="square" lIns="45718" tIns="45718" rIns="45718" bIns="45718" numCol="1" anchor="ctr">
              <a:noAutofit/>
            </a:bodyPr>
            <a:lstStyle/>
            <a:p>
              <a:endParaRPr/>
            </a:p>
          </p:txBody>
        </p:sp>
        <p:pic>
          <p:nvPicPr>
            <p:cNvPr id="1121" name="image47.png" descr="image47.png"/>
            <p:cNvPicPr>
              <a:picLocks noChangeAspect="1"/>
            </p:cNvPicPr>
            <p:nvPr/>
          </p:nvPicPr>
          <p:blipFill>
            <a:blip r:embed="rId4"/>
            <a:stretch>
              <a:fillRect/>
            </a:stretch>
          </p:blipFill>
          <p:spPr>
            <a:xfrm>
              <a:off x="0" y="0"/>
              <a:ext cx="2039672" cy="594700"/>
            </a:xfrm>
            <a:prstGeom prst="rect">
              <a:avLst/>
            </a:prstGeom>
            <a:ln w="88900" cap="sq">
              <a:solidFill>
                <a:srgbClr val="FFFFFF"/>
              </a:solidFill>
              <a:prstDash val="solid"/>
              <a:miter lim="800000"/>
            </a:ln>
            <a:effectLst>
              <a:outerShdw blurRad="50800" dist="18000" dir="5400000" rotWithShape="0">
                <a:srgbClr val="000000">
                  <a:alpha val="40000"/>
                </a:srgbClr>
              </a:outerShdw>
            </a:effectLst>
          </p:spPr>
        </p:pic>
      </p:grpSp>
      <p:pic>
        <p:nvPicPr>
          <p:cNvPr id="1123" name="Immagine 19" descr="Immagine 19"/>
          <p:cNvPicPr>
            <a:picLocks noChangeAspect="1"/>
          </p:cNvPicPr>
          <p:nvPr/>
        </p:nvPicPr>
        <p:blipFill>
          <a:blip r:embed="rId5"/>
          <a:stretch>
            <a:fillRect/>
          </a:stretch>
        </p:blipFill>
        <p:spPr>
          <a:xfrm rot="7101595">
            <a:off x="1757695" y="2715137"/>
            <a:ext cx="2320276" cy="1605003"/>
          </a:xfrm>
          <a:prstGeom prst="rect">
            <a:avLst/>
          </a:prstGeom>
          <a:ln w="12700">
            <a:miter lim="400000"/>
          </a:ln>
        </p:spPr>
      </p:pic>
      <p:pic>
        <p:nvPicPr>
          <p:cNvPr id="1124" name="Immagine 20" descr="Immagine 20"/>
          <p:cNvPicPr>
            <a:picLocks noChangeAspect="1"/>
          </p:cNvPicPr>
          <p:nvPr/>
        </p:nvPicPr>
        <p:blipFill>
          <a:blip r:embed="rId3"/>
          <a:stretch>
            <a:fillRect/>
          </a:stretch>
        </p:blipFill>
        <p:spPr>
          <a:xfrm rot="7542072">
            <a:off x="5061375" y="5185693"/>
            <a:ext cx="369695" cy="787401"/>
          </a:xfrm>
          <a:prstGeom prst="rect">
            <a:avLst/>
          </a:prstGeom>
          <a:ln w="12700">
            <a:miter lim="400000"/>
          </a:ln>
        </p:spPr>
      </p:pic>
      <p:sp>
        <p:nvSpPr>
          <p:cNvPr id="1125" name="CasellaDiTesto 24"/>
          <p:cNvSpPr txBox="1"/>
          <p:nvPr/>
        </p:nvSpPr>
        <p:spPr>
          <a:xfrm>
            <a:off x="5631917" y="5098405"/>
            <a:ext cx="5299971" cy="11937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lnSpc>
                <a:spcPct val="120000"/>
              </a:lnSpc>
              <a:defRPr sz="2200">
                <a:solidFill>
                  <a:schemeClr val="accent5"/>
                </a:solidFill>
                <a:latin typeface="Bahnschrift"/>
                <a:ea typeface="Bahnschrift"/>
                <a:cs typeface="Bahnschrift"/>
                <a:sym typeface="Bahnschrift"/>
              </a:defRPr>
            </a:pPr>
            <a:r>
              <a:t>- </a:t>
            </a:r>
            <a:r>
              <a:rPr>
                <a:solidFill>
                  <a:srgbClr val="000000"/>
                </a:solidFill>
              </a:rPr>
              <a:t>Ruolo chiave delle interdipendenze</a:t>
            </a:r>
            <a:br>
              <a:rPr>
                <a:solidFill>
                  <a:srgbClr val="000000"/>
                </a:solidFill>
              </a:rPr>
            </a:br>
            <a:endParaRPr sz="500"/>
          </a:p>
          <a:p>
            <a:pPr algn="ctr">
              <a:lnSpc>
                <a:spcPct val="120000"/>
              </a:lnSpc>
              <a:defRPr>
                <a:latin typeface="Bahnschrift"/>
                <a:ea typeface="Bahnschrift"/>
                <a:cs typeface="Bahnschrift"/>
                <a:sym typeface="Bahnschrift"/>
              </a:defRPr>
            </a:pPr>
            <a:r>
              <a:t>Strategie di adattamento e resilienza incentrate sull’insieme delle funzioni ecosistemiche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grpId="1" nodeType="afterEffect">
                                  <p:stCondLst>
                                    <p:cond delay="600"/>
                                  </p:stCondLst>
                                  <p:iterate>
                                    <p:tmAbs val="0"/>
                                  </p:iterate>
                                  <p:childTnLst>
                                    <p:set>
                                      <p:cBhvr>
                                        <p:cTn id="6" fill="hold"/>
                                        <p:tgtEl>
                                          <p:spTgt spid="1122"/>
                                        </p:tgtEl>
                                        <p:attrNameLst>
                                          <p:attrName>style.visibility</p:attrName>
                                        </p:attrNameLst>
                                      </p:cBhvr>
                                      <p:to>
                                        <p:strVal val="visible"/>
                                      </p:to>
                                    </p:set>
                                    <p:animEffect transition="in" filter="fade">
                                      <p:cBhvr>
                                        <p:cTn id="7" dur="800"/>
                                        <p:tgtEl>
                                          <p:spTgt spid="1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2" grpId="1" animBg="1" advAuto="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 name="Segnaposto piè di pagina 8"/>
          <p:cNvSpPr txBox="1"/>
          <p:nvPr/>
        </p:nvSpPr>
        <p:spPr>
          <a:xfrm>
            <a:off x="534246" y="6368820"/>
            <a:ext cx="3769362"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a:latin typeface="Agency FB"/>
                <a:ea typeface="Agency FB"/>
                <a:cs typeface="Agency FB"/>
                <a:sym typeface="Agency FB"/>
              </a:defRPr>
            </a:lvl1pPr>
          </a:lstStyle>
          <a:p>
            <a:r>
              <a:t>24/10/2020 Convegno Aree Fragili</a:t>
            </a:r>
          </a:p>
        </p:txBody>
      </p:sp>
      <p:sp>
        <p:nvSpPr>
          <p:cNvPr id="1128" name="CasellaDiTesto 1"/>
          <p:cNvSpPr txBox="1"/>
          <p:nvPr/>
        </p:nvSpPr>
        <p:spPr>
          <a:xfrm>
            <a:off x="7447188" y="2173273"/>
            <a:ext cx="4744812" cy="162051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lnSpc>
                <a:spcPct val="90000"/>
              </a:lnSpc>
              <a:defRPr sz="3600" b="1">
                <a:latin typeface="Aharoni"/>
                <a:ea typeface="Aharoni"/>
                <a:cs typeface="Aharoni"/>
                <a:sym typeface="Aharoni"/>
              </a:defRPr>
            </a:pPr>
            <a:r>
              <a:t>Thank you for</a:t>
            </a:r>
            <a:endParaRPr>
              <a:latin typeface="+mj-lt"/>
              <a:ea typeface="+mj-ea"/>
              <a:cs typeface="+mj-cs"/>
              <a:sym typeface="Calibri"/>
            </a:endParaRPr>
          </a:p>
          <a:p>
            <a:pPr algn="ctr">
              <a:lnSpc>
                <a:spcPct val="90000"/>
              </a:lnSpc>
              <a:defRPr sz="3600" b="1">
                <a:latin typeface="Aharoni"/>
                <a:ea typeface="Aharoni"/>
                <a:cs typeface="Aharoni"/>
                <a:sym typeface="Aharoni"/>
              </a:defRPr>
            </a:pPr>
            <a:r>
              <a:t>your attention !! </a:t>
            </a:r>
            <a:br/>
            <a:endParaRPr/>
          </a:p>
        </p:txBody>
      </p:sp>
      <p:pic>
        <p:nvPicPr>
          <p:cNvPr id="1129" name="Immagine 3" descr="Immagine 3"/>
          <p:cNvPicPr>
            <a:picLocks noChangeAspect="1"/>
          </p:cNvPicPr>
          <p:nvPr/>
        </p:nvPicPr>
        <p:blipFill>
          <a:blip r:embed="rId3"/>
          <a:stretch>
            <a:fillRect/>
          </a:stretch>
        </p:blipFill>
        <p:spPr>
          <a:xfrm>
            <a:off x="-401193" y="-97972"/>
            <a:ext cx="8801216" cy="6466792"/>
          </a:xfrm>
          <a:prstGeom prst="rect">
            <a:avLst/>
          </a:prstGeom>
          <a:ln w="12700">
            <a:miter lim="400000"/>
          </a:ln>
        </p:spPr>
      </p:pic>
      <p:sp>
        <p:nvSpPr>
          <p:cNvPr id="1130" name="CasellaDiTesto 4"/>
          <p:cNvSpPr txBox="1"/>
          <p:nvPr/>
        </p:nvSpPr>
        <p:spPr>
          <a:xfrm>
            <a:off x="8400022" y="3606250"/>
            <a:ext cx="3690258" cy="8407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1600">
                <a:latin typeface="Bahnschrift"/>
                <a:ea typeface="Bahnschrift"/>
                <a:cs typeface="Bahnschrift"/>
                <a:sym typeface="Bahnschrift"/>
              </a:defRPr>
            </a:pPr>
            <a:r>
              <a:t>Federica Romagnoli </a:t>
            </a:r>
            <a:br/>
            <a:r>
              <a:t>Federica.romagnoli@phd.unipd.it</a:t>
            </a:r>
            <a:endParaRPr>
              <a:latin typeface="+mj-lt"/>
              <a:ea typeface="+mj-ea"/>
              <a:cs typeface="+mj-cs"/>
              <a:sym typeface="Calibri"/>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1" name="Immagine 9"/>
          <p:cNvGrpSpPr/>
          <p:nvPr/>
        </p:nvGrpSpPr>
        <p:grpSpPr>
          <a:xfrm>
            <a:off x="702121" y="1616527"/>
            <a:ext cx="6932667" cy="3624945"/>
            <a:chOff x="0" y="0"/>
            <a:chExt cx="6932666" cy="3624943"/>
          </a:xfrm>
        </p:grpSpPr>
        <p:sp>
          <p:nvSpPr>
            <p:cNvPr id="719" name="Rettangolo"/>
            <p:cNvSpPr/>
            <p:nvPr/>
          </p:nvSpPr>
          <p:spPr>
            <a:xfrm>
              <a:off x="0" y="-1"/>
              <a:ext cx="6932666" cy="3624945"/>
            </a:xfrm>
            <a:prstGeom prst="rect">
              <a:avLst/>
            </a:prstGeom>
            <a:solidFill>
              <a:srgbClr val="EDEDED"/>
            </a:solidFill>
            <a:ln w="12700" cap="flat">
              <a:noFill/>
              <a:miter lim="400000"/>
            </a:ln>
            <a:effectLst/>
          </p:spPr>
          <p:txBody>
            <a:bodyPr wrap="square" lIns="45718" tIns="45718" rIns="45718" bIns="45718" numCol="1" anchor="ctr">
              <a:noAutofit/>
            </a:bodyPr>
            <a:lstStyle/>
            <a:p>
              <a:pPr>
                <a:defRPr>
                  <a:latin typeface="+mj-lt"/>
                  <a:ea typeface="+mj-ea"/>
                  <a:cs typeface="+mj-cs"/>
                  <a:sym typeface="Calibri"/>
                </a:defRPr>
              </a:pPr>
              <a:endParaRPr/>
            </a:p>
          </p:txBody>
        </p:sp>
        <p:pic>
          <p:nvPicPr>
            <p:cNvPr id="720" name="image14.png" descr="image14.png"/>
            <p:cNvPicPr>
              <a:picLocks noChangeAspect="1"/>
            </p:cNvPicPr>
            <p:nvPr/>
          </p:nvPicPr>
          <p:blipFill>
            <a:blip r:embed="rId2"/>
            <a:srcRect r="1643"/>
            <a:stretch>
              <a:fillRect/>
            </a:stretch>
          </p:blipFill>
          <p:spPr>
            <a:xfrm>
              <a:off x="0" y="0"/>
              <a:ext cx="6818789" cy="3624944"/>
            </a:xfrm>
            <a:prstGeom prst="rect">
              <a:avLst/>
            </a:prstGeom>
            <a:ln w="12700" cap="flat">
              <a:noFill/>
              <a:miter lim="400000"/>
            </a:ln>
            <a:effectLst>
              <a:outerShdw blurRad="50800" dist="38100" dir="2700000" rotWithShape="0">
                <a:srgbClr val="000000">
                  <a:alpha val="40000"/>
                </a:srgbClr>
              </a:outerShdw>
            </a:effectLst>
          </p:spPr>
        </p:pic>
      </p:grpSp>
      <p:sp>
        <p:nvSpPr>
          <p:cNvPr id="722" name="CasellaDiTesto 11"/>
          <p:cNvSpPr txBox="1"/>
          <p:nvPr/>
        </p:nvSpPr>
        <p:spPr>
          <a:xfrm>
            <a:off x="8048359" y="1551563"/>
            <a:ext cx="3441520" cy="36855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3200">
                <a:latin typeface="Bahnschrift"/>
                <a:ea typeface="Bahnschrift"/>
                <a:cs typeface="Bahnschrift"/>
                <a:sym typeface="Bahnschrift"/>
              </a:defRPr>
            </a:pPr>
            <a:r>
              <a:t>“La tempesta Vaia è stato l’evento di maggior impatto sugli ecosistemi forestali mai registrato fino ad oggi in Italia.»</a:t>
            </a:r>
            <a:endParaRPr sz="2800">
              <a:latin typeface="Abadi"/>
              <a:ea typeface="Abadi"/>
              <a:cs typeface="Abadi"/>
              <a:sym typeface="Abadi"/>
            </a:endParaRPr>
          </a:p>
          <a:p>
            <a:pPr>
              <a:defRPr sz="1400">
                <a:latin typeface="Abadi"/>
                <a:ea typeface="Abadi"/>
                <a:cs typeface="Abadi"/>
                <a:sym typeface="Abadi"/>
              </a:defRPr>
            </a:pPr>
            <a:r>
              <a:t>(G. Chirici et al. 2019)</a:t>
            </a:r>
          </a:p>
        </p:txBody>
      </p:sp>
      <p:sp>
        <p:nvSpPr>
          <p:cNvPr id="723" name="Segnaposto piè di pagina 8"/>
          <p:cNvSpPr txBox="1"/>
          <p:nvPr/>
        </p:nvSpPr>
        <p:spPr>
          <a:xfrm>
            <a:off x="534246" y="6368819"/>
            <a:ext cx="4363838"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
        <p:nvSpPr>
          <p:cNvPr id="724" name="CasellaDiTesto 2"/>
          <p:cNvSpPr txBox="1"/>
          <p:nvPr/>
        </p:nvSpPr>
        <p:spPr>
          <a:xfrm>
            <a:off x="1315287" y="404569"/>
            <a:ext cx="9894145" cy="6375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a:latin typeface="Bahnschrift"/>
                <a:ea typeface="Bahnschrift"/>
                <a:cs typeface="Bahnschrift"/>
                <a:sym typeface="Bahnschrift"/>
              </a:defRPr>
            </a:lvl1pPr>
          </a:lstStyle>
          <a:p>
            <a:r>
              <a:t>La tempesta Vaia: la forza dirompente del vento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3" name="Gruppo 7"/>
          <p:cNvGrpSpPr/>
          <p:nvPr/>
        </p:nvGrpSpPr>
        <p:grpSpPr>
          <a:xfrm>
            <a:off x="7367543" y="1997248"/>
            <a:ext cx="4216941" cy="3825341"/>
            <a:chOff x="-1" y="-1"/>
            <a:chExt cx="4216939" cy="3825340"/>
          </a:xfrm>
        </p:grpSpPr>
        <p:grpSp>
          <p:nvGrpSpPr>
            <p:cNvPr id="736" name="Ovale 9"/>
            <p:cNvGrpSpPr/>
            <p:nvPr/>
          </p:nvGrpSpPr>
          <p:grpSpPr>
            <a:xfrm>
              <a:off x="-2" y="-2"/>
              <a:ext cx="4216941" cy="3825341"/>
              <a:chOff x="-1" y="-1"/>
              <a:chExt cx="4216939" cy="3825340"/>
            </a:xfrm>
          </p:grpSpPr>
          <p:sp>
            <p:nvSpPr>
              <p:cNvPr id="734" name="Ovale"/>
              <p:cNvSpPr/>
              <p:nvPr/>
            </p:nvSpPr>
            <p:spPr>
              <a:xfrm>
                <a:off x="-2" y="-2"/>
                <a:ext cx="4216941" cy="3825341"/>
              </a:xfrm>
              <a:prstGeom prst="ellipse">
                <a:avLst/>
              </a:prstGeom>
              <a:noFill/>
              <a:ln w="73025" cap="flat">
                <a:solidFill>
                  <a:srgbClr val="A4C4FA"/>
                </a:solidFill>
                <a:prstDash val="solid"/>
                <a:round/>
              </a:ln>
              <a:effectLst/>
            </p:spPr>
            <p:txBody>
              <a:bodyPr wrap="square" lIns="45718" tIns="45718" rIns="45718" bIns="45718" numCol="1" anchor="t">
                <a:noAutofit/>
              </a:bodyPr>
              <a:lstStyle/>
              <a:p>
                <a:pPr algn="ctr">
                  <a:defRPr>
                    <a:solidFill>
                      <a:srgbClr val="FFFFFF"/>
                    </a:solidFill>
                    <a:latin typeface="Abadi"/>
                    <a:ea typeface="Abadi"/>
                    <a:cs typeface="Abadi"/>
                    <a:sym typeface="Abadi"/>
                  </a:defRPr>
                </a:pPr>
                <a:endParaRPr/>
              </a:p>
            </p:txBody>
          </p:sp>
          <p:sp>
            <p:nvSpPr>
              <p:cNvPr id="735" name="Testo"/>
              <p:cNvSpPr txBox="1"/>
              <p:nvPr/>
            </p:nvSpPr>
            <p:spPr>
              <a:xfrm>
                <a:off x="663896" y="603418"/>
                <a:ext cx="2843453" cy="736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lgn="ctr">
                  <a:defRPr sz="2400" i="1">
                    <a:latin typeface="Abadi"/>
                    <a:ea typeface="Abadi"/>
                    <a:cs typeface="Abadi"/>
                    <a:sym typeface="Abadi"/>
                  </a:defRPr>
                </a:pPr>
                <a:br/>
                <a:r>
                  <a:t> </a:t>
                </a:r>
              </a:p>
            </p:txBody>
          </p:sp>
        </p:grpSp>
        <p:grpSp>
          <p:nvGrpSpPr>
            <p:cNvPr id="739" name="Gruppo 10"/>
            <p:cNvGrpSpPr/>
            <p:nvPr/>
          </p:nvGrpSpPr>
          <p:grpSpPr>
            <a:xfrm>
              <a:off x="1468647" y="737660"/>
              <a:ext cx="1774486" cy="1534578"/>
              <a:chOff x="0" y="0"/>
              <a:chExt cx="1774485" cy="1534577"/>
            </a:xfrm>
          </p:grpSpPr>
          <p:sp>
            <p:nvSpPr>
              <p:cNvPr id="737" name="CasellaDiTesto 16"/>
              <p:cNvSpPr txBox="1"/>
              <p:nvPr/>
            </p:nvSpPr>
            <p:spPr>
              <a:xfrm>
                <a:off x="0" y="0"/>
                <a:ext cx="1774486" cy="52323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numCol="1" anchor="t">
                <a:spAutoFit/>
              </a:bodyPr>
              <a:lstStyle>
                <a:lvl1pPr>
                  <a:defRPr sz="2800">
                    <a:latin typeface="Bahnschrift"/>
                    <a:ea typeface="Bahnschrift"/>
                    <a:cs typeface="Bahnschrift"/>
                    <a:sym typeface="Bahnschrift"/>
                  </a:defRPr>
                </a:lvl1pPr>
              </a:lstStyle>
              <a:p>
                <a:r>
                  <a:t>&gt; 190km/h</a:t>
                </a:r>
              </a:p>
            </p:txBody>
          </p:sp>
          <mc:AlternateContent xmlns:mc="http://schemas.openxmlformats.org/markup-compatibility/2006" xmlns:a14="http://schemas.microsoft.com/office/drawing/2010/main">
            <mc:Choice Requires="a14">
              <p:sp>
                <p:nvSpPr>
                  <p:cNvPr id="738" name="CasellaDiTesto 17"/>
                  <p:cNvSpPr txBox="1"/>
                  <p:nvPr/>
                </p:nvSpPr>
                <p:spPr>
                  <a:xfrm>
                    <a:off x="82983" y="523218"/>
                    <a:ext cx="1686107" cy="1011360"/>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none" lIns="45718" tIns="45718" rIns="45718" bIns="45718" numCol="1" anchor="t">
                    <a:spAutoFit/>
                  </a:bodyPr>
                  <a:lstStyle/>
                  <a:p>
                    <a:pPr>
                      <a:defRPr sz="2800">
                        <a:latin typeface="Bahnschrift"/>
                        <a:ea typeface="Bahnschrift"/>
                        <a:cs typeface="Bahnschrift"/>
                        <a:sym typeface="Bahnschrift"/>
                      </a:defRPr>
                    </a:pPr>
                    <a:r>
                      <a:t>51,670 ha</a:t>
                    </a:r>
                    <a:br/>
                    <a:r>
                      <a:t>9 </a:t>
                    </a:r>
                    <a14:m>
                      <m:oMath xmlns:m="http://schemas.openxmlformats.org/officeDocument/2006/math">
                        <m:sSup>
                          <m:sSupPr>
                            <m:ctrlPr>
                              <a:rPr sz="3500" i="1">
                                <a:solidFill>
                                  <a:srgbClr val="000000"/>
                                </a:solidFill>
                                <a:latin typeface="Cambria Math" panose="02040503050406030204" pitchFamily="18" charset="0"/>
                              </a:rPr>
                            </m:ctrlPr>
                          </m:sSupPr>
                          <m:e>
                            <m:r>
                              <m:rPr>
                                <m:sty m:val="p"/>
                              </m:rPr>
                              <a:rPr sz="3500" i="1">
                                <a:solidFill>
                                  <a:srgbClr val="000000"/>
                                </a:solidFill>
                                <a:latin typeface="Cambria Math" panose="02040503050406030204" pitchFamily="18" charset="0"/>
                              </a:rPr>
                              <m:t>Mm</m:t>
                            </m:r>
                          </m:e>
                          <m:sup>
                            <m:r>
                              <a:rPr sz="3500" i="1">
                                <a:solidFill>
                                  <a:srgbClr val="000000"/>
                                </a:solidFill>
                                <a:latin typeface="Cambria Math" panose="02040503050406030204" pitchFamily="18" charset="0"/>
                              </a:rPr>
                              <m:t>3</m:t>
                            </m:r>
                          </m:sup>
                        </m:sSup>
                      </m:oMath>
                    </a14:m>
                    <a:endParaRPr/>
                  </a:p>
                </p:txBody>
              </p:sp>
            </mc:Choice>
            <mc:Fallback xmlns="">
              <p:sp>
                <p:nvSpPr>
                  <p:cNvPr id="738" name="CasellaDiTesto 17"/>
                  <p:cNvSpPr txBox="1">
                    <a:spLocks noRot="1" noChangeAspect="1" noMove="1" noResize="1" noEditPoints="1" noAdjustHandles="1" noChangeArrowheads="1" noChangeShapeType="1" noTextEdit="1"/>
                  </p:cNvSpPr>
                  <p:nvPr/>
                </p:nvSpPr>
                <p:spPr>
                  <a:xfrm>
                    <a:off x="82983" y="523218"/>
                    <a:ext cx="1686107" cy="1011360"/>
                  </a:xfrm>
                  <a:prstGeom prst="rect">
                    <a:avLst/>
                  </a:prstGeom>
                  <a:blipFill>
                    <a:blip r:embed="rId2"/>
                    <a:stretch>
                      <a:fillRect l="-10108" t="-6024" r="-361" b="-18675"/>
                    </a:stretch>
                  </a:bli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grpSp>
        <p:grpSp>
          <p:nvGrpSpPr>
            <p:cNvPr id="742" name="Gruppo 11"/>
            <p:cNvGrpSpPr/>
            <p:nvPr/>
          </p:nvGrpSpPr>
          <p:grpSpPr>
            <a:xfrm>
              <a:off x="847544" y="2272244"/>
              <a:ext cx="2568156" cy="955039"/>
              <a:chOff x="0" y="0"/>
              <a:chExt cx="2568154" cy="955038"/>
            </a:xfrm>
          </p:grpSpPr>
          <p:pic>
            <p:nvPicPr>
              <p:cNvPr id="740" name="Elemento grafico 12" descr="Elemento grafico 12"/>
              <p:cNvPicPr>
                <a:picLocks noChangeAspect="1"/>
              </p:cNvPicPr>
              <p:nvPr/>
            </p:nvPicPr>
            <p:blipFill>
              <a:blip r:embed="rId3"/>
              <a:stretch>
                <a:fillRect/>
              </a:stretch>
            </p:blipFill>
            <p:spPr>
              <a:xfrm>
                <a:off x="0" y="20592"/>
                <a:ext cx="562878" cy="589404"/>
              </a:xfrm>
              <a:prstGeom prst="rect">
                <a:avLst/>
              </a:prstGeom>
              <a:ln w="12700" cap="flat">
                <a:noFill/>
                <a:miter lim="400000"/>
              </a:ln>
              <a:effectLst/>
            </p:spPr>
          </p:pic>
          <p:sp>
            <p:nvSpPr>
              <p:cNvPr id="741" name="CasellaDiTesto 13"/>
              <p:cNvSpPr txBox="1"/>
              <p:nvPr/>
            </p:nvSpPr>
            <p:spPr>
              <a:xfrm>
                <a:off x="625591" y="0"/>
                <a:ext cx="1942564" cy="95503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numCol="1" anchor="t">
                <a:spAutoFit/>
              </a:bodyPr>
              <a:lstStyle/>
              <a:p>
                <a:pPr>
                  <a:defRPr sz="2800">
                    <a:latin typeface="Bahnschrift"/>
                    <a:ea typeface="Bahnschrift"/>
                    <a:cs typeface="Bahnschrift"/>
                    <a:sym typeface="Bahnschrift"/>
                  </a:defRPr>
                </a:pPr>
                <a:r>
                  <a:t>4 regioni</a:t>
                </a:r>
                <a:br/>
                <a:r>
                  <a:t>494 comuni</a:t>
                </a:r>
              </a:p>
            </p:txBody>
          </p:sp>
        </p:grpSp>
      </p:grpSp>
      <p:pic>
        <p:nvPicPr>
          <p:cNvPr id="744" name="Immagine 21" descr="Immagine 21"/>
          <p:cNvPicPr>
            <a:picLocks noChangeAspect="1"/>
          </p:cNvPicPr>
          <p:nvPr/>
        </p:nvPicPr>
        <p:blipFill>
          <a:blip r:embed="rId4"/>
          <a:stretch>
            <a:fillRect/>
          </a:stretch>
        </p:blipFill>
        <p:spPr>
          <a:xfrm>
            <a:off x="925628" y="1962958"/>
            <a:ext cx="6201428" cy="3859630"/>
          </a:xfrm>
          <a:prstGeom prst="rect">
            <a:avLst/>
          </a:prstGeom>
          <a:ln w="12700">
            <a:miter lim="400000"/>
          </a:ln>
          <a:effectLst>
            <a:outerShdw blurRad="50800" dist="38100" dir="2700000" rotWithShape="0">
              <a:srgbClr val="000000">
                <a:alpha val="40000"/>
              </a:srgbClr>
            </a:outerShdw>
          </a:effectLst>
        </p:spPr>
      </p:pic>
      <p:sp>
        <p:nvSpPr>
          <p:cNvPr id="745" name="CasellaDiTesto 1"/>
          <p:cNvSpPr txBox="1"/>
          <p:nvPr/>
        </p:nvSpPr>
        <p:spPr>
          <a:xfrm>
            <a:off x="948643" y="1338942"/>
            <a:ext cx="5485324" cy="5232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800">
                <a:latin typeface="Bahnschrift"/>
                <a:ea typeface="Bahnschrift"/>
                <a:cs typeface="Bahnschrift"/>
                <a:sym typeface="Bahnschrift"/>
              </a:defRPr>
            </a:lvl1pPr>
          </a:lstStyle>
          <a:p>
            <a:r>
              <a:t>Comuni colpiti da Vaia</a:t>
            </a:r>
          </a:p>
        </p:txBody>
      </p:sp>
      <p:sp>
        <p:nvSpPr>
          <p:cNvPr id="746" name="CasellaDiTesto 4"/>
          <p:cNvSpPr txBox="1"/>
          <p:nvPr/>
        </p:nvSpPr>
        <p:spPr>
          <a:xfrm>
            <a:off x="949353" y="5923385"/>
            <a:ext cx="1862948"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t>(De Chirichi et al., 2018)</a:t>
            </a:r>
          </a:p>
        </p:txBody>
      </p:sp>
      <p:sp>
        <p:nvSpPr>
          <p:cNvPr id="747" name="Ovale"/>
          <p:cNvSpPr/>
          <p:nvPr/>
        </p:nvSpPr>
        <p:spPr>
          <a:xfrm>
            <a:off x="7587342" y="2258264"/>
            <a:ext cx="3777346" cy="3347880"/>
          </a:xfrm>
          <a:prstGeom prst="ellipse">
            <a:avLst/>
          </a:prstGeom>
          <a:ln w="31750">
            <a:solidFill>
              <a:schemeClr val="accent5"/>
            </a:solidFill>
          </a:ln>
        </p:spPr>
        <p:txBody>
          <a:bodyPr lIns="45718" tIns="45718" rIns="45718" bIns="45718"/>
          <a:lstStyle/>
          <a:p>
            <a:pPr algn="ctr">
              <a:defRPr>
                <a:solidFill>
                  <a:srgbClr val="FFFFFF"/>
                </a:solidFill>
                <a:latin typeface="Abadi"/>
                <a:ea typeface="Abadi"/>
                <a:cs typeface="Abadi"/>
                <a:sym typeface="Abadi"/>
              </a:defRPr>
            </a:pPr>
            <a:endParaRPr/>
          </a:p>
        </p:txBody>
      </p:sp>
      <p:pic>
        <p:nvPicPr>
          <p:cNvPr id="748" name="Elemento grafico 15" descr="Elemento grafico 15"/>
          <p:cNvPicPr>
            <a:picLocks noChangeAspect="1"/>
          </p:cNvPicPr>
          <p:nvPr/>
        </p:nvPicPr>
        <p:blipFill>
          <a:blip r:embed="rId5"/>
          <a:stretch>
            <a:fillRect/>
          </a:stretch>
        </p:blipFill>
        <p:spPr>
          <a:xfrm>
            <a:off x="8215090" y="2765040"/>
            <a:ext cx="621103" cy="621104"/>
          </a:xfrm>
          <a:prstGeom prst="rect">
            <a:avLst/>
          </a:prstGeom>
          <a:ln w="12700">
            <a:miter lim="400000"/>
          </a:ln>
        </p:spPr>
      </p:pic>
      <p:pic>
        <p:nvPicPr>
          <p:cNvPr id="749" name="Immagine 7" descr="Immagine 7"/>
          <p:cNvPicPr>
            <a:picLocks noChangeAspect="1"/>
          </p:cNvPicPr>
          <p:nvPr/>
        </p:nvPicPr>
        <p:blipFill>
          <a:blip r:embed="rId6"/>
          <a:stretch>
            <a:fillRect/>
          </a:stretch>
        </p:blipFill>
        <p:spPr>
          <a:xfrm>
            <a:off x="8049224" y="3508018"/>
            <a:ext cx="908151" cy="660680"/>
          </a:xfrm>
          <a:prstGeom prst="rect">
            <a:avLst/>
          </a:prstGeom>
          <a:ln w="12700">
            <a:miter lim="400000"/>
          </a:ln>
        </p:spPr>
      </p:pic>
      <p:sp>
        <p:nvSpPr>
          <p:cNvPr id="750" name="Segnaposto piè di pagina 8"/>
          <p:cNvSpPr txBox="1"/>
          <p:nvPr/>
        </p:nvSpPr>
        <p:spPr>
          <a:xfrm>
            <a:off x="534246" y="6368819"/>
            <a:ext cx="4456181"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
        <p:nvSpPr>
          <p:cNvPr id="751" name="CasellaDiTesto 2"/>
          <p:cNvSpPr txBox="1"/>
          <p:nvPr/>
        </p:nvSpPr>
        <p:spPr>
          <a:xfrm>
            <a:off x="1315287" y="404569"/>
            <a:ext cx="9894145" cy="1183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a:latin typeface="Bahnschrift"/>
                <a:ea typeface="Bahnschrift"/>
                <a:cs typeface="Bahnschrift"/>
                <a:sym typeface="Bahnschrift"/>
              </a:defRPr>
            </a:lvl1pPr>
          </a:lstStyle>
          <a:p>
            <a:r>
              <a:t>La tempesta Vaia: approfondimento sulle aree colpite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26" name="CasellaDiTesto 1"/>
              <p:cNvSpPr txBox="1"/>
              <p:nvPr/>
            </p:nvSpPr>
            <p:spPr>
              <a:xfrm>
                <a:off x="7574266" y="2375096"/>
                <a:ext cx="3769362" cy="1966829"/>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45718" tIns="45718" rIns="45718" bIns="45718">
                <a:spAutoFit/>
              </a:bodyPr>
              <a:lstStyle/>
              <a:p>
                <a:pPr>
                  <a:defRPr sz="2400">
                    <a:latin typeface="Bahnschrift"/>
                    <a:ea typeface="Bahnschrift"/>
                    <a:cs typeface="Bahnschrift"/>
                    <a:sym typeface="Bahnschrift"/>
                  </a:defRPr>
                </a:pPr>
                <a:r>
                  <a:t>9,36 milioni di </a:t>
                </a:r>
                <a14:m>
                  <m:oMath xmlns:m="http://schemas.openxmlformats.org/officeDocument/2006/math">
                    <m:sSup>
                      <m:sSupPr>
                        <m:ctrlPr>
                          <a:rPr sz="3150" i="1">
                            <a:solidFill>
                              <a:srgbClr val="000000"/>
                            </a:solidFill>
                            <a:latin typeface="Cambria Math" panose="02040503050406030204" pitchFamily="18" charset="0"/>
                          </a:rPr>
                        </m:ctrlPr>
                      </m:sSupPr>
                      <m:e>
                        <m:r>
                          <a:rPr sz="3150" i="1">
                            <a:solidFill>
                              <a:srgbClr val="000000"/>
                            </a:solidFill>
                            <a:latin typeface="Cambria Math" panose="02040503050406030204" pitchFamily="18" charset="0"/>
                          </a:rPr>
                          <m:t>𝑚</m:t>
                        </m:r>
                      </m:e>
                      <m:sup>
                        <m:r>
                          <a:rPr sz="3150" i="1">
                            <a:solidFill>
                              <a:srgbClr val="000000"/>
                            </a:solidFill>
                            <a:latin typeface="Cambria Math" panose="02040503050406030204" pitchFamily="18" charset="0"/>
                          </a:rPr>
                          <m:t>3</m:t>
                        </m:r>
                      </m:sup>
                    </m:sSup>
                  </m:oMath>
                </a14:m>
                <a:r>
                  <a:rPr sz="2000"/>
                  <a:t> </a:t>
                </a:r>
                <a:r>
                  <a:t>di alberi schiantati </a:t>
                </a:r>
                <a:r>
                  <a:rPr>
                    <a:latin typeface="Wingdings"/>
                    <a:ea typeface="Wingdings"/>
                    <a:cs typeface="Wingdings"/>
                    <a:sym typeface="Wingdings"/>
                  </a:rPr>
                  <a:t> </a:t>
                </a:r>
                <a:br>
                  <a:rPr>
                    <a:latin typeface="Wingdings"/>
                    <a:ea typeface="Wingdings"/>
                    <a:cs typeface="Wingdings"/>
                    <a:sym typeface="Wingdings"/>
                  </a:rPr>
                </a:br>
                <a:r>
                  <a:t>più di 7 volte la quantità                                                  di tronchi lavorati annualmente in Italia</a:t>
                </a:r>
              </a:p>
            </p:txBody>
          </p:sp>
        </mc:Choice>
        <mc:Fallback xmlns="">
          <p:sp>
            <p:nvSpPr>
              <p:cNvPr id="726" name="CasellaDiTesto 1"/>
              <p:cNvSpPr txBox="1">
                <a:spLocks noRot="1" noChangeAspect="1" noMove="1" noResize="1" noEditPoints="1" noAdjustHandles="1" noChangeArrowheads="1" noChangeShapeType="1" noTextEdit="1"/>
              </p:cNvSpPr>
              <p:nvPr/>
            </p:nvSpPr>
            <p:spPr>
              <a:xfrm>
                <a:off x="7574266" y="2375096"/>
                <a:ext cx="3769362" cy="1966829"/>
              </a:xfrm>
              <a:prstGeom prst="rect">
                <a:avLst/>
              </a:prstGeom>
              <a:blipFill>
                <a:blip r:embed="rId2"/>
                <a:stretch>
                  <a:fillRect l="-3716" r="-101616" b="-10559"/>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727" name="CasellaDiTesto 4"/>
          <p:cNvSpPr txBox="1"/>
          <p:nvPr/>
        </p:nvSpPr>
        <p:spPr>
          <a:xfrm>
            <a:off x="7574266" y="4354523"/>
            <a:ext cx="1311405"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t>(Udali et al., 2020)</a:t>
            </a:r>
          </a:p>
        </p:txBody>
      </p:sp>
      <p:pic>
        <p:nvPicPr>
          <p:cNvPr id="728" name="Immagine 10" descr="Immagine 10"/>
          <p:cNvPicPr>
            <a:picLocks noChangeAspect="1"/>
          </p:cNvPicPr>
          <p:nvPr/>
        </p:nvPicPr>
        <p:blipFill>
          <a:blip r:embed="rId3"/>
          <a:srcRect l="5113" t="2111" b="12568"/>
          <a:stretch>
            <a:fillRect/>
          </a:stretch>
        </p:blipFill>
        <p:spPr>
          <a:xfrm>
            <a:off x="1029014" y="2322647"/>
            <a:ext cx="6184587" cy="3500875"/>
          </a:xfrm>
          <a:prstGeom prst="rect">
            <a:avLst/>
          </a:prstGeom>
          <a:ln w="12700">
            <a:miter lim="400000"/>
          </a:ln>
          <a:effectLst>
            <a:outerShdw blurRad="50800" dist="38100" dir="2700000" rotWithShape="0">
              <a:srgbClr val="000000">
                <a:alpha val="40000"/>
              </a:srgbClr>
            </a:outerShdw>
          </a:effectLst>
        </p:spPr>
      </p:pic>
      <p:sp>
        <p:nvSpPr>
          <p:cNvPr id="729" name="CasellaDiTesto 12"/>
          <p:cNvSpPr txBox="1"/>
          <p:nvPr/>
        </p:nvSpPr>
        <p:spPr>
          <a:xfrm>
            <a:off x="-51089" y="1345486"/>
            <a:ext cx="8168194" cy="8280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400">
                <a:latin typeface="Bahnschrift"/>
                <a:ea typeface="Bahnschrift"/>
                <a:cs typeface="Bahnschrift"/>
                <a:sym typeface="Bahnschrift"/>
              </a:defRPr>
            </a:lvl1pPr>
          </a:lstStyle>
          <a:p>
            <a:r>
              <a:t>Coefficente di boscosità delle foreste e danni della tempesta </a:t>
            </a:r>
          </a:p>
        </p:txBody>
      </p:sp>
      <p:sp>
        <p:nvSpPr>
          <p:cNvPr id="730" name="CasellaDiTesto 13"/>
          <p:cNvSpPr txBox="1"/>
          <p:nvPr/>
        </p:nvSpPr>
        <p:spPr>
          <a:xfrm>
            <a:off x="1029014" y="5786136"/>
            <a:ext cx="1862948"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t>(De Chirichi et al., 2018)</a:t>
            </a:r>
          </a:p>
        </p:txBody>
      </p:sp>
      <p:sp>
        <p:nvSpPr>
          <p:cNvPr id="731" name="Segnaposto piè di pagina 8"/>
          <p:cNvSpPr txBox="1"/>
          <p:nvPr/>
        </p:nvSpPr>
        <p:spPr>
          <a:xfrm>
            <a:off x="534246" y="6368819"/>
            <a:ext cx="4302363"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
        <p:nvSpPr>
          <p:cNvPr id="732" name="CasellaDiTesto 2"/>
          <p:cNvSpPr txBox="1"/>
          <p:nvPr/>
        </p:nvSpPr>
        <p:spPr>
          <a:xfrm>
            <a:off x="1315287" y="404569"/>
            <a:ext cx="9894145" cy="6375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a:latin typeface="Bahnschrift"/>
                <a:ea typeface="Bahnschrift"/>
                <a:cs typeface="Bahnschrift"/>
                <a:sym typeface="Bahnschrift"/>
              </a:defRPr>
            </a:lvl1pPr>
          </a:lstStyle>
          <a:p>
            <a:r>
              <a:t>La tempesta Vaia: la forza dirompente del vento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755" name="Immagine 21"/>
          <p:cNvGrpSpPr/>
          <p:nvPr/>
        </p:nvGrpSpPr>
        <p:grpSpPr>
          <a:xfrm>
            <a:off x="213300" y="1585787"/>
            <a:ext cx="4652615" cy="2085182"/>
            <a:chOff x="0" y="0"/>
            <a:chExt cx="4652614" cy="2085181"/>
          </a:xfrm>
        </p:grpSpPr>
        <p:pic>
          <p:nvPicPr>
            <p:cNvPr id="753" name="image19.png" descr="image19.png"/>
            <p:cNvPicPr>
              <a:picLocks noChangeAspect="1"/>
            </p:cNvPicPr>
            <p:nvPr/>
          </p:nvPicPr>
          <p:blipFill>
            <a:blip r:embed="rId2"/>
            <a:srcRect l="29019" r="1613" b="50569"/>
            <a:stretch>
              <a:fillRect/>
            </a:stretch>
          </p:blipFill>
          <p:spPr>
            <a:xfrm>
              <a:off x="-1" y="21828"/>
              <a:ext cx="4652567" cy="2063354"/>
            </a:xfrm>
            <a:custGeom>
              <a:avLst/>
              <a:gdLst/>
              <a:ahLst/>
              <a:cxnLst>
                <a:cxn ang="0">
                  <a:pos x="wd2" y="hd2"/>
                </a:cxn>
                <a:cxn ang="5400000">
                  <a:pos x="wd2" y="hd2"/>
                </a:cxn>
                <a:cxn ang="10800000">
                  <a:pos x="wd2" y="hd2"/>
                </a:cxn>
                <a:cxn ang="16200000">
                  <a:pos x="wd2" y="hd2"/>
                </a:cxn>
              </a:cxnLst>
              <a:rect l="0" t="0" r="r" b="b"/>
              <a:pathLst>
                <a:path w="21600" h="21600" extrusionOk="0">
                  <a:moveTo>
                    <a:pt x="8592" y="0"/>
                  </a:moveTo>
                  <a:cubicBezTo>
                    <a:pt x="3686" y="1030"/>
                    <a:pt x="0" y="5423"/>
                    <a:pt x="0" y="10686"/>
                  </a:cubicBezTo>
                  <a:cubicBezTo>
                    <a:pt x="0" y="16713"/>
                    <a:pt x="4836" y="21600"/>
                    <a:pt x="10801" y="21600"/>
                  </a:cubicBezTo>
                  <a:cubicBezTo>
                    <a:pt x="16766" y="21600"/>
                    <a:pt x="21600" y="16713"/>
                    <a:pt x="21600" y="10686"/>
                  </a:cubicBezTo>
                  <a:cubicBezTo>
                    <a:pt x="21600" y="5423"/>
                    <a:pt x="17914" y="1030"/>
                    <a:pt x="13008" y="0"/>
                  </a:cubicBezTo>
                  <a:lnTo>
                    <a:pt x="8592" y="0"/>
                  </a:lnTo>
                  <a:close/>
                </a:path>
              </a:pathLst>
            </a:custGeom>
            <a:ln w="12700" cap="flat">
              <a:noFill/>
              <a:miter lim="400000"/>
            </a:ln>
            <a:effectLst>
              <a:outerShdw blurRad="381000" dist="292100" dir="5400000" rotWithShape="0">
                <a:srgbClr val="000000">
                  <a:alpha val="22000"/>
                </a:srgbClr>
              </a:outerShdw>
            </a:effectLst>
          </p:spPr>
        </p:pic>
        <p:sp>
          <p:nvSpPr>
            <p:cNvPr id="754" name="Forma"/>
            <p:cNvSpPr/>
            <p:nvPr/>
          </p:nvSpPr>
          <p:spPr>
            <a:xfrm>
              <a:off x="0" y="0"/>
              <a:ext cx="4652615" cy="20850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0" y="10800"/>
                  </a:lnTo>
                  <a:cubicBezTo>
                    <a:pt x="0" y="4835"/>
                    <a:pt x="4835" y="0"/>
                    <a:pt x="10800" y="0"/>
                  </a:cubicBezTo>
                  <a:lnTo>
                    <a:pt x="10800" y="0"/>
                  </a:lnTo>
                  <a:cubicBezTo>
                    <a:pt x="16765" y="0"/>
                    <a:pt x="21600" y="4835"/>
                    <a:pt x="21600" y="10800"/>
                  </a:cubicBezTo>
                  <a:lnTo>
                    <a:pt x="21600" y="10800"/>
                  </a:lnTo>
                  <a:cubicBezTo>
                    <a:pt x="21600" y="16765"/>
                    <a:pt x="16765" y="21600"/>
                    <a:pt x="10800" y="21600"/>
                  </a:cubicBezTo>
                  <a:lnTo>
                    <a:pt x="10800" y="21600"/>
                  </a:lnTo>
                  <a:cubicBezTo>
                    <a:pt x="4835" y="21600"/>
                    <a:pt x="0" y="16765"/>
                    <a:pt x="0" y="10800"/>
                  </a:cubicBezTo>
                  <a:close/>
                </a:path>
              </a:pathLst>
            </a:custGeom>
            <a:noFill/>
            <a:ln w="9525" cap="rnd">
              <a:solidFill>
                <a:srgbClr val="333333"/>
              </a:solidFill>
              <a:prstDash val="solid"/>
              <a:round/>
            </a:ln>
            <a:effectLst/>
          </p:spPr>
          <p:txBody>
            <a:bodyPr wrap="square" lIns="45718" tIns="45718" rIns="45718" bIns="45718" numCol="1" anchor="ctr">
              <a:noAutofit/>
            </a:bodyPr>
            <a:lstStyle/>
            <a:p>
              <a:endParaRPr/>
            </a:p>
          </p:txBody>
        </p:sp>
      </p:grpSp>
      <p:sp>
        <p:nvSpPr>
          <p:cNvPr id="756" name="CasellaDiTesto 43"/>
          <p:cNvSpPr txBox="1"/>
          <p:nvPr/>
        </p:nvSpPr>
        <p:spPr>
          <a:xfrm>
            <a:off x="0" y="4028148"/>
            <a:ext cx="1862947"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t>(De Chirichi et al., 2018)</a:t>
            </a:r>
          </a:p>
        </p:txBody>
      </p:sp>
      <p:sp>
        <p:nvSpPr>
          <p:cNvPr id="757" name="CasellaDiTesto 49"/>
          <p:cNvSpPr txBox="1"/>
          <p:nvPr/>
        </p:nvSpPr>
        <p:spPr>
          <a:xfrm>
            <a:off x="5303937" y="5832496"/>
            <a:ext cx="4500211"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1000">
                <a:latin typeface="Abadi"/>
                <a:ea typeface="Abadi"/>
                <a:cs typeface="Abadi"/>
                <a:sym typeface="Abadi"/>
              </a:defRPr>
            </a:pPr>
            <a:r>
              <a:t>(</a:t>
            </a:r>
            <a:r>
              <a:rPr>
                <a:solidFill>
                  <a:srgbClr val="1D1D1B"/>
                </a:solidFill>
              </a:rPr>
              <a:t>Permanent Secretariat of the Alpine Convention, 2018</a:t>
            </a:r>
            <a:r>
              <a:t>)</a:t>
            </a:r>
          </a:p>
        </p:txBody>
      </p:sp>
      <p:sp>
        <p:nvSpPr>
          <p:cNvPr id="758" name="CasellaDiTesto 51"/>
          <p:cNvSpPr txBox="1"/>
          <p:nvPr/>
        </p:nvSpPr>
        <p:spPr>
          <a:xfrm>
            <a:off x="8579296" y="5897699"/>
            <a:ext cx="3623853"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t>( Permanent Secretariat of the Alpine Convention, 2010)</a:t>
            </a:r>
          </a:p>
        </p:txBody>
      </p:sp>
      <p:grpSp>
        <p:nvGrpSpPr>
          <p:cNvPr id="761" name="Gruppo 37"/>
          <p:cNvGrpSpPr/>
          <p:nvPr/>
        </p:nvGrpSpPr>
        <p:grpSpPr>
          <a:xfrm>
            <a:off x="5303937" y="2395939"/>
            <a:ext cx="5749474" cy="3399611"/>
            <a:chOff x="0" y="0"/>
            <a:chExt cx="5749473" cy="3399609"/>
          </a:xfrm>
        </p:grpSpPr>
        <p:pic>
          <p:nvPicPr>
            <p:cNvPr id="759" name="Immagine 34" descr="Immagine 34"/>
            <p:cNvPicPr>
              <a:picLocks noChangeAspect="1"/>
            </p:cNvPicPr>
            <p:nvPr/>
          </p:nvPicPr>
          <p:blipFill>
            <a:blip r:embed="rId3"/>
            <a:stretch>
              <a:fillRect/>
            </a:stretch>
          </p:blipFill>
          <p:spPr>
            <a:xfrm>
              <a:off x="0" y="0"/>
              <a:ext cx="5749474" cy="3399610"/>
            </a:xfrm>
            <a:prstGeom prst="rect">
              <a:avLst/>
            </a:prstGeom>
            <a:ln w="19050" cap="flat">
              <a:solidFill>
                <a:srgbClr val="000000"/>
              </a:solidFill>
              <a:prstDash val="solid"/>
              <a:round/>
            </a:ln>
            <a:effectLst/>
          </p:spPr>
        </p:pic>
        <p:sp>
          <p:nvSpPr>
            <p:cNvPr id="760" name="Ovale 36"/>
            <p:cNvSpPr/>
            <p:nvPr/>
          </p:nvSpPr>
          <p:spPr>
            <a:xfrm>
              <a:off x="2342818" y="147416"/>
              <a:ext cx="2712543" cy="1288417"/>
            </a:xfrm>
            <a:prstGeom prst="ellipse">
              <a:avLst/>
            </a:prstGeom>
            <a:noFill/>
            <a:ln w="38100" cap="flat">
              <a:solidFill>
                <a:srgbClr val="FF0000"/>
              </a:solidFill>
              <a:prstDash val="solid"/>
              <a:round/>
            </a:ln>
            <a:effectLst>
              <a:outerShdw blurRad="38100" dist="23000" dir="5400000" rotWithShape="0">
                <a:srgbClr val="000000">
                  <a:alpha val="35000"/>
                </a:srgbClr>
              </a:outerShdw>
            </a:effectLst>
          </p:spPr>
          <p:txBody>
            <a:bodyPr wrap="square" lIns="45718" tIns="45718" rIns="45718" bIns="45718" numCol="1" anchor="ctr">
              <a:noAutofit/>
            </a:bodyPr>
            <a:lstStyle/>
            <a:p>
              <a:pPr algn="ctr">
                <a:defRPr>
                  <a:solidFill>
                    <a:srgbClr val="FFFFFF"/>
                  </a:solidFill>
                  <a:latin typeface="Abadi"/>
                  <a:ea typeface="Abadi"/>
                  <a:cs typeface="Abadi"/>
                  <a:sym typeface="Abadi"/>
                </a:defRPr>
              </a:pPr>
              <a:endParaRPr/>
            </a:p>
          </p:txBody>
        </p:sp>
      </p:grpSp>
      <p:sp>
        <p:nvSpPr>
          <p:cNvPr id="762" name="CasellaDiTesto 55"/>
          <p:cNvSpPr txBox="1"/>
          <p:nvPr/>
        </p:nvSpPr>
        <p:spPr>
          <a:xfrm>
            <a:off x="5278809" y="1742213"/>
            <a:ext cx="6411569" cy="4597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latin typeface="Bahnschrift"/>
                <a:ea typeface="Bahnschrift"/>
                <a:cs typeface="Bahnschrift"/>
                <a:sym typeface="Bahnschrift"/>
              </a:defRPr>
            </a:lvl1pPr>
          </a:lstStyle>
          <a:p>
            <a:r>
              <a:t>Rappresentazione aree protette</a:t>
            </a:r>
          </a:p>
        </p:txBody>
      </p:sp>
      <p:sp>
        <p:nvSpPr>
          <p:cNvPr id="763" name="Segnaposto piè di pagina 8"/>
          <p:cNvSpPr txBox="1"/>
          <p:nvPr/>
        </p:nvSpPr>
        <p:spPr>
          <a:xfrm>
            <a:off x="534246" y="6368819"/>
            <a:ext cx="4366633"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
        <p:nvSpPr>
          <p:cNvPr id="764" name="CasellaDiTesto 2"/>
          <p:cNvSpPr txBox="1"/>
          <p:nvPr/>
        </p:nvSpPr>
        <p:spPr>
          <a:xfrm>
            <a:off x="1315287" y="404569"/>
            <a:ext cx="9894145" cy="1183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a:latin typeface="Bahnschrift"/>
                <a:ea typeface="Bahnschrift"/>
                <a:cs typeface="Bahnschrift"/>
                <a:sym typeface="Bahnschrift"/>
              </a:defRPr>
            </a:lvl1pPr>
          </a:lstStyle>
          <a:p>
            <a:r>
              <a:t>La tempesta Vaia: approfondimento sulle aree colpite </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770" name="Gruppo 57"/>
          <p:cNvGrpSpPr/>
          <p:nvPr/>
        </p:nvGrpSpPr>
        <p:grpSpPr>
          <a:xfrm>
            <a:off x="18267" y="2826020"/>
            <a:ext cx="4909080" cy="3268119"/>
            <a:chOff x="0" y="0"/>
            <a:chExt cx="4909079" cy="3268117"/>
          </a:xfrm>
        </p:grpSpPr>
        <p:grpSp>
          <p:nvGrpSpPr>
            <p:cNvPr id="768" name="Gruppo 32"/>
            <p:cNvGrpSpPr/>
            <p:nvPr/>
          </p:nvGrpSpPr>
          <p:grpSpPr>
            <a:xfrm>
              <a:off x="0" y="601421"/>
              <a:ext cx="3981822" cy="2666697"/>
              <a:chOff x="0" y="0"/>
              <a:chExt cx="3981821" cy="2666696"/>
            </a:xfrm>
          </p:grpSpPr>
          <p:pic>
            <p:nvPicPr>
              <p:cNvPr id="766" name="image23.png" descr="image23.png"/>
              <p:cNvPicPr>
                <a:picLocks noChangeAspect="1"/>
              </p:cNvPicPr>
              <p:nvPr/>
            </p:nvPicPr>
            <p:blipFill>
              <a:blip r:embed="rId2"/>
              <a:srcRect l="18257" t="26420" r="16473"/>
              <a:stretch>
                <a:fillRect/>
              </a:stretch>
            </p:blipFill>
            <p:spPr>
              <a:xfrm>
                <a:off x="0" y="56460"/>
                <a:ext cx="3981822" cy="2610237"/>
              </a:xfrm>
              <a:prstGeom prst="rect">
                <a:avLst/>
              </a:prstGeom>
              <a:ln w="12700" cap="flat">
                <a:noFill/>
                <a:miter lim="400000"/>
              </a:ln>
              <a:effectLst>
                <a:outerShdw blurRad="50800" dist="38100" dir="2700000" rotWithShape="0">
                  <a:srgbClr val="000000">
                    <a:alpha val="40000"/>
                  </a:srgbClr>
                </a:outerShdw>
              </a:effectLst>
            </p:spPr>
          </p:pic>
          <p:sp>
            <p:nvSpPr>
              <p:cNvPr id="767" name="Ovale 24"/>
              <p:cNvSpPr/>
              <p:nvPr/>
            </p:nvSpPr>
            <p:spPr>
              <a:xfrm>
                <a:off x="1388459" y="0"/>
                <a:ext cx="2244459" cy="1187422"/>
              </a:xfrm>
              <a:prstGeom prst="ellipse">
                <a:avLst/>
              </a:prstGeom>
              <a:noFill/>
              <a:ln w="38100" cap="flat">
                <a:solidFill>
                  <a:srgbClr val="FF0000"/>
                </a:solidFill>
                <a:prstDash val="solid"/>
                <a:round/>
              </a:ln>
              <a:effectLst>
                <a:outerShdw blurRad="38100" dist="23000" dir="5400000" rotWithShape="0">
                  <a:srgbClr val="000000">
                    <a:alpha val="35000"/>
                  </a:srgbClr>
                </a:outerShdw>
              </a:effectLst>
            </p:spPr>
            <p:txBody>
              <a:bodyPr wrap="square" lIns="45718" tIns="45718" rIns="45718" bIns="45718" numCol="1" anchor="ctr">
                <a:noAutofit/>
              </a:bodyPr>
              <a:lstStyle/>
              <a:p>
                <a:pPr algn="ctr">
                  <a:defRPr>
                    <a:solidFill>
                      <a:srgbClr val="FFFFFF"/>
                    </a:solidFill>
                    <a:latin typeface="Abadi"/>
                    <a:ea typeface="Abadi"/>
                    <a:cs typeface="Abadi"/>
                    <a:sym typeface="Abadi"/>
                  </a:defRPr>
                </a:pPr>
                <a:endParaRPr/>
              </a:p>
            </p:txBody>
          </p:sp>
        </p:grpSp>
        <p:sp>
          <p:nvSpPr>
            <p:cNvPr id="769" name="CasellaDiTesto 47"/>
            <p:cNvSpPr txBox="1"/>
            <p:nvPr/>
          </p:nvSpPr>
          <p:spPr>
            <a:xfrm>
              <a:off x="729715" y="0"/>
              <a:ext cx="4179365" cy="4597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a:latin typeface="Bahnschrift"/>
                  <a:ea typeface="Bahnschrift"/>
                  <a:cs typeface="Bahnschrift"/>
                  <a:sym typeface="Bahnschrift"/>
                </a:defRPr>
              </a:lvl1pPr>
            </a:lstStyle>
            <a:p>
              <a:r>
                <a:t>Intensità turistica </a:t>
              </a:r>
            </a:p>
          </p:txBody>
        </p:sp>
      </p:grpSp>
      <p:grpSp>
        <p:nvGrpSpPr>
          <p:cNvPr id="774" name="Gruppo 2"/>
          <p:cNvGrpSpPr/>
          <p:nvPr/>
        </p:nvGrpSpPr>
        <p:grpSpPr>
          <a:xfrm>
            <a:off x="3651184" y="1357619"/>
            <a:ext cx="5175185" cy="3124238"/>
            <a:chOff x="0" y="0"/>
            <a:chExt cx="5175184" cy="3124237"/>
          </a:xfrm>
        </p:grpSpPr>
        <p:pic>
          <p:nvPicPr>
            <p:cNvPr id="771" name="Immagine 39" descr="Immagine 39"/>
            <p:cNvPicPr>
              <a:picLocks noChangeAspect="1"/>
            </p:cNvPicPr>
            <p:nvPr/>
          </p:nvPicPr>
          <p:blipFill>
            <a:blip r:embed="rId3"/>
            <a:srcRect l="64431" t="30638" r="20034" b="30940"/>
            <a:stretch>
              <a:fillRect/>
            </a:stretch>
          </p:blipFill>
          <p:spPr>
            <a:xfrm rot="5400000">
              <a:off x="1126409" y="-50364"/>
              <a:ext cx="2605001" cy="3744204"/>
            </a:xfrm>
            <a:prstGeom prst="rect">
              <a:avLst/>
            </a:prstGeom>
            <a:ln w="12700" cap="flat">
              <a:noFill/>
              <a:miter lim="400000"/>
            </a:ln>
            <a:effectLst>
              <a:outerShdw blurRad="50800" dist="38100" dir="2700000" rotWithShape="0">
                <a:srgbClr val="000000">
                  <a:alpha val="40000"/>
                </a:srgbClr>
              </a:outerShdw>
            </a:effectLst>
          </p:spPr>
        </p:pic>
        <p:pic>
          <p:nvPicPr>
            <p:cNvPr id="772" name="Immagine 41" descr="Immagine 41"/>
            <p:cNvPicPr>
              <a:picLocks noChangeAspect="1"/>
            </p:cNvPicPr>
            <p:nvPr/>
          </p:nvPicPr>
          <p:blipFill>
            <a:blip r:embed="rId4"/>
            <a:stretch>
              <a:fillRect/>
            </a:stretch>
          </p:blipFill>
          <p:spPr>
            <a:xfrm>
              <a:off x="1958306" y="461663"/>
              <a:ext cx="2130649" cy="1097394"/>
            </a:xfrm>
            <a:prstGeom prst="rect">
              <a:avLst/>
            </a:prstGeom>
            <a:ln w="12700" cap="flat">
              <a:noFill/>
              <a:miter lim="400000"/>
            </a:ln>
            <a:effectLst/>
          </p:spPr>
        </p:pic>
        <p:sp>
          <p:nvSpPr>
            <p:cNvPr id="773" name="CasellaDiTesto 53"/>
            <p:cNvSpPr txBox="1"/>
            <p:nvPr/>
          </p:nvSpPr>
          <p:spPr>
            <a:xfrm>
              <a:off x="-1" y="0"/>
              <a:ext cx="5175186" cy="4597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a:latin typeface="Bahnschrift"/>
                  <a:ea typeface="Bahnschrift"/>
                  <a:cs typeface="Bahnschrift"/>
                  <a:sym typeface="Bahnschrift"/>
                </a:defRPr>
              </a:lvl1pPr>
            </a:lstStyle>
            <a:p>
              <a:r>
                <a:t>Occupazione nel settore primario </a:t>
              </a:r>
            </a:p>
          </p:txBody>
        </p:sp>
      </p:grpSp>
      <p:sp>
        <p:nvSpPr>
          <p:cNvPr id="775" name="CasellaDiTesto 59"/>
          <p:cNvSpPr txBox="1"/>
          <p:nvPr/>
        </p:nvSpPr>
        <p:spPr>
          <a:xfrm>
            <a:off x="33243" y="6050933"/>
            <a:ext cx="3854950"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1000">
                <a:latin typeface="Abadi"/>
                <a:ea typeface="Abadi"/>
                <a:cs typeface="Abadi"/>
                <a:sym typeface="Abadi"/>
              </a:defRPr>
            </a:pPr>
            <a:r>
              <a:t>(</a:t>
            </a:r>
            <a:r>
              <a:rPr>
                <a:solidFill>
                  <a:srgbClr val="1D1D1B"/>
                </a:solidFill>
              </a:rPr>
              <a:t>Permanent Secretariatof the Alpine Convention, 2018</a:t>
            </a:r>
            <a:r>
              <a:t>)</a:t>
            </a:r>
          </a:p>
        </p:txBody>
      </p:sp>
      <p:grpSp>
        <p:nvGrpSpPr>
          <p:cNvPr id="780" name="Gruppo 10"/>
          <p:cNvGrpSpPr/>
          <p:nvPr/>
        </p:nvGrpSpPr>
        <p:grpSpPr>
          <a:xfrm>
            <a:off x="8100975" y="2904858"/>
            <a:ext cx="4325204" cy="3411185"/>
            <a:chOff x="0" y="0"/>
            <a:chExt cx="4325202" cy="3411183"/>
          </a:xfrm>
        </p:grpSpPr>
        <p:pic>
          <p:nvPicPr>
            <p:cNvPr id="776" name="Immagine 4" descr="Immagine 4"/>
            <p:cNvPicPr>
              <a:picLocks noChangeAspect="1"/>
            </p:cNvPicPr>
            <p:nvPr/>
          </p:nvPicPr>
          <p:blipFill>
            <a:blip r:embed="rId5"/>
            <a:stretch>
              <a:fillRect/>
            </a:stretch>
          </p:blipFill>
          <p:spPr>
            <a:xfrm>
              <a:off x="0" y="636942"/>
              <a:ext cx="4018953" cy="2433241"/>
            </a:xfrm>
            <a:prstGeom prst="rect">
              <a:avLst/>
            </a:prstGeom>
            <a:ln w="12700" cap="flat">
              <a:noFill/>
              <a:miter lim="400000"/>
            </a:ln>
            <a:effectLst>
              <a:outerShdw blurRad="50800" dist="38100" dir="2700000" rotWithShape="0">
                <a:srgbClr val="000000">
                  <a:alpha val="40000"/>
                </a:srgbClr>
              </a:outerShdw>
            </a:effectLst>
          </p:spPr>
        </p:pic>
        <p:sp>
          <p:nvSpPr>
            <p:cNvPr id="777" name="CasellaDiTesto 27"/>
            <p:cNvSpPr txBox="1"/>
            <p:nvPr/>
          </p:nvSpPr>
          <p:spPr>
            <a:xfrm>
              <a:off x="88768" y="3167345"/>
              <a:ext cx="3854950" cy="243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sz="1000">
                  <a:latin typeface="Abadi"/>
                  <a:ea typeface="Abadi"/>
                  <a:cs typeface="Abadi"/>
                  <a:sym typeface="Abadi"/>
                </a:defRPr>
              </a:pPr>
              <a:r>
                <a:t>(</a:t>
              </a:r>
              <a:r>
                <a:rPr>
                  <a:solidFill>
                    <a:srgbClr val="1D1D1B"/>
                  </a:solidFill>
                </a:rPr>
                <a:t>Permanent Secretariatof the Alpine Convention, 2018</a:t>
              </a:r>
              <a:r>
                <a:t>)</a:t>
              </a:r>
            </a:p>
          </p:txBody>
        </p:sp>
        <p:sp>
          <p:nvSpPr>
            <p:cNvPr id="778" name="CasellaDiTesto 5"/>
            <p:cNvSpPr txBox="1"/>
            <p:nvPr/>
          </p:nvSpPr>
          <p:spPr>
            <a:xfrm>
              <a:off x="343382" y="0"/>
              <a:ext cx="3981822" cy="4597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a:latin typeface="Bahnschrift"/>
                  <a:ea typeface="Bahnschrift"/>
                  <a:cs typeface="Bahnschrift"/>
                  <a:sym typeface="Bahnschrift"/>
                </a:defRPr>
              </a:lvl1pPr>
            </a:lstStyle>
            <a:p>
              <a:r>
                <a:t>Crescita della popolazione</a:t>
              </a:r>
            </a:p>
          </p:txBody>
        </p:sp>
        <p:pic>
          <p:nvPicPr>
            <p:cNvPr id="779" name="Immagine 7" descr="Immagine 7"/>
            <p:cNvPicPr>
              <a:picLocks noChangeAspect="1"/>
            </p:cNvPicPr>
            <p:nvPr/>
          </p:nvPicPr>
          <p:blipFill>
            <a:blip r:embed="rId6"/>
            <a:stretch>
              <a:fillRect/>
            </a:stretch>
          </p:blipFill>
          <p:spPr>
            <a:xfrm>
              <a:off x="3028677" y="1884160"/>
              <a:ext cx="958471" cy="1186023"/>
            </a:xfrm>
            <a:prstGeom prst="rect">
              <a:avLst/>
            </a:prstGeom>
            <a:ln w="12700" cap="flat">
              <a:noFill/>
              <a:miter lim="400000"/>
            </a:ln>
            <a:effectLst/>
          </p:spPr>
        </p:pic>
      </p:grpSp>
      <p:sp>
        <p:nvSpPr>
          <p:cNvPr id="781" name="CasellaDiTesto 59"/>
          <p:cNvSpPr txBox="1"/>
          <p:nvPr/>
        </p:nvSpPr>
        <p:spPr>
          <a:xfrm>
            <a:off x="4311301" y="4481856"/>
            <a:ext cx="3854949"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1000">
                <a:latin typeface="Abadi"/>
                <a:ea typeface="Abadi"/>
                <a:cs typeface="Abadi"/>
                <a:sym typeface="Abadi"/>
              </a:defRPr>
            </a:pPr>
            <a:r>
              <a:t>(</a:t>
            </a:r>
            <a:r>
              <a:rPr>
                <a:solidFill>
                  <a:srgbClr val="1D1D1B"/>
                </a:solidFill>
              </a:rPr>
              <a:t>Permanent Secretariatof the Alpine Convention, 2010</a:t>
            </a:r>
            <a:r>
              <a:t>)</a:t>
            </a:r>
          </a:p>
        </p:txBody>
      </p:sp>
      <p:sp>
        <p:nvSpPr>
          <p:cNvPr id="782" name="Ovale 24"/>
          <p:cNvSpPr/>
          <p:nvPr/>
        </p:nvSpPr>
        <p:spPr>
          <a:xfrm>
            <a:off x="9663045" y="3481644"/>
            <a:ext cx="2244459" cy="1187423"/>
          </a:xfrm>
          <a:prstGeom prst="ellipse">
            <a:avLst/>
          </a:prstGeom>
          <a:ln w="38100">
            <a:solidFill>
              <a:srgbClr val="FF0000"/>
            </a:solidFill>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783" name="Segnaposto piè di pagina 8"/>
          <p:cNvSpPr txBox="1"/>
          <p:nvPr/>
        </p:nvSpPr>
        <p:spPr>
          <a:xfrm>
            <a:off x="534246" y="6368819"/>
            <a:ext cx="4480290"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
        <p:nvSpPr>
          <p:cNvPr id="784" name="CasellaDiTesto 2"/>
          <p:cNvSpPr txBox="1"/>
          <p:nvPr/>
        </p:nvSpPr>
        <p:spPr>
          <a:xfrm>
            <a:off x="1315287" y="404569"/>
            <a:ext cx="9894145" cy="1183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a:latin typeface="Bahnschrift"/>
                <a:ea typeface="Bahnschrift"/>
                <a:cs typeface="Bahnschrift"/>
                <a:sym typeface="Bahnschrift"/>
              </a:defRPr>
            </a:lvl1pPr>
          </a:lstStyle>
          <a:p>
            <a:r>
              <a:t>La tempesta Vaia: approfondimento sulle aree colpite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CasellaDiTesto 1"/>
          <p:cNvSpPr txBox="1"/>
          <p:nvPr/>
        </p:nvSpPr>
        <p:spPr>
          <a:xfrm>
            <a:off x="1848404" y="249755"/>
            <a:ext cx="8145751" cy="1183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lgn="ctr">
              <a:defRPr sz="3600">
                <a:latin typeface="Bahnschrift"/>
                <a:ea typeface="Bahnschrift"/>
                <a:cs typeface="Bahnschrift"/>
                <a:sym typeface="Bahnschrift"/>
              </a:defRPr>
            </a:pPr>
            <a:r>
              <a:t>Ecosistemi forestali Alpini ed </a:t>
            </a:r>
            <a:br/>
            <a:r>
              <a:t>eventi naturali… una relazione duratura </a:t>
            </a:r>
          </a:p>
        </p:txBody>
      </p:sp>
      <p:pic>
        <p:nvPicPr>
          <p:cNvPr id="787" name="Immagine 6" descr="Immagine 6"/>
          <p:cNvPicPr>
            <a:picLocks noChangeAspect="1"/>
          </p:cNvPicPr>
          <p:nvPr/>
        </p:nvPicPr>
        <p:blipFill>
          <a:blip r:embed="rId3"/>
          <a:stretch>
            <a:fillRect/>
          </a:stretch>
        </p:blipFill>
        <p:spPr>
          <a:xfrm>
            <a:off x="388670" y="1714050"/>
            <a:ext cx="6704774" cy="3505233"/>
          </a:xfrm>
          <a:prstGeom prst="rect">
            <a:avLst/>
          </a:prstGeom>
          <a:ln w="19050">
            <a:solidFill>
              <a:srgbClr val="000000"/>
            </a:solidFill>
          </a:ln>
        </p:spPr>
      </p:pic>
      <p:sp>
        <p:nvSpPr>
          <p:cNvPr id="788" name="CasellaDiTesto 13"/>
          <p:cNvSpPr txBox="1"/>
          <p:nvPr/>
        </p:nvSpPr>
        <p:spPr>
          <a:xfrm>
            <a:off x="7471485" y="4356616"/>
            <a:ext cx="1862948"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t>(Bebi, 2017)</a:t>
            </a:r>
          </a:p>
        </p:txBody>
      </p:sp>
      <p:sp>
        <p:nvSpPr>
          <p:cNvPr id="789" name="CasellaDiTesto 16"/>
          <p:cNvSpPr txBox="1"/>
          <p:nvPr/>
        </p:nvSpPr>
        <p:spPr>
          <a:xfrm>
            <a:off x="7687684" y="1667069"/>
            <a:ext cx="3473045" cy="26695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nSpc>
                <a:spcPct val="120000"/>
              </a:lnSpc>
              <a:defRPr sz="2400">
                <a:latin typeface="Bahnschrift"/>
                <a:ea typeface="Bahnschrift"/>
                <a:cs typeface="Bahnschrift"/>
                <a:sym typeface="Bahnschrift"/>
              </a:defRPr>
            </a:lvl1pPr>
          </a:lstStyle>
          <a:p>
            <a:r>
              <a:t>I disturbi naturali sono da milleni uno dei fattori chiave nel determinare la composizione e la struttura delle foreste Alpine . </a:t>
            </a:r>
          </a:p>
        </p:txBody>
      </p:sp>
      <p:sp>
        <p:nvSpPr>
          <p:cNvPr id="790" name="CasellaDiTesto 18"/>
          <p:cNvSpPr txBox="1"/>
          <p:nvPr/>
        </p:nvSpPr>
        <p:spPr>
          <a:xfrm>
            <a:off x="345666" y="5393202"/>
            <a:ext cx="1862946" cy="243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000">
                <a:latin typeface="Abadi"/>
                <a:ea typeface="Abadi"/>
                <a:cs typeface="Abadi"/>
                <a:sym typeface="Abadi"/>
              </a:defRPr>
            </a:lvl1pPr>
          </a:lstStyle>
          <a:p>
            <a:r>
              <a:t>(OECD, 2007)</a:t>
            </a:r>
          </a:p>
        </p:txBody>
      </p:sp>
      <p:sp>
        <p:nvSpPr>
          <p:cNvPr id="791" name="CasellaDiTesto 22"/>
          <p:cNvSpPr txBox="1"/>
          <p:nvPr/>
        </p:nvSpPr>
        <p:spPr>
          <a:xfrm>
            <a:off x="8248756" y="4570284"/>
            <a:ext cx="3331532" cy="1183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i="1">
                <a:latin typeface="Bahnschrift"/>
                <a:ea typeface="Bahnschrift"/>
                <a:cs typeface="Bahnschrift"/>
                <a:sym typeface="Bahnschrift"/>
              </a:defRPr>
            </a:lvl1pPr>
          </a:lstStyle>
          <a:p>
            <a:r>
              <a:t>Cosa sta cambiando?</a:t>
            </a:r>
          </a:p>
        </p:txBody>
      </p:sp>
      <p:pic>
        <p:nvPicPr>
          <p:cNvPr id="792" name="Elemento grafico 26" descr="Elemento grafico 26"/>
          <p:cNvPicPr>
            <a:picLocks noChangeAspect="1"/>
          </p:cNvPicPr>
          <p:nvPr/>
        </p:nvPicPr>
        <p:blipFill>
          <a:blip r:embed="rId4"/>
          <a:stretch>
            <a:fillRect/>
          </a:stretch>
        </p:blipFill>
        <p:spPr>
          <a:xfrm flipH="1">
            <a:off x="8040455" y="4708214"/>
            <a:ext cx="1001662" cy="1001662"/>
          </a:xfrm>
          <a:prstGeom prst="rect">
            <a:avLst/>
          </a:prstGeom>
          <a:ln w="12700">
            <a:miter lim="400000"/>
          </a:ln>
        </p:spPr>
      </p:pic>
      <p:pic>
        <p:nvPicPr>
          <p:cNvPr id="793" name="Elemento grafico 28" descr="Elemento grafico 28"/>
          <p:cNvPicPr>
            <a:picLocks noChangeAspect="1"/>
          </p:cNvPicPr>
          <p:nvPr/>
        </p:nvPicPr>
        <p:blipFill>
          <a:blip r:embed="rId4"/>
          <a:stretch>
            <a:fillRect/>
          </a:stretch>
        </p:blipFill>
        <p:spPr>
          <a:xfrm>
            <a:off x="10915101" y="4690100"/>
            <a:ext cx="1001662" cy="1001662"/>
          </a:xfrm>
          <a:prstGeom prst="rect">
            <a:avLst/>
          </a:prstGeom>
          <a:ln w="12700">
            <a:miter lim="400000"/>
          </a:ln>
        </p:spPr>
      </p:pic>
      <p:pic>
        <p:nvPicPr>
          <p:cNvPr id="794" name="Immagine 4" descr="Immagine 4"/>
          <p:cNvPicPr>
            <a:picLocks noChangeAspect="1"/>
          </p:cNvPicPr>
          <p:nvPr/>
        </p:nvPicPr>
        <p:blipFill>
          <a:blip r:embed="rId5"/>
          <a:stretch>
            <a:fillRect/>
          </a:stretch>
        </p:blipFill>
        <p:spPr>
          <a:xfrm>
            <a:off x="275237" y="1626448"/>
            <a:ext cx="7026507" cy="3685782"/>
          </a:xfrm>
          <a:prstGeom prst="rect">
            <a:avLst/>
          </a:prstGeom>
          <a:ln w="19050">
            <a:solidFill>
              <a:srgbClr val="000000"/>
            </a:solidFill>
            <a:miter lim="400000"/>
          </a:ln>
        </p:spPr>
      </p:pic>
      <p:sp>
        <p:nvSpPr>
          <p:cNvPr id="795" name="Ovale 5"/>
          <p:cNvSpPr/>
          <p:nvPr/>
        </p:nvSpPr>
        <p:spPr>
          <a:xfrm>
            <a:off x="4739725" y="2425699"/>
            <a:ext cx="2641987" cy="2571244"/>
          </a:xfrm>
          <a:prstGeom prst="ellipse">
            <a:avLst/>
          </a:prstGeom>
          <a:ln w="38100">
            <a:solidFill>
              <a:srgbClr val="FF0000"/>
            </a:solidFill>
          </a:ln>
          <a:effectLst>
            <a:outerShdw blurRad="38100" dist="23000" dir="5400000" rotWithShape="0">
              <a:srgbClr val="000000">
                <a:alpha val="35000"/>
              </a:srgbClr>
            </a:outerShdw>
          </a:effectLst>
        </p:spPr>
        <p:txBody>
          <a:bodyPr lIns="45718" tIns="45718" rIns="45718" bIns="45718" anchor="ctr"/>
          <a:lstStyle/>
          <a:p>
            <a:pPr algn="ctr">
              <a:defRPr>
                <a:solidFill>
                  <a:srgbClr val="FFFFFF"/>
                </a:solidFill>
                <a:latin typeface="Abadi"/>
                <a:ea typeface="Abadi"/>
                <a:cs typeface="Abadi"/>
                <a:sym typeface="Abadi"/>
              </a:defRPr>
            </a:pPr>
            <a:endParaRPr/>
          </a:p>
        </p:txBody>
      </p:sp>
      <p:sp>
        <p:nvSpPr>
          <p:cNvPr id="796" name="Connettore 2 9"/>
          <p:cNvSpPr/>
          <p:nvPr/>
        </p:nvSpPr>
        <p:spPr>
          <a:xfrm flipH="1" flipV="1">
            <a:off x="7381710" y="4669972"/>
            <a:ext cx="823998" cy="425081"/>
          </a:xfrm>
          <a:prstGeom prst="line">
            <a:avLst/>
          </a:prstGeom>
          <a:ln w="38100">
            <a:solidFill>
              <a:srgbClr val="FF0000"/>
            </a:solidFill>
            <a:tailEnd type="triangle"/>
          </a:ln>
          <a:effectLst>
            <a:outerShdw blurRad="38100" dist="20000" dir="5400000" rotWithShape="0">
              <a:srgbClr val="000000">
                <a:alpha val="38000"/>
              </a:srgbClr>
            </a:outerShdw>
          </a:effectLst>
        </p:spPr>
        <p:txBody>
          <a:bodyPr lIns="45718" tIns="45718" rIns="45718" bIns="45718"/>
          <a:lstStyle/>
          <a:p>
            <a:endParaRPr/>
          </a:p>
        </p:txBody>
      </p:sp>
      <p:sp>
        <p:nvSpPr>
          <p:cNvPr id="797" name="CasellaDiTesto 2"/>
          <p:cNvSpPr txBox="1"/>
          <p:nvPr/>
        </p:nvSpPr>
        <p:spPr>
          <a:xfrm>
            <a:off x="8300873" y="5761243"/>
            <a:ext cx="1945179" cy="4597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2400">
                <a:latin typeface="Bahnschrift"/>
                <a:ea typeface="Bahnschrift"/>
                <a:cs typeface="Bahnschrift"/>
                <a:sym typeface="Bahnschrift"/>
              </a:defRPr>
            </a:pPr>
            <a:r>
              <a:rPr dirty="0" err="1"/>
              <a:t>Intensità</a:t>
            </a:r>
            <a:r>
              <a:rPr dirty="0">
                <a:latin typeface="Abadi"/>
                <a:ea typeface="Abadi"/>
                <a:cs typeface="Abadi"/>
                <a:sym typeface="Abadi"/>
              </a:rPr>
              <a:t> </a:t>
            </a:r>
          </a:p>
        </p:txBody>
      </p:sp>
      <p:sp>
        <p:nvSpPr>
          <p:cNvPr id="798" name="CasellaDiTesto 3"/>
          <p:cNvSpPr txBox="1"/>
          <p:nvPr/>
        </p:nvSpPr>
        <p:spPr>
          <a:xfrm>
            <a:off x="10571488" y="5773491"/>
            <a:ext cx="1945179" cy="4597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latin typeface="Bahnschrift"/>
                <a:ea typeface="Bahnschrift"/>
                <a:cs typeface="Bahnschrift"/>
                <a:sym typeface="Bahnschrift"/>
              </a:defRPr>
            </a:lvl1pPr>
          </a:lstStyle>
          <a:p>
            <a:r>
              <a:t>Frequenza</a:t>
            </a:r>
          </a:p>
        </p:txBody>
      </p:sp>
      <p:sp>
        <p:nvSpPr>
          <p:cNvPr id="799" name="Connettore 2 10"/>
          <p:cNvSpPr/>
          <p:nvPr/>
        </p:nvSpPr>
        <p:spPr>
          <a:xfrm flipV="1">
            <a:off x="8159477" y="5761242"/>
            <a:ext cx="2" cy="372016"/>
          </a:xfrm>
          <a:prstGeom prst="line">
            <a:avLst/>
          </a:prstGeom>
          <a:ln w="38100">
            <a:solidFill>
              <a:srgbClr val="FF0000"/>
            </a:solidFill>
            <a:tailEnd type="triangle"/>
          </a:ln>
          <a:effectLst>
            <a:outerShdw blurRad="38100" dist="20000" dir="5400000" rotWithShape="0">
              <a:srgbClr val="000000">
                <a:alpha val="38000"/>
              </a:srgbClr>
            </a:outerShdw>
          </a:effectLst>
        </p:spPr>
        <p:txBody>
          <a:bodyPr lIns="45718" tIns="45718" rIns="45718" bIns="45718"/>
          <a:lstStyle/>
          <a:p>
            <a:endParaRPr/>
          </a:p>
        </p:txBody>
      </p:sp>
      <p:sp>
        <p:nvSpPr>
          <p:cNvPr id="800" name="Connettore 2 19"/>
          <p:cNvSpPr/>
          <p:nvPr/>
        </p:nvSpPr>
        <p:spPr>
          <a:xfrm flipV="1">
            <a:off x="10387447" y="5778796"/>
            <a:ext cx="2" cy="372016"/>
          </a:xfrm>
          <a:prstGeom prst="line">
            <a:avLst/>
          </a:prstGeom>
          <a:ln w="38100">
            <a:solidFill>
              <a:srgbClr val="FF0000"/>
            </a:solidFill>
            <a:tailEnd type="triangle"/>
          </a:ln>
          <a:effectLst>
            <a:outerShdw blurRad="38100" dist="20000" dir="5400000" rotWithShape="0">
              <a:srgbClr val="000000">
                <a:alpha val="38000"/>
              </a:srgbClr>
            </a:outerShdw>
          </a:effectLst>
        </p:spPr>
        <p:txBody>
          <a:bodyPr lIns="45718" tIns="45718" rIns="45718" bIns="45718"/>
          <a:lstStyle/>
          <a:p>
            <a:endParaRPr/>
          </a:p>
        </p:txBody>
      </p:sp>
      <p:sp>
        <p:nvSpPr>
          <p:cNvPr id="801" name="Segnaposto piè di pagina 8"/>
          <p:cNvSpPr txBox="1"/>
          <p:nvPr/>
        </p:nvSpPr>
        <p:spPr>
          <a:xfrm>
            <a:off x="534246" y="6368819"/>
            <a:ext cx="4348437" cy="3708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a:latin typeface="Agency FB"/>
                <a:ea typeface="Agency FB"/>
                <a:cs typeface="Agency FB"/>
                <a:sym typeface="Agency FB"/>
              </a:defRPr>
            </a:pPr>
            <a:r>
              <a:t>24/10/2020 Convegno Vento, Aria, Fumo</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9" fill="hold" grpId="1" nodeType="clickEffect">
                                  <p:stCondLst>
                                    <p:cond delay="0"/>
                                  </p:stCondLst>
                                  <p:iterate>
                                    <p:tmAbs val="0"/>
                                  </p:iterate>
                                  <p:childTnLst>
                                    <p:set>
                                      <p:cBhvr>
                                        <p:cTn id="6" fill="hold"/>
                                        <p:tgtEl>
                                          <p:spTgt spid="794"/>
                                        </p:tgtEl>
                                        <p:attrNameLst>
                                          <p:attrName>style.visibility</p:attrName>
                                        </p:attrNameLst>
                                      </p:cBhvr>
                                      <p:to>
                                        <p:strVal val="visible"/>
                                      </p:to>
                                    </p:set>
                                    <p:anim calcmode="lin" valueType="num">
                                      <p:cBhvr>
                                        <p:cTn id="7" dur="500" fill="hold"/>
                                        <p:tgtEl>
                                          <p:spTgt spid="794"/>
                                        </p:tgtEl>
                                        <p:attrNameLst>
                                          <p:attrName>ppt_x</p:attrName>
                                        </p:attrNameLst>
                                      </p:cBhvr>
                                      <p:tavLst>
                                        <p:tav tm="0">
                                          <p:val>
                                            <p:strVal val="0-#ppt_w/2"/>
                                          </p:val>
                                        </p:tav>
                                        <p:tav tm="100000">
                                          <p:val>
                                            <p:strVal val="#ppt_x"/>
                                          </p:val>
                                        </p:tav>
                                      </p:tavLst>
                                    </p:anim>
                                    <p:anim calcmode="lin" valueType="num">
                                      <p:cBhvr>
                                        <p:cTn id="8" dur="500" fill="hold"/>
                                        <p:tgtEl>
                                          <p:spTgt spid="79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2" nodeType="clickEffect">
                                  <p:stCondLst>
                                    <p:cond delay="0"/>
                                  </p:stCondLst>
                                  <p:iterate>
                                    <p:tmAbs val="0"/>
                                  </p:iterate>
                                  <p:childTnLst>
                                    <p:set>
                                      <p:cBhvr>
                                        <p:cTn id="12" fill="hold"/>
                                        <p:tgtEl>
                                          <p:spTgt spid="792"/>
                                        </p:tgtEl>
                                        <p:attrNameLst>
                                          <p:attrName>style.visibility</p:attrName>
                                        </p:attrNameLst>
                                      </p:cBhvr>
                                      <p:to>
                                        <p:strVal val="visible"/>
                                      </p:to>
                                    </p:set>
                                    <p:animEffect transition="in" filter="box(in)">
                                      <p:cBhvr>
                                        <p:cTn id="13" dur="1100"/>
                                        <p:tgtEl>
                                          <p:spTgt spid="792"/>
                                        </p:tgtEl>
                                      </p:cBhvr>
                                    </p:animEffect>
                                  </p:childTnLst>
                                </p:cTn>
                              </p:par>
                              <p:par>
                                <p:cTn id="14" presetID="4" presetClass="entr" presetSubtype="16" fill="hold" grpId="3" nodeType="withEffect">
                                  <p:stCondLst>
                                    <p:cond delay="0"/>
                                  </p:stCondLst>
                                  <p:iterate>
                                    <p:tmAbs val="0"/>
                                  </p:iterate>
                                  <p:childTnLst>
                                    <p:set>
                                      <p:cBhvr>
                                        <p:cTn id="15" fill="hold"/>
                                        <p:tgtEl>
                                          <p:spTgt spid="793"/>
                                        </p:tgtEl>
                                        <p:attrNameLst>
                                          <p:attrName>style.visibility</p:attrName>
                                        </p:attrNameLst>
                                      </p:cBhvr>
                                      <p:to>
                                        <p:strVal val="visible"/>
                                      </p:to>
                                    </p:set>
                                    <p:animEffect transition="in" filter="box(in)">
                                      <p:cBhvr>
                                        <p:cTn id="16" dur="1100"/>
                                        <p:tgtEl>
                                          <p:spTgt spid="793"/>
                                        </p:tgtEl>
                                      </p:cBhvr>
                                    </p:animEffect>
                                  </p:childTnLst>
                                </p:cTn>
                              </p:par>
                              <p:par>
                                <p:cTn id="17" presetID="4" presetClass="entr" presetSubtype="16" fill="hold" grpId="4" nodeType="withEffect">
                                  <p:stCondLst>
                                    <p:cond delay="0"/>
                                  </p:stCondLst>
                                  <p:iterate>
                                    <p:tmAbs val="0"/>
                                  </p:iterate>
                                  <p:childTnLst>
                                    <p:set>
                                      <p:cBhvr>
                                        <p:cTn id="18" fill="hold"/>
                                        <p:tgtEl>
                                          <p:spTgt spid="791"/>
                                        </p:tgtEl>
                                        <p:attrNameLst>
                                          <p:attrName>style.visibility</p:attrName>
                                        </p:attrNameLst>
                                      </p:cBhvr>
                                      <p:to>
                                        <p:strVal val="visible"/>
                                      </p:to>
                                    </p:set>
                                    <p:animEffect transition="in" filter="box(in)">
                                      <p:cBhvr>
                                        <p:cTn id="19" dur="1100"/>
                                        <p:tgtEl>
                                          <p:spTgt spid="791"/>
                                        </p:tgtEl>
                                      </p:cBhvr>
                                    </p:animEffect>
                                  </p:childTnLst>
                                </p:cTn>
                              </p:par>
                              <p:par>
                                <p:cTn id="20" presetID="10" presetClass="entr" fill="hold" grpId="5" nodeType="withEffect">
                                  <p:stCondLst>
                                    <p:cond delay="0"/>
                                  </p:stCondLst>
                                  <p:iterate>
                                    <p:tmAbs val="0"/>
                                  </p:iterate>
                                  <p:childTnLst>
                                    <p:set>
                                      <p:cBhvr>
                                        <p:cTn id="21" fill="hold"/>
                                        <p:tgtEl>
                                          <p:spTgt spid="795"/>
                                        </p:tgtEl>
                                        <p:attrNameLst>
                                          <p:attrName>style.visibility</p:attrName>
                                        </p:attrNameLst>
                                      </p:cBhvr>
                                      <p:to>
                                        <p:strVal val="visible"/>
                                      </p:to>
                                    </p:set>
                                    <p:animEffect transition="in" filter="fade">
                                      <p:cBhvr>
                                        <p:cTn id="22" dur="1100"/>
                                        <p:tgtEl>
                                          <p:spTgt spid="795"/>
                                        </p:tgtEl>
                                      </p:cBhvr>
                                    </p:animEffect>
                                  </p:childTnLst>
                                </p:cTn>
                              </p:par>
                              <p:par>
                                <p:cTn id="23" presetID="10" presetClass="entr" fill="hold" grpId="6" nodeType="withEffect">
                                  <p:stCondLst>
                                    <p:cond delay="0"/>
                                  </p:stCondLst>
                                  <p:iterate>
                                    <p:tmAbs val="0"/>
                                  </p:iterate>
                                  <p:childTnLst>
                                    <p:set>
                                      <p:cBhvr>
                                        <p:cTn id="24" fill="hold"/>
                                        <p:tgtEl>
                                          <p:spTgt spid="796"/>
                                        </p:tgtEl>
                                        <p:attrNameLst>
                                          <p:attrName>style.visibility</p:attrName>
                                        </p:attrNameLst>
                                      </p:cBhvr>
                                      <p:to>
                                        <p:strVal val="visible"/>
                                      </p:to>
                                    </p:set>
                                    <p:animEffect transition="in" filter="fade">
                                      <p:cBhvr>
                                        <p:cTn id="25" dur="1200"/>
                                        <p:tgtEl>
                                          <p:spTgt spid="79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7" nodeType="clickEffect">
                                  <p:stCondLst>
                                    <p:cond delay="0"/>
                                  </p:stCondLst>
                                  <p:iterate>
                                    <p:tmAbs val="0"/>
                                  </p:iterate>
                                  <p:childTnLst>
                                    <p:set>
                                      <p:cBhvr>
                                        <p:cTn id="29" fill="hold"/>
                                        <p:tgtEl>
                                          <p:spTgt spid="799"/>
                                        </p:tgtEl>
                                        <p:attrNameLst>
                                          <p:attrName>style.visibility</p:attrName>
                                        </p:attrNameLst>
                                      </p:cBhvr>
                                      <p:to>
                                        <p:strVal val="visible"/>
                                      </p:to>
                                    </p:set>
                                    <p:animEffect transition="in" filter="fade">
                                      <p:cBhvr>
                                        <p:cTn id="30" dur="1300"/>
                                        <p:tgtEl>
                                          <p:spTgt spid="799"/>
                                        </p:tgtEl>
                                      </p:cBhvr>
                                    </p:animEffect>
                                  </p:childTnLst>
                                </p:cTn>
                              </p:par>
                              <p:par>
                                <p:cTn id="31" presetID="10" presetClass="entr" fill="hold" grpId="8" nodeType="withEffect">
                                  <p:stCondLst>
                                    <p:cond delay="0"/>
                                  </p:stCondLst>
                                  <p:iterate>
                                    <p:tmAbs val="0"/>
                                  </p:iterate>
                                  <p:childTnLst>
                                    <p:set>
                                      <p:cBhvr>
                                        <p:cTn id="32" fill="hold"/>
                                        <p:tgtEl>
                                          <p:spTgt spid="797"/>
                                        </p:tgtEl>
                                        <p:attrNameLst>
                                          <p:attrName>style.visibility</p:attrName>
                                        </p:attrNameLst>
                                      </p:cBhvr>
                                      <p:to>
                                        <p:strVal val="visible"/>
                                      </p:to>
                                    </p:set>
                                    <p:animEffect transition="in" filter="fade">
                                      <p:cBhvr>
                                        <p:cTn id="33" dur="1400"/>
                                        <p:tgtEl>
                                          <p:spTgt spid="797"/>
                                        </p:tgtEl>
                                      </p:cBhvr>
                                    </p:animEffect>
                                  </p:childTnLst>
                                </p:cTn>
                              </p:par>
                              <p:par>
                                <p:cTn id="34" presetID="10" presetClass="entr" fill="hold" grpId="9" nodeType="withEffect">
                                  <p:stCondLst>
                                    <p:cond delay="0"/>
                                  </p:stCondLst>
                                  <p:iterate>
                                    <p:tmAbs val="0"/>
                                  </p:iterate>
                                  <p:childTnLst>
                                    <p:set>
                                      <p:cBhvr>
                                        <p:cTn id="35" fill="hold"/>
                                        <p:tgtEl>
                                          <p:spTgt spid="800"/>
                                        </p:tgtEl>
                                        <p:attrNameLst>
                                          <p:attrName>style.visibility</p:attrName>
                                        </p:attrNameLst>
                                      </p:cBhvr>
                                      <p:to>
                                        <p:strVal val="visible"/>
                                      </p:to>
                                    </p:set>
                                    <p:animEffect transition="in" filter="fade">
                                      <p:cBhvr>
                                        <p:cTn id="36" dur="1400"/>
                                        <p:tgtEl>
                                          <p:spTgt spid="800"/>
                                        </p:tgtEl>
                                      </p:cBhvr>
                                    </p:animEffect>
                                  </p:childTnLst>
                                </p:cTn>
                              </p:par>
                              <p:par>
                                <p:cTn id="37" presetID="10" presetClass="entr" fill="hold" grpId="10" nodeType="withEffect">
                                  <p:stCondLst>
                                    <p:cond delay="0"/>
                                  </p:stCondLst>
                                  <p:iterate>
                                    <p:tmAbs val="0"/>
                                  </p:iterate>
                                  <p:childTnLst>
                                    <p:set>
                                      <p:cBhvr>
                                        <p:cTn id="38" fill="hold"/>
                                        <p:tgtEl>
                                          <p:spTgt spid="798"/>
                                        </p:tgtEl>
                                        <p:attrNameLst>
                                          <p:attrName>style.visibility</p:attrName>
                                        </p:attrNameLst>
                                      </p:cBhvr>
                                      <p:to>
                                        <p:strVal val="visible"/>
                                      </p:to>
                                    </p:set>
                                    <p:animEffect transition="in" filter="fade">
                                      <p:cBhvr>
                                        <p:cTn id="39" dur="1400"/>
                                        <p:tgtEl>
                                          <p:spTgt spid="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1" grpId="4" animBg="1" advAuto="0"/>
      <p:bldP spid="792" grpId="2" animBg="1" advAuto="0"/>
      <p:bldP spid="793" grpId="3" animBg="1" advAuto="0"/>
      <p:bldP spid="794" grpId="1" animBg="1" advAuto="0"/>
      <p:bldP spid="795" grpId="5" animBg="1" advAuto="0"/>
      <p:bldP spid="796" grpId="6" animBg="1" advAuto="0"/>
      <p:bldP spid="797" grpId="8" animBg="1" advAuto="0"/>
      <p:bldP spid="798" grpId="10" animBg="1" advAuto="0"/>
      <p:bldP spid="799" grpId="7" animBg="1" advAuto="0"/>
      <p:bldP spid="800" grpId="9" animBg="1" advAuto="0"/>
    </p:bldLst>
  </p:timing>
</p:sld>
</file>

<file path=ppt/theme/theme1.xml><?xml version="1.0" encoding="utf-8"?>
<a:theme xmlns:a="http://schemas.openxmlformats.org/drawingml/2006/main" name="Personalizza struttura">
  <a:themeElements>
    <a:clrScheme name="Personalizza struttura">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Personalizza struttura">
      <a:majorFont>
        <a:latin typeface="Calibri"/>
        <a:ea typeface="Calibri"/>
        <a:cs typeface="Calibri"/>
      </a:majorFont>
      <a:minorFont>
        <a:latin typeface="Helvetica"/>
        <a:ea typeface="Helvetica"/>
        <a:cs typeface="Helvetica"/>
      </a:minorFont>
    </a:fontScheme>
    <a:fmtScheme name="Personalizza struttur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Personalizza struttura">
  <a:themeElements>
    <a:clrScheme name="Personalizza struttura">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Personalizza struttura">
      <a:majorFont>
        <a:latin typeface="Calibri"/>
        <a:ea typeface="Calibri"/>
        <a:cs typeface="Calibri"/>
      </a:majorFont>
      <a:minorFont>
        <a:latin typeface="Helvetica"/>
        <a:ea typeface="Helvetica"/>
        <a:cs typeface="Helvetica"/>
      </a:minorFont>
    </a:fontScheme>
    <a:fmtScheme name="Personalizza struttur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4">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1309EBCE-FAB0-4F79-86D9-69AA95D09294}">
  <we:reference id="wa200000113" version="1.0.0.0" store="en-001" storeType="OMEX"/>
  <we:alternateReferences>
    <we:reference id="wa200000113" version="1.0.0.0" store="en-00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0</TotalTime>
  <Words>3530</Words>
  <Application>Microsoft Office PowerPoint</Application>
  <PresentationFormat>Widescreen</PresentationFormat>
  <Paragraphs>284</Paragraphs>
  <Slides>33</Slides>
  <Notes>27</Notes>
  <HiddenSlides>9</HiddenSlides>
  <MMClips>0</MMClips>
  <ScaleCrop>false</ScaleCrop>
  <HeadingPairs>
    <vt:vector size="6" baseType="variant">
      <vt:variant>
        <vt:lpstr>Caratteri utilizzati</vt:lpstr>
      </vt:variant>
      <vt:variant>
        <vt:i4>15</vt:i4>
      </vt:variant>
      <vt:variant>
        <vt:lpstr>Tema</vt:lpstr>
      </vt:variant>
      <vt:variant>
        <vt:i4>1</vt:i4>
      </vt:variant>
      <vt:variant>
        <vt:lpstr>Titoli diapositive</vt:lpstr>
      </vt:variant>
      <vt:variant>
        <vt:i4>33</vt:i4>
      </vt:variant>
    </vt:vector>
  </HeadingPairs>
  <TitlesOfParts>
    <vt:vector size="49" baseType="lpstr">
      <vt:lpstr>Abadi</vt:lpstr>
      <vt:lpstr>Abadi </vt:lpstr>
      <vt:lpstr>Agency FB</vt:lpstr>
      <vt:lpstr>Aharoni</vt:lpstr>
      <vt:lpstr>Arial</vt:lpstr>
      <vt:lpstr>Bahnschrift</vt:lpstr>
      <vt:lpstr>Calibri</vt:lpstr>
      <vt:lpstr>Calibri Light</vt:lpstr>
      <vt:lpstr>Cambria Math</vt:lpstr>
      <vt:lpstr>EC Square Sans Pro</vt:lpstr>
      <vt:lpstr>Helvetica</vt:lpstr>
      <vt:lpstr>Trebuchet MS</vt:lpstr>
      <vt:lpstr>Univers LT Std 45 Light</vt:lpstr>
      <vt:lpstr>Verdana</vt:lpstr>
      <vt:lpstr>Wingdings</vt:lpstr>
      <vt:lpstr>Personalizza struttura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cp:lastModifiedBy>Romagnoli Federica</cp:lastModifiedBy>
  <cp:revision>26</cp:revision>
  <dcterms:modified xsi:type="dcterms:W3CDTF">2021-04-12T14:56:34Z</dcterms:modified>
</cp:coreProperties>
</file>