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tif" ContentType="image/tiff"/>
  <Default Extension="tiff" ContentType="image/tiff"/>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25199975" cy="35999738"/>
  <p:notesSz cx="7099300" cy="10234613"/>
  <p:defaultTextStyle>
    <a:defPPr>
      <a:defRPr lang="en-US"/>
    </a:defPPr>
    <a:lvl1pPr algn="l" defTabSz="1747187" rtl="0" fontAlgn="base">
      <a:spcBef>
        <a:spcPct val="0"/>
      </a:spcBef>
      <a:spcAft>
        <a:spcPct val="0"/>
      </a:spcAft>
      <a:defRPr sz="6898" kern="1200">
        <a:solidFill>
          <a:schemeClr val="tx1"/>
        </a:solidFill>
        <a:latin typeface="Arial" charset="0"/>
        <a:ea typeface="+mn-ea"/>
        <a:cs typeface="Arial" charset="0"/>
      </a:defRPr>
    </a:lvl1pPr>
    <a:lvl2pPr marL="1747187" indent="-1290158" algn="l" defTabSz="1747187" rtl="0" fontAlgn="base">
      <a:spcBef>
        <a:spcPct val="0"/>
      </a:spcBef>
      <a:spcAft>
        <a:spcPct val="0"/>
      </a:spcAft>
      <a:defRPr sz="6898" kern="1200">
        <a:solidFill>
          <a:schemeClr val="tx1"/>
        </a:solidFill>
        <a:latin typeface="Arial" charset="0"/>
        <a:ea typeface="+mn-ea"/>
        <a:cs typeface="Arial" charset="0"/>
      </a:defRPr>
    </a:lvl2pPr>
    <a:lvl3pPr marL="3495961" indent="-2581901" algn="l" defTabSz="1747187" rtl="0" fontAlgn="base">
      <a:spcBef>
        <a:spcPct val="0"/>
      </a:spcBef>
      <a:spcAft>
        <a:spcPct val="0"/>
      </a:spcAft>
      <a:defRPr sz="6898" kern="1200">
        <a:solidFill>
          <a:schemeClr val="tx1"/>
        </a:solidFill>
        <a:latin typeface="Arial" charset="0"/>
        <a:ea typeface="+mn-ea"/>
        <a:cs typeface="Arial" charset="0"/>
      </a:defRPr>
    </a:lvl3pPr>
    <a:lvl4pPr marL="5243146" indent="-3872057" algn="l" defTabSz="1747187" rtl="0" fontAlgn="base">
      <a:spcBef>
        <a:spcPct val="0"/>
      </a:spcBef>
      <a:spcAft>
        <a:spcPct val="0"/>
      </a:spcAft>
      <a:defRPr sz="6898" kern="1200">
        <a:solidFill>
          <a:schemeClr val="tx1"/>
        </a:solidFill>
        <a:latin typeface="Arial" charset="0"/>
        <a:ea typeface="+mn-ea"/>
        <a:cs typeface="Arial" charset="0"/>
      </a:defRPr>
    </a:lvl4pPr>
    <a:lvl5pPr marL="6991920" indent="-5163801" algn="l" defTabSz="1747187" rtl="0" fontAlgn="base">
      <a:spcBef>
        <a:spcPct val="0"/>
      </a:spcBef>
      <a:spcAft>
        <a:spcPct val="0"/>
      </a:spcAft>
      <a:defRPr sz="6898" kern="1200">
        <a:solidFill>
          <a:schemeClr val="tx1"/>
        </a:solidFill>
        <a:latin typeface="Arial" charset="0"/>
        <a:ea typeface="+mn-ea"/>
        <a:cs typeface="Arial" charset="0"/>
      </a:defRPr>
    </a:lvl5pPr>
    <a:lvl6pPr marL="2285148" algn="l" defTabSz="914060" rtl="0" eaLnBrk="1" latinLnBrk="0" hangingPunct="1">
      <a:defRPr sz="6898" kern="1200">
        <a:solidFill>
          <a:schemeClr val="tx1"/>
        </a:solidFill>
        <a:latin typeface="Arial" charset="0"/>
        <a:ea typeface="+mn-ea"/>
        <a:cs typeface="Arial" charset="0"/>
      </a:defRPr>
    </a:lvl6pPr>
    <a:lvl7pPr marL="2742178" algn="l" defTabSz="914060" rtl="0" eaLnBrk="1" latinLnBrk="0" hangingPunct="1">
      <a:defRPr sz="6898" kern="1200">
        <a:solidFill>
          <a:schemeClr val="tx1"/>
        </a:solidFill>
        <a:latin typeface="Arial" charset="0"/>
        <a:ea typeface="+mn-ea"/>
        <a:cs typeface="Arial" charset="0"/>
      </a:defRPr>
    </a:lvl7pPr>
    <a:lvl8pPr marL="3199208" algn="l" defTabSz="914060" rtl="0" eaLnBrk="1" latinLnBrk="0" hangingPunct="1">
      <a:defRPr sz="6898" kern="1200">
        <a:solidFill>
          <a:schemeClr val="tx1"/>
        </a:solidFill>
        <a:latin typeface="Arial" charset="0"/>
        <a:ea typeface="+mn-ea"/>
        <a:cs typeface="Arial" charset="0"/>
      </a:defRPr>
    </a:lvl8pPr>
    <a:lvl9pPr marL="3656237" algn="l" defTabSz="914060" rtl="0" eaLnBrk="1" latinLnBrk="0" hangingPunct="1">
      <a:defRPr sz="6898"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1339" userDrawn="1">
          <p15:clr>
            <a:srgbClr val="A4A3A4"/>
          </p15:clr>
        </p15:guide>
        <p15:guide id="2" pos="79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007C"/>
    <a:srgbClr val="BD4E4C"/>
    <a:srgbClr val="C76360"/>
    <a:srgbClr val="800080"/>
    <a:srgbClr val="F79646"/>
    <a:srgbClr val="FFFF00"/>
    <a:srgbClr val="22B14C"/>
    <a:srgbClr val="308399"/>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6" autoAdjust="0"/>
    <p:restoredTop sz="95359" autoAdjust="0"/>
  </p:normalViewPr>
  <p:slideViewPr>
    <p:cSldViewPr snapToGrid="0" snapToObjects="1">
      <p:cViewPr>
        <p:scale>
          <a:sx n="60" d="100"/>
          <a:sy n="60" d="100"/>
        </p:scale>
        <p:origin x="486" y="-8790"/>
      </p:cViewPr>
      <p:guideLst>
        <p:guide orient="horz" pos="11339"/>
        <p:guide pos="79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defTabSz="1893888">
              <a:defRPr sz="1300">
                <a:latin typeface="Calibri" pitchFamily="34" charset="0"/>
              </a:defRPr>
            </a:lvl1pPr>
          </a:lstStyle>
          <a:p>
            <a:endParaRPr lang="it-IT"/>
          </a:p>
        </p:txBody>
      </p:sp>
      <p:sp>
        <p:nvSpPr>
          <p:cNvPr id="14339"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defTabSz="1893888">
              <a:defRPr sz="1300">
                <a:latin typeface="Calibri" pitchFamily="34" charset="0"/>
              </a:defRPr>
            </a:lvl1pPr>
          </a:lstStyle>
          <a:p>
            <a:fld id="{C8D05A10-7792-490F-9655-F128DC719635}" type="datetimeFigureOut">
              <a:rPr lang="it-IT"/>
              <a:pPr/>
              <a:t>07/02/2022</a:t>
            </a:fld>
            <a:endParaRPr lang="it-IT"/>
          </a:p>
        </p:txBody>
      </p:sp>
      <p:sp>
        <p:nvSpPr>
          <p:cNvPr id="14340"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defTabSz="1893888">
              <a:defRPr sz="1300">
                <a:latin typeface="Calibri" pitchFamily="34" charset="0"/>
              </a:defRPr>
            </a:lvl1pPr>
          </a:lstStyle>
          <a:p>
            <a:endParaRPr lang="it-IT"/>
          </a:p>
        </p:txBody>
      </p:sp>
      <p:sp>
        <p:nvSpPr>
          <p:cNvPr id="14341"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defTabSz="1893888">
              <a:defRPr sz="1300">
                <a:latin typeface="Calibri" pitchFamily="34" charset="0"/>
              </a:defRPr>
            </a:lvl1pPr>
          </a:lstStyle>
          <a:p>
            <a:fld id="{1B0D95E5-92F3-494D-81B2-84148F88C82F}" type="slidenum">
              <a:rPr lang="it-IT"/>
              <a:pPr/>
              <a:t>‹N›</a:t>
            </a:fld>
            <a:endParaRPr lang="it-IT"/>
          </a:p>
        </p:txBody>
      </p:sp>
    </p:spTree>
    <p:extLst>
      <p:ext uri="{BB962C8B-B14F-4D97-AF65-F5344CB8AC3E}">
        <p14:creationId xmlns:p14="http://schemas.microsoft.com/office/powerpoint/2010/main" val="28288559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913D1428-3C67-4B9C-84CD-7460B6BBCDC1}" type="datetimeFigureOut">
              <a:rPr lang="it-IT" smtClean="0"/>
              <a:t>07/02/2022</a:t>
            </a:fld>
            <a:endParaRPr lang="it-IT"/>
          </a:p>
        </p:txBody>
      </p:sp>
      <p:sp>
        <p:nvSpPr>
          <p:cNvPr id="4" name="Segnaposto immagine diapositiva 3"/>
          <p:cNvSpPr>
            <a:spLocks noGrp="1" noRot="1" noChangeAspect="1"/>
          </p:cNvSpPr>
          <p:nvPr>
            <p:ph type="sldImg" idx="2"/>
          </p:nvPr>
        </p:nvSpPr>
        <p:spPr>
          <a:xfrm>
            <a:off x="2339975" y="1279525"/>
            <a:ext cx="2419350" cy="34544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5A19531B-7CA0-4F02-AA08-7DA58483CA59}" type="slidenum">
              <a:rPr lang="it-IT" smtClean="0"/>
              <a:t>‹N›</a:t>
            </a:fld>
            <a:endParaRPr lang="it-IT"/>
          </a:p>
        </p:txBody>
      </p:sp>
    </p:spTree>
    <p:extLst>
      <p:ext uri="{BB962C8B-B14F-4D97-AF65-F5344CB8AC3E}">
        <p14:creationId xmlns:p14="http://schemas.microsoft.com/office/powerpoint/2010/main" val="194660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5A19531B-7CA0-4F02-AA08-7DA58483CA59}" type="slidenum">
              <a:rPr lang="it-IT" smtClean="0"/>
              <a:t>1</a:t>
            </a:fld>
            <a:endParaRPr lang="it-IT"/>
          </a:p>
        </p:txBody>
      </p:sp>
    </p:spTree>
    <p:extLst>
      <p:ext uri="{BB962C8B-B14F-4D97-AF65-F5344CB8AC3E}">
        <p14:creationId xmlns:p14="http://schemas.microsoft.com/office/powerpoint/2010/main" val="2879261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89999" y="11183256"/>
            <a:ext cx="21419978" cy="7716611"/>
          </a:xfrm>
        </p:spPr>
        <p:txBody>
          <a:bodyPr/>
          <a:lstStyle/>
          <a:p>
            <a:r>
              <a:rPr lang="it-IT"/>
              <a:t>Click to edit Master title style</a:t>
            </a:r>
            <a:endParaRPr lang="en-US"/>
          </a:p>
        </p:txBody>
      </p:sp>
      <p:sp>
        <p:nvSpPr>
          <p:cNvPr id="3" name="Subtitle 2"/>
          <p:cNvSpPr>
            <a:spLocks noGrp="1"/>
          </p:cNvSpPr>
          <p:nvPr>
            <p:ph type="subTitle" idx="1"/>
          </p:nvPr>
        </p:nvSpPr>
        <p:spPr>
          <a:xfrm>
            <a:off x="3779997" y="20399855"/>
            <a:ext cx="17639983" cy="9199933"/>
          </a:xfrm>
        </p:spPr>
        <p:txBody>
          <a:bodyPr/>
          <a:lstStyle>
            <a:lvl1pPr marL="0" indent="0" algn="ctr">
              <a:buNone/>
              <a:defRPr>
                <a:solidFill>
                  <a:schemeClr val="tx1">
                    <a:tint val="75000"/>
                  </a:schemeClr>
                </a:solidFill>
              </a:defRPr>
            </a:lvl1pPr>
            <a:lvl2pPr marL="1730500" indent="0" algn="ctr">
              <a:buNone/>
              <a:defRPr>
                <a:solidFill>
                  <a:schemeClr val="tx1">
                    <a:tint val="75000"/>
                  </a:schemeClr>
                </a:solidFill>
              </a:defRPr>
            </a:lvl2pPr>
            <a:lvl3pPr marL="3461002" indent="0" algn="ctr">
              <a:buNone/>
              <a:defRPr>
                <a:solidFill>
                  <a:schemeClr val="tx1">
                    <a:tint val="75000"/>
                  </a:schemeClr>
                </a:solidFill>
              </a:defRPr>
            </a:lvl3pPr>
            <a:lvl4pPr marL="5191503" indent="0" algn="ctr">
              <a:buNone/>
              <a:defRPr>
                <a:solidFill>
                  <a:schemeClr val="tx1">
                    <a:tint val="75000"/>
                  </a:schemeClr>
                </a:solidFill>
              </a:defRPr>
            </a:lvl4pPr>
            <a:lvl5pPr marL="6922006" indent="0" algn="ctr">
              <a:buNone/>
              <a:defRPr>
                <a:solidFill>
                  <a:schemeClr val="tx1">
                    <a:tint val="75000"/>
                  </a:schemeClr>
                </a:solidFill>
              </a:defRPr>
            </a:lvl5pPr>
            <a:lvl6pPr marL="8652507" indent="0" algn="ctr">
              <a:buNone/>
              <a:defRPr>
                <a:solidFill>
                  <a:schemeClr val="tx1">
                    <a:tint val="75000"/>
                  </a:schemeClr>
                </a:solidFill>
              </a:defRPr>
            </a:lvl6pPr>
            <a:lvl7pPr marL="10383008" indent="0" algn="ctr">
              <a:buNone/>
              <a:defRPr>
                <a:solidFill>
                  <a:schemeClr val="tx1">
                    <a:tint val="75000"/>
                  </a:schemeClr>
                </a:solidFill>
              </a:defRPr>
            </a:lvl7pPr>
            <a:lvl8pPr marL="12113508" indent="0" algn="ctr">
              <a:buNone/>
              <a:defRPr>
                <a:solidFill>
                  <a:schemeClr val="tx1">
                    <a:tint val="75000"/>
                  </a:schemeClr>
                </a:solidFill>
              </a:defRPr>
            </a:lvl8pPr>
            <a:lvl9pPr marL="13844009"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96185E3-98AB-4B3F-BF3C-FA3E0C68AE6E}" type="datetimeFigureOut">
              <a:rPr lang="en-US"/>
              <a:pPr>
                <a:defRPr/>
              </a:pPr>
              <a:t>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C6905B-15A1-4B18-960B-AE31D364A962}"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lvl1pPr>
              <a:defRPr/>
            </a:lvl1pPr>
          </a:lstStyle>
          <a:p>
            <a:pPr>
              <a:defRPr/>
            </a:pPr>
            <a:fld id="{69D40D7E-3D5E-44A8-9FBE-D9078EEFEFCF}" type="datetimeFigureOut">
              <a:rPr lang="en-US"/>
              <a:pPr>
                <a:defRPr/>
              </a:pPr>
              <a:t>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835E2E-0B17-408D-99C3-55132E33BEB0}"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5975592" y="5299962"/>
            <a:ext cx="11160613" cy="112874180"/>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2480626" y="5299962"/>
            <a:ext cx="33074967" cy="112874180"/>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lvl1pPr>
              <a:defRPr/>
            </a:lvl1pPr>
          </a:lstStyle>
          <a:p>
            <a:pPr>
              <a:defRPr/>
            </a:pPr>
            <a:fld id="{5CFFDA54-F5B3-463D-BFA1-C18EB7A32F0E}" type="datetimeFigureOut">
              <a:rPr lang="en-US"/>
              <a:pPr>
                <a:defRPr/>
              </a:pPr>
              <a:t>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342DEB-97AA-4019-A6DE-3928F5A1C593}"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lvl1pPr>
              <a:defRPr/>
            </a:lvl1pPr>
          </a:lstStyle>
          <a:p>
            <a:pPr>
              <a:defRPr/>
            </a:pPr>
            <a:fld id="{FA9E73F9-54D4-4173-87C8-C236E8E3A605}" type="datetimeFigureOut">
              <a:rPr lang="en-US"/>
              <a:pPr>
                <a:defRPr/>
              </a:pPr>
              <a:t>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66F684-8728-4FE8-82E2-BB315547EC6A}"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90625" y="23133169"/>
            <a:ext cx="21419978" cy="7149947"/>
          </a:xfrm>
        </p:spPr>
        <p:txBody>
          <a:bodyPr anchor="t"/>
          <a:lstStyle>
            <a:lvl1pPr algn="l">
              <a:defRPr sz="15140" b="1" cap="all"/>
            </a:lvl1pPr>
          </a:lstStyle>
          <a:p>
            <a:r>
              <a:rPr lang="it-IT"/>
              <a:t>Click to edit Master title style</a:t>
            </a:r>
            <a:endParaRPr lang="en-US"/>
          </a:p>
        </p:txBody>
      </p:sp>
      <p:sp>
        <p:nvSpPr>
          <p:cNvPr id="3" name="Text Placeholder 2"/>
          <p:cNvSpPr>
            <a:spLocks noGrp="1"/>
          </p:cNvSpPr>
          <p:nvPr>
            <p:ph type="body" idx="1"/>
          </p:nvPr>
        </p:nvSpPr>
        <p:spPr>
          <a:xfrm>
            <a:off x="1990625" y="15258228"/>
            <a:ext cx="21419978" cy="7874940"/>
          </a:xfrm>
        </p:spPr>
        <p:txBody>
          <a:bodyPr anchor="b"/>
          <a:lstStyle>
            <a:lvl1pPr marL="0" indent="0">
              <a:buNone/>
              <a:defRPr sz="7619">
                <a:solidFill>
                  <a:schemeClr val="tx1">
                    <a:tint val="75000"/>
                  </a:schemeClr>
                </a:solidFill>
              </a:defRPr>
            </a:lvl1pPr>
            <a:lvl2pPr marL="1730500" indent="0">
              <a:buNone/>
              <a:defRPr sz="6827">
                <a:solidFill>
                  <a:schemeClr val="tx1">
                    <a:tint val="75000"/>
                  </a:schemeClr>
                </a:solidFill>
              </a:defRPr>
            </a:lvl2pPr>
            <a:lvl3pPr marL="3461002" indent="0">
              <a:buNone/>
              <a:defRPr sz="6037">
                <a:solidFill>
                  <a:schemeClr val="tx1">
                    <a:tint val="75000"/>
                  </a:schemeClr>
                </a:solidFill>
              </a:defRPr>
            </a:lvl3pPr>
            <a:lvl4pPr marL="5191503" indent="0">
              <a:buNone/>
              <a:defRPr sz="5343">
                <a:solidFill>
                  <a:schemeClr val="tx1">
                    <a:tint val="75000"/>
                  </a:schemeClr>
                </a:solidFill>
              </a:defRPr>
            </a:lvl4pPr>
            <a:lvl5pPr marL="6922006" indent="0">
              <a:buNone/>
              <a:defRPr sz="5343">
                <a:solidFill>
                  <a:schemeClr val="tx1">
                    <a:tint val="75000"/>
                  </a:schemeClr>
                </a:solidFill>
              </a:defRPr>
            </a:lvl5pPr>
            <a:lvl6pPr marL="8652507" indent="0">
              <a:buNone/>
              <a:defRPr sz="5343">
                <a:solidFill>
                  <a:schemeClr val="tx1">
                    <a:tint val="75000"/>
                  </a:schemeClr>
                </a:solidFill>
              </a:defRPr>
            </a:lvl6pPr>
            <a:lvl7pPr marL="10383008" indent="0">
              <a:buNone/>
              <a:defRPr sz="5343">
                <a:solidFill>
                  <a:schemeClr val="tx1">
                    <a:tint val="75000"/>
                  </a:schemeClr>
                </a:solidFill>
              </a:defRPr>
            </a:lvl7pPr>
            <a:lvl8pPr marL="12113508" indent="0">
              <a:buNone/>
              <a:defRPr sz="5343">
                <a:solidFill>
                  <a:schemeClr val="tx1">
                    <a:tint val="75000"/>
                  </a:schemeClr>
                </a:solidFill>
              </a:defRPr>
            </a:lvl8pPr>
            <a:lvl9pPr marL="13844009" indent="0">
              <a:buNone/>
              <a:defRPr sz="5343">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lvl1pPr>
              <a:defRPr/>
            </a:lvl1pPr>
          </a:lstStyle>
          <a:p>
            <a:pPr>
              <a:defRPr/>
            </a:pPr>
            <a:fld id="{22D00D99-9D0C-4DA2-AA6F-940609ED9043}" type="datetimeFigureOut">
              <a:rPr lang="en-US"/>
              <a:pPr>
                <a:defRPr/>
              </a:pPr>
              <a:t>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D8ADD7-67E8-4813-9F52-7D4753408A2C}"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2480626" y="30866444"/>
            <a:ext cx="22115601" cy="87307701"/>
          </a:xfrm>
        </p:spPr>
        <p:txBody>
          <a:bodyPr/>
          <a:lstStyle>
            <a:lvl1pPr>
              <a:defRPr sz="10686"/>
            </a:lvl1pPr>
            <a:lvl2pPr>
              <a:defRPr sz="9103"/>
            </a:lvl2pPr>
            <a:lvl3pPr>
              <a:defRPr sz="7619"/>
            </a:lvl3pPr>
            <a:lvl4pPr>
              <a:defRPr sz="6827"/>
            </a:lvl4pPr>
            <a:lvl5pPr>
              <a:defRPr sz="6827"/>
            </a:lvl5pPr>
            <a:lvl6pPr>
              <a:defRPr sz="6827"/>
            </a:lvl6pPr>
            <a:lvl7pPr>
              <a:defRPr sz="6827"/>
            </a:lvl7pPr>
            <a:lvl8pPr>
              <a:defRPr sz="6827"/>
            </a:lvl8pPr>
            <a:lvl9pPr>
              <a:defRPr sz="6827"/>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25016226" y="30866444"/>
            <a:ext cx="22119978" cy="87307701"/>
          </a:xfrm>
        </p:spPr>
        <p:txBody>
          <a:bodyPr/>
          <a:lstStyle>
            <a:lvl1pPr>
              <a:defRPr sz="10686"/>
            </a:lvl1pPr>
            <a:lvl2pPr>
              <a:defRPr sz="9103"/>
            </a:lvl2pPr>
            <a:lvl3pPr>
              <a:defRPr sz="7619"/>
            </a:lvl3pPr>
            <a:lvl4pPr>
              <a:defRPr sz="6827"/>
            </a:lvl4pPr>
            <a:lvl5pPr>
              <a:defRPr sz="6827"/>
            </a:lvl5pPr>
            <a:lvl6pPr>
              <a:defRPr sz="6827"/>
            </a:lvl6pPr>
            <a:lvl7pPr>
              <a:defRPr sz="6827"/>
            </a:lvl7pPr>
            <a:lvl8pPr>
              <a:defRPr sz="6827"/>
            </a:lvl8pPr>
            <a:lvl9pPr>
              <a:defRPr sz="6827"/>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3"/>
          <p:cNvSpPr>
            <a:spLocks noGrp="1"/>
          </p:cNvSpPr>
          <p:nvPr>
            <p:ph type="dt" sz="half" idx="10"/>
          </p:nvPr>
        </p:nvSpPr>
        <p:spPr/>
        <p:txBody>
          <a:bodyPr/>
          <a:lstStyle>
            <a:lvl1pPr>
              <a:defRPr/>
            </a:lvl1pPr>
          </a:lstStyle>
          <a:p>
            <a:pPr>
              <a:defRPr/>
            </a:pPr>
            <a:fld id="{43325C69-FF2B-49C0-8536-3DEC270D7E6E}" type="datetimeFigureOut">
              <a:rPr lang="en-US"/>
              <a:pPr>
                <a:defRPr/>
              </a:pPr>
              <a:t>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9B02AF0-457B-4B43-968E-74E104B6420E}"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60001" y="1441660"/>
            <a:ext cx="22679977" cy="5999958"/>
          </a:xfrm>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1259999" y="8058279"/>
            <a:ext cx="11134365" cy="3358305"/>
          </a:xfrm>
        </p:spPr>
        <p:txBody>
          <a:bodyPr anchor="b"/>
          <a:lstStyle>
            <a:lvl1pPr marL="0" indent="0">
              <a:buNone/>
              <a:defRPr sz="9103" b="1"/>
            </a:lvl1pPr>
            <a:lvl2pPr marL="1730500" indent="0">
              <a:buNone/>
              <a:defRPr sz="7619" b="1"/>
            </a:lvl2pPr>
            <a:lvl3pPr marL="3461002" indent="0">
              <a:buNone/>
              <a:defRPr sz="6827" b="1"/>
            </a:lvl3pPr>
            <a:lvl4pPr marL="5191503" indent="0">
              <a:buNone/>
              <a:defRPr sz="6037" b="1"/>
            </a:lvl4pPr>
            <a:lvl5pPr marL="6922006" indent="0">
              <a:buNone/>
              <a:defRPr sz="6037" b="1"/>
            </a:lvl5pPr>
            <a:lvl6pPr marL="8652507" indent="0">
              <a:buNone/>
              <a:defRPr sz="6037" b="1"/>
            </a:lvl6pPr>
            <a:lvl7pPr marL="10383008" indent="0">
              <a:buNone/>
              <a:defRPr sz="6037" b="1"/>
            </a:lvl7pPr>
            <a:lvl8pPr marL="12113508" indent="0">
              <a:buNone/>
              <a:defRPr sz="6037" b="1"/>
            </a:lvl8pPr>
            <a:lvl9pPr marL="13844009" indent="0">
              <a:buNone/>
              <a:defRPr sz="6037" b="1"/>
            </a:lvl9pPr>
          </a:lstStyle>
          <a:p>
            <a:pPr lvl="0"/>
            <a:r>
              <a:rPr lang="it-IT"/>
              <a:t>Click to edit Master text styles</a:t>
            </a:r>
          </a:p>
        </p:txBody>
      </p:sp>
      <p:sp>
        <p:nvSpPr>
          <p:cNvPr id="4" name="Content Placeholder 3"/>
          <p:cNvSpPr>
            <a:spLocks noGrp="1"/>
          </p:cNvSpPr>
          <p:nvPr>
            <p:ph sz="half" idx="2"/>
          </p:nvPr>
        </p:nvSpPr>
        <p:spPr>
          <a:xfrm>
            <a:off x="1259999" y="11416584"/>
            <a:ext cx="11134365" cy="20741518"/>
          </a:xfrm>
        </p:spPr>
        <p:txBody>
          <a:bodyPr/>
          <a:lstStyle>
            <a:lvl1pPr>
              <a:defRPr sz="9103"/>
            </a:lvl1pPr>
            <a:lvl2pPr>
              <a:defRPr sz="7619"/>
            </a:lvl2pPr>
            <a:lvl3pPr>
              <a:defRPr sz="6827"/>
            </a:lvl3pPr>
            <a:lvl4pPr>
              <a:defRPr sz="6037"/>
            </a:lvl4pPr>
            <a:lvl5pPr>
              <a:defRPr sz="6037"/>
            </a:lvl5pPr>
            <a:lvl6pPr>
              <a:defRPr sz="6037"/>
            </a:lvl6pPr>
            <a:lvl7pPr>
              <a:defRPr sz="6037"/>
            </a:lvl7pPr>
            <a:lvl8pPr>
              <a:defRPr sz="6037"/>
            </a:lvl8pPr>
            <a:lvl9pPr>
              <a:defRPr sz="6037"/>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12801239" y="8058279"/>
            <a:ext cx="11138738" cy="3358305"/>
          </a:xfrm>
        </p:spPr>
        <p:txBody>
          <a:bodyPr anchor="b"/>
          <a:lstStyle>
            <a:lvl1pPr marL="0" indent="0">
              <a:buNone/>
              <a:defRPr sz="9103" b="1"/>
            </a:lvl1pPr>
            <a:lvl2pPr marL="1730500" indent="0">
              <a:buNone/>
              <a:defRPr sz="7619" b="1"/>
            </a:lvl2pPr>
            <a:lvl3pPr marL="3461002" indent="0">
              <a:buNone/>
              <a:defRPr sz="6827" b="1"/>
            </a:lvl3pPr>
            <a:lvl4pPr marL="5191503" indent="0">
              <a:buNone/>
              <a:defRPr sz="6037" b="1"/>
            </a:lvl4pPr>
            <a:lvl5pPr marL="6922006" indent="0">
              <a:buNone/>
              <a:defRPr sz="6037" b="1"/>
            </a:lvl5pPr>
            <a:lvl6pPr marL="8652507" indent="0">
              <a:buNone/>
              <a:defRPr sz="6037" b="1"/>
            </a:lvl6pPr>
            <a:lvl7pPr marL="10383008" indent="0">
              <a:buNone/>
              <a:defRPr sz="6037" b="1"/>
            </a:lvl7pPr>
            <a:lvl8pPr marL="12113508" indent="0">
              <a:buNone/>
              <a:defRPr sz="6037" b="1"/>
            </a:lvl8pPr>
            <a:lvl9pPr marL="13844009" indent="0">
              <a:buNone/>
              <a:defRPr sz="6037" b="1"/>
            </a:lvl9pPr>
          </a:lstStyle>
          <a:p>
            <a:pPr lvl="0"/>
            <a:r>
              <a:rPr lang="it-IT"/>
              <a:t>Click to edit Master text styles</a:t>
            </a:r>
          </a:p>
        </p:txBody>
      </p:sp>
      <p:sp>
        <p:nvSpPr>
          <p:cNvPr id="6" name="Content Placeholder 5"/>
          <p:cNvSpPr>
            <a:spLocks noGrp="1"/>
          </p:cNvSpPr>
          <p:nvPr>
            <p:ph sz="quarter" idx="4"/>
          </p:nvPr>
        </p:nvSpPr>
        <p:spPr>
          <a:xfrm>
            <a:off x="12801239" y="11416584"/>
            <a:ext cx="11138738" cy="20741518"/>
          </a:xfrm>
        </p:spPr>
        <p:txBody>
          <a:bodyPr/>
          <a:lstStyle>
            <a:lvl1pPr>
              <a:defRPr sz="9103"/>
            </a:lvl1pPr>
            <a:lvl2pPr>
              <a:defRPr sz="7619"/>
            </a:lvl2pPr>
            <a:lvl3pPr>
              <a:defRPr sz="6827"/>
            </a:lvl3pPr>
            <a:lvl4pPr>
              <a:defRPr sz="6037"/>
            </a:lvl4pPr>
            <a:lvl5pPr>
              <a:defRPr sz="6037"/>
            </a:lvl5pPr>
            <a:lvl6pPr>
              <a:defRPr sz="6037"/>
            </a:lvl6pPr>
            <a:lvl7pPr>
              <a:defRPr sz="6037"/>
            </a:lvl7pPr>
            <a:lvl8pPr>
              <a:defRPr sz="6037"/>
            </a:lvl8pPr>
            <a:lvl9pPr>
              <a:defRPr sz="6037"/>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3"/>
          <p:cNvSpPr>
            <a:spLocks noGrp="1"/>
          </p:cNvSpPr>
          <p:nvPr>
            <p:ph type="dt" sz="half" idx="10"/>
          </p:nvPr>
        </p:nvSpPr>
        <p:spPr/>
        <p:txBody>
          <a:bodyPr/>
          <a:lstStyle>
            <a:lvl1pPr>
              <a:defRPr/>
            </a:lvl1pPr>
          </a:lstStyle>
          <a:p>
            <a:pPr>
              <a:defRPr/>
            </a:pPr>
            <a:fld id="{9ECAFC1F-738E-4DF5-BF42-641AE2D76331}" type="datetimeFigureOut">
              <a:rPr lang="en-US"/>
              <a:pPr>
                <a:defRPr/>
              </a:pPr>
              <a:t>2/7/2022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95D4B82-55D1-4F2E-AF04-B7FC031A4459}"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666D6B4-F061-4809-B90F-2066F80D8C63}" type="datetimeFigureOut">
              <a:rPr lang="en-US"/>
              <a:pPr>
                <a:defRPr/>
              </a:pPr>
              <a:t>2/7/2022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04D801-01A7-41FF-9586-0B71BD6CD245}"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7DC0879-F0FE-494A-81F8-DCD38AF42D82}" type="datetimeFigureOut">
              <a:rPr lang="en-US"/>
              <a:pPr>
                <a:defRPr/>
              </a:pPr>
              <a:t>2/7/2022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265BE60-6EC6-4647-8635-19380C12BED3}"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002" y="1433323"/>
            <a:ext cx="8290619" cy="6099956"/>
          </a:xfrm>
        </p:spPr>
        <p:txBody>
          <a:bodyPr anchor="b"/>
          <a:lstStyle>
            <a:lvl1pPr algn="l">
              <a:defRPr sz="7619" b="1"/>
            </a:lvl1pPr>
          </a:lstStyle>
          <a:p>
            <a:r>
              <a:rPr lang="it-IT"/>
              <a:t>Click to edit Master title style</a:t>
            </a:r>
            <a:endParaRPr lang="en-US"/>
          </a:p>
        </p:txBody>
      </p:sp>
      <p:sp>
        <p:nvSpPr>
          <p:cNvPr id="3" name="Content Placeholder 2"/>
          <p:cNvSpPr>
            <a:spLocks noGrp="1"/>
          </p:cNvSpPr>
          <p:nvPr>
            <p:ph idx="1"/>
          </p:nvPr>
        </p:nvSpPr>
        <p:spPr>
          <a:xfrm>
            <a:off x="9852490" y="1433327"/>
            <a:ext cx="14087486" cy="30724780"/>
          </a:xfrm>
        </p:spPr>
        <p:txBody>
          <a:bodyPr/>
          <a:lstStyle>
            <a:lvl1pPr>
              <a:defRPr sz="12071"/>
            </a:lvl1pPr>
            <a:lvl2pPr>
              <a:defRPr sz="10686"/>
            </a:lvl2pPr>
            <a:lvl3pPr>
              <a:defRPr sz="9103"/>
            </a:lvl3pPr>
            <a:lvl4pPr>
              <a:defRPr sz="7619"/>
            </a:lvl4pPr>
            <a:lvl5pPr>
              <a:defRPr sz="7619"/>
            </a:lvl5pPr>
            <a:lvl6pPr>
              <a:defRPr sz="7619"/>
            </a:lvl6pPr>
            <a:lvl7pPr>
              <a:defRPr sz="7619"/>
            </a:lvl7pPr>
            <a:lvl8pPr>
              <a:defRPr sz="7619"/>
            </a:lvl8pPr>
            <a:lvl9pPr>
              <a:defRPr sz="7619"/>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1260002" y="7533282"/>
            <a:ext cx="8290619" cy="24624823"/>
          </a:xfrm>
        </p:spPr>
        <p:txBody>
          <a:bodyPr/>
          <a:lstStyle>
            <a:lvl1pPr marL="0" indent="0">
              <a:buNone/>
              <a:defRPr sz="5343"/>
            </a:lvl1pPr>
            <a:lvl2pPr marL="1730500" indent="0">
              <a:buNone/>
              <a:defRPr sz="4453"/>
            </a:lvl2pPr>
            <a:lvl3pPr marL="3461002" indent="0">
              <a:buNone/>
              <a:defRPr sz="3760"/>
            </a:lvl3pPr>
            <a:lvl4pPr marL="5191503" indent="0">
              <a:buNone/>
              <a:defRPr sz="3365"/>
            </a:lvl4pPr>
            <a:lvl5pPr marL="6922006" indent="0">
              <a:buNone/>
              <a:defRPr sz="3365"/>
            </a:lvl5pPr>
            <a:lvl6pPr marL="8652507" indent="0">
              <a:buNone/>
              <a:defRPr sz="3365"/>
            </a:lvl6pPr>
            <a:lvl7pPr marL="10383008" indent="0">
              <a:buNone/>
              <a:defRPr sz="3365"/>
            </a:lvl7pPr>
            <a:lvl8pPr marL="12113508" indent="0">
              <a:buNone/>
              <a:defRPr sz="3365"/>
            </a:lvl8pPr>
            <a:lvl9pPr marL="13844009" indent="0">
              <a:buNone/>
              <a:defRPr sz="3365"/>
            </a:lvl9pPr>
          </a:lstStyle>
          <a:p>
            <a:pPr lvl="0"/>
            <a:r>
              <a:rPr lang="it-IT"/>
              <a:t>Click to edit Master text styles</a:t>
            </a:r>
          </a:p>
        </p:txBody>
      </p:sp>
      <p:sp>
        <p:nvSpPr>
          <p:cNvPr id="5" name="Date Placeholder 3"/>
          <p:cNvSpPr>
            <a:spLocks noGrp="1"/>
          </p:cNvSpPr>
          <p:nvPr>
            <p:ph type="dt" sz="half" idx="10"/>
          </p:nvPr>
        </p:nvSpPr>
        <p:spPr/>
        <p:txBody>
          <a:bodyPr/>
          <a:lstStyle>
            <a:lvl1pPr>
              <a:defRPr/>
            </a:lvl1pPr>
          </a:lstStyle>
          <a:p>
            <a:pPr>
              <a:defRPr/>
            </a:pPr>
            <a:fld id="{4A159ADF-613A-4727-9160-8C37BD0E0221}" type="datetimeFigureOut">
              <a:rPr lang="en-US"/>
              <a:pPr>
                <a:defRPr/>
              </a:pPr>
              <a:t>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3411046-0F7A-49CC-9BF6-F6CBB1AD89E7}"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9373" y="25199818"/>
            <a:ext cx="15119985" cy="2974981"/>
          </a:xfrm>
        </p:spPr>
        <p:txBody>
          <a:bodyPr anchor="b"/>
          <a:lstStyle>
            <a:lvl1pPr algn="l">
              <a:defRPr sz="7619" b="1"/>
            </a:lvl1pPr>
          </a:lstStyle>
          <a:p>
            <a:r>
              <a:rPr lang="it-IT"/>
              <a:t>Click to edit Master title style</a:t>
            </a:r>
            <a:endParaRPr lang="en-US"/>
          </a:p>
        </p:txBody>
      </p:sp>
      <p:sp>
        <p:nvSpPr>
          <p:cNvPr id="3" name="Picture Placeholder 2"/>
          <p:cNvSpPr>
            <a:spLocks noGrp="1"/>
          </p:cNvSpPr>
          <p:nvPr>
            <p:ph type="pic" idx="1"/>
          </p:nvPr>
        </p:nvSpPr>
        <p:spPr>
          <a:xfrm>
            <a:off x="4939373" y="3216644"/>
            <a:ext cx="15119985" cy="21599843"/>
          </a:xfrm>
        </p:spPr>
        <p:txBody>
          <a:bodyPr rtlCol="0">
            <a:normAutofit/>
          </a:bodyPr>
          <a:lstStyle>
            <a:lvl1pPr marL="0" indent="0">
              <a:buNone/>
              <a:defRPr sz="12071"/>
            </a:lvl1pPr>
            <a:lvl2pPr marL="1730500" indent="0">
              <a:buNone/>
              <a:defRPr sz="10686"/>
            </a:lvl2pPr>
            <a:lvl3pPr marL="3461002" indent="0">
              <a:buNone/>
              <a:defRPr sz="9103"/>
            </a:lvl3pPr>
            <a:lvl4pPr marL="5191503" indent="0">
              <a:buNone/>
              <a:defRPr sz="7619"/>
            </a:lvl4pPr>
            <a:lvl5pPr marL="6922006" indent="0">
              <a:buNone/>
              <a:defRPr sz="7619"/>
            </a:lvl5pPr>
            <a:lvl6pPr marL="8652507" indent="0">
              <a:buNone/>
              <a:defRPr sz="7619"/>
            </a:lvl6pPr>
            <a:lvl7pPr marL="10383008" indent="0">
              <a:buNone/>
              <a:defRPr sz="7619"/>
            </a:lvl7pPr>
            <a:lvl8pPr marL="12113508" indent="0">
              <a:buNone/>
              <a:defRPr sz="7619"/>
            </a:lvl8pPr>
            <a:lvl9pPr marL="13844009" indent="0">
              <a:buNone/>
              <a:defRPr sz="7619"/>
            </a:lvl9pPr>
          </a:lstStyle>
          <a:p>
            <a:pPr lvl="0"/>
            <a:endParaRPr lang="en-US" noProof="0"/>
          </a:p>
        </p:txBody>
      </p:sp>
      <p:sp>
        <p:nvSpPr>
          <p:cNvPr id="4" name="Text Placeholder 3"/>
          <p:cNvSpPr>
            <a:spLocks noGrp="1"/>
          </p:cNvSpPr>
          <p:nvPr>
            <p:ph type="body" sz="half" idx="2"/>
          </p:nvPr>
        </p:nvSpPr>
        <p:spPr>
          <a:xfrm>
            <a:off x="4939373" y="28174800"/>
            <a:ext cx="15119985" cy="4224967"/>
          </a:xfrm>
        </p:spPr>
        <p:txBody>
          <a:bodyPr/>
          <a:lstStyle>
            <a:lvl1pPr marL="0" indent="0">
              <a:buNone/>
              <a:defRPr sz="5343"/>
            </a:lvl1pPr>
            <a:lvl2pPr marL="1730500" indent="0">
              <a:buNone/>
              <a:defRPr sz="4453"/>
            </a:lvl2pPr>
            <a:lvl3pPr marL="3461002" indent="0">
              <a:buNone/>
              <a:defRPr sz="3760"/>
            </a:lvl3pPr>
            <a:lvl4pPr marL="5191503" indent="0">
              <a:buNone/>
              <a:defRPr sz="3365"/>
            </a:lvl4pPr>
            <a:lvl5pPr marL="6922006" indent="0">
              <a:buNone/>
              <a:defRPr sz="3365"/>
            </a:lvl5pPr>
            <a:lvl6pPr marL="8652507" indent="0">
              <a:buNone/>
              <a:defRPr sz="3365"/>
            </a:lvl6pPr>
            <a:lvl7pPr marL="10383008" indent="0">
              <a:buNone/>
              <a:defRPr sz="3365"/>
            </a:lvl7pPr>
            <a:lvl8pPr marL="12113508" indent="0">
              <a:buNone/>
              <a:defRPr sz="3365"/>
            </a:lvl8pPr>
            <a:lvl9pPr marL="13844009" indent="0">
              <a:buNone/>
              <a:defRPr sz="3365"/>
            </a:lvl9pPr>
          </a:lstStyle>
          <a:p>
            <a:pPr lvl="0"/>
            <a:r>
              <a:rPr lang="it-IT"/>
              <a:t>Click to edit Master text styles</a:t>
            </a:r>
          </a:p>
        </p:txBody>
      </p:sp>
      <p:sp>
        <p:nvSpPr>
          <p:cNvPr id="5" name="Date Placeholder 3"/>
          <p:cNvSpPr>
            <a:spLocks noGrp="1"/>
          </p:cNvSpPr>
          <p:nvPr>
            <p:ph type="dt" sz="half" idx="10"/>
          </p:nvPr>
        </p:nvSpPr>
        <p:spPr/>
        <p:txBody>
          <a:bodyPr/>
          <a:lstStyle>
            <a:lvl1pPr>
              <a:defRPr/>
            </a:lvl1pPr>
          </a:lstStyle>
          <a:p>
            <a:pPr>
              <a:defRPr/>
            </a:pPr>
            <a:fld id="{51CE09ED-D612-42A2-A203-04AD21C34A8A}" type="datetimeFigureOut">
              <a:rPr lang="en-US"/>
              <a:pPr>
                <a:defRPr/>
              </a:pPr>
              <a:t>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D44035C-2909-4152-8718-110112663C38}"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260396" y="1441069"/>
            <a:ext cx="22679184" cy="6000751"/>
          </a:xfrm>
          <a:prstGeom prst="rect">
            <a:avLst/>
          </a:prstGeom>
          <a:noFill/>
          <a:ln w="9525">
            <a:noFill/>
            <a:miter lim="800000"/>
            <a:headEnd/>
            <a:tailEnd/>
          </a:ln>
        </p:spPr>
        <p:txBody>
          <a:bodyPr vert="horz" wrap="square" lIns="349766" tIns="174883" rIns="349766" bIns="174883" numCol="1" anchor="ctr" anchorCtr="0" compatLnSpc="1">
            <a:prstTxWarp prst="textNoShape">
              <a:avLst/>
            </a:prstTxWarp>
          </a:bodyPr>
          <a:lstStyle/>
          <a:p>
            <a:pPr lvl="0"/>
            <a:r>
              <a:rPr lang="it-IT"/>
              <a:t>Click to edit Master title style</a:t>
            </a:r>
            <a:endParaRPr lang="en-US"/>
          </a:p>
        </p:txBody>
      </p:sp>
      <p:sp>
        <p:nvSpPr>
          <p:cNvPr id="1027" name="Text Placeholder 2"/>
          <p:cNvSpPr>
            <a:spLocks noGrp="1"/>
          </p:cNvSpPr>
          <p:nvPr>
            <p:ph type="body" idx="1"/>
          </p:nvPr>
        </p:nvSpPr>
        <p:spPr bwMode="auto">
          <a:xfrm>
            <a:off x="1260396" y="8400417"/>
            <a:ext cx="22679184" cy="23757002"/>
          </a:xfrm>
          <a:prstGeom prst="rect">
            <a:avLst/>
          </a:prstGeom>
          <a:noFill/>
          <a:ln w="9525">
            <a:noFill/>
            <a:miter lim="800000"/>
            <a:headEnd/>
            <a:tailEnd/>
          </a:ln>
        </p:spPr>
        <p:txBody>
          <a:bodyPr vert="horz" wrap="square" lIns="349766" tIns="174883" rIns="349766" bIns="174883" numCol="1" anchor="t" anchorCtr="0" compatLnSpc="1">
            <a:prstTxWarp prst="textNoShape">
              <a:avLst/>
            </a:prstTxWarp>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1260396" y="33366772"/>
            <a:ext cx="5879729" cy="1915606"/>
          </a:xfrm>
          <a:prstGeom prst="rect">
            <a:avLst/>
          </a:prstGeom>
        </p:spPr>
        <p:txBody>
          <a:bodyPr vert="horz" lIns="349766" tIns="174883" rIns="349766" bIns="174883" rtlCol="0" anchor="ctr"/>
          <a:lstStyle>
            <a:lvl1pPr algn="l" defTabSz="1730500" fontAlgn="auto">
              <a:spcBef>
                <a:spcPts val="0"/>
              </a:spcBef>
              <a:spcAft>
                <a:spcPts val="0"/>
              </a:spcAft>
              <a:defRPr sz="4453">
                <a:solidFill>
                  <a:schemeClr val="tx1">
                    <a:tint val="75000"/>
                  </a:schemeClr>
                </a:solidFill>
                <a:latin typeface="+mn-lt"/>
                <a:cs typeface="+mn-cs"/>
              </a:defRPr>
            </a:lvl1pPr>
          </a:lstStyle>
          <a:p>
            <a:pPr>
              <a:defRPr/>
            </a:pPr>
            <a:fld id="{764D5C4F-1BFC-4FB0-9CD5-A35DE1494694}" type="datetimeFigureOut">
              <a:rPr lang="en-US"/>
              <a:pPr>
                <a:defRPr/>
              </a:pPr>
              <a:t>2/7/2022</a:t>
            </a:fld>
            <a:endParaRPr lang="en-US"/>
          </a:p>
        </p:txBody>
      </p:sp>
      <p:sp>
        <p:nvSpPr>
          <p:cNvPr id="5" name="Footer Placeholder 4"/>
          <p:cNvSpPr>
            <a:spLocks noGrp="1"/>
          </p:cNvSpPr>
          <p:nvPr>
            <p:ph type="ftr" sz="quarter" idx="3"/>
          </p:nvPr>
        </p:nvSpPr>
        <p:spPr>
          <a:xfrm>
            <a:off x="8610058" y="33366772"/>
            <a:ext cx="7979860" cy="1915606"/>
          </a:xfrm>
          <a:prstGeom prst="rect">
            <a:avLst/>
          </a:prstGeom>
        </p:spPr>
        <p:txBody>
          <a:bodyPr vert="horz" lIns="349766" tIns="174883" rIns="349766" bIns="174883" rtlCol="0" anchor="ctr"/>
          <a:lstStyle>
            <a:lvl1pPr algn="ctr" defTabSz="1730500" fontAlgn="auto">
              <a:spcBef>
                <a:spcPts val="0"/>
              </a:spcBef>
              <a:spcAft>
                <a:spcPts val="0"/>
              </a:spcAft>
              <a:defRPr sz="4453">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18059851" y="33366772"/>
            <a:ext cx="5879729" cy="1915606"/>
          </a:xfrm>
          <a:prstGeom prst="rect">
            <a:avLst/>
          </a:prstGeom>
        </p:spPr>
        <p:txBody>
          <a:bodyPr vert="horz" lIns="349766" tIns="174883" rIns="349766" bIns="174883" rtlCol="0" anchor="ctr"/>
          <a:lstStyle>
            <a:lvl1pPr algn="r" defTabSz="1730500" fontAlgn="auto">
              <a:spcBef>
                <a:spcPts val="0"/>
              </a:spcBef>
              <a:spcAft>
                <a:spcPts val="0"/>
              </a:spcAft>
              <a:defRPr sz="4453">
                <a:solidFill>
                  <a:schemeClr val="tx1">
                    <a:tint val="75000"/>
                  </a:schemeClr>
                </a:solidFill>
                <a:latin typeface="+mn-lt"/>
                <a:cs typeface="+mn-cs"/>
              </a:defRPr>
            </a:lvl1pPr>
          </a:lstStyle>
          <a:p>
            <a:pPr>
              <a:defRPr/>
            </a:pPr>
            <a:fld id="{C089DE02-5557-4A54-A29B-5E0643B447A3}"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1729518" rtl="0" eaLnBrk="0" fontAlgn="base" hangingPunct="0">
        <a:spcBef>
          <a:spcPct val="0"/>
        </a:spcBef>
        <a:spcAft>
          <a:spcPct val="0"/>
        </a:spcAft>
        <a:defRPr sz="16723" kern="1200">
          <a:solidFill>
            <a:schemeClr val="tx1"/>
          </a:solidFill>
          <a:latin typeface="+mj-lt"/>
          <a:ea typeface="+mj-ea"/>
          <a:cs typeface="+mj-cs"/>
        </a:defRPr>
      </a:lvl1pPr>
      <a:lvl2pPr algn="ctr" defTabSz="1729518" rtl="0" eaLnBrk="0" fontAlgn="base" hangingPunct="0">
        <a:spcBef>
          <a:spcPct val="0"/>
        </a:spcBef>
        <a:spcAft>
          <a:spcPct val="0"/>
        </a:spcAft>
        <a:defRPr sz="16723">
          <a:solidFill>
            <a:schemeClr val="tx1"/>
          </a:solidFill>
          <a:latin typeface="Calibri" pitchFamily="34" charset="0"/>
        </a:defRPr>
      </a:lvl2pPr>
      <a:lvl3pPr algn="ctr" defTabSz="1729518" rtl="0" eaLnBrk="0" fontAlgn="base" hangingPunct="0">
        <a:spcBef>
          <a:spcPct val="0"/>
        </a:spcBef>
        <a:spcAft>
          <a:spcPct val="0"/>
        </a:spcAft>
        <a:defRPr sz="16723">
          <a:solidFill>
            <a:schemeClr val="tx1"/>
          </a:solidFill>
          <a:latin typeface="Calibri" pitchFamily="34" charset="0"/>
        </a:defRPr>
      </a:lvl3pPr>
      <a:lvl4pPr algn="ctr" defTabSz="1729518" rtl="0" eaLnBrk="0" fontAlgn="base" hangingPunct="0">
        <a:spcBef>
          <a:spcPct val="0"/>
        </a:spcBef>
        <a:spcAft>
          <a:spcPct val="0"/>
        </a:spcAft>
        <a:defRPr sz="16723">
          <a:solidFill>
            <a:schemeClr val="tx1"/>
          </a:solidFill>
          <a:latin typeface="Calibri" pitchFamily="34" charset="0"/>
        </a:defRPr>
      </a:lvl4pPr>
      <a:lvl5pPr algn="ctr" defTabSz="1729518" rtl="0" eaLnBrk="0" fontAlgn="base" hangingPunct="0">
        <a:spcBef>
          <a:spcPct val="0"/>
        </a:spcBef>
        <a:spcAft>
          <a:spcPct val="0"/>
        </a:spcAft>
        <a:defRPr sz="16723">
          <a:solidFill>
            <a:schemeClr val="tx1"/>
          </a:solidFill>
          <a:latin typeface="Calibri" pitchFamily="34" charset="0"/>
        </a:defRPr>
      </a:lvl5pPr>
      <a:lvl6pPr marL="452409" algn="ctr" defTabSz="1729518" rtl="0" fontAlgn="base">
        <a:spcBef>
          <a:spcPct val="0"/>
        </a:spcBef>
        <a:spcAft>
          <a:spcPct val="0"/>
        </a:spcAft>
        <a:defRPr sz="16723">
          <a:solidFill>
            <a:schemeClr val="tx1"/>
          </a:solidFill>
          <a:latin typeface="Calibri" pitchFamily="34" charset="0"/>
        </a:defRPr>
      </a:lvl6pPr>
      <a:lvl7pPr marL="904816" algn="ctr" defTabSz="1729518" rtl="0" fontAlgn="base">
        <a:spcBef>
          <a:spcPct val="0"/>
        </a:spcBef>
        <a:spcAft>
          <a:spcPct val="0"/>
        </a:spcAft>
        <a:defRPr sz="16723">
          <a:solidFill>
            <a:schemeClr val="tx1"/>
          </a:solidFill>
          <a:latin typeface="Calibri" pitchFamily="34" charset="0"/>
        </a:defRPr>
      </a:lvl7pPr>
      <a:lvl8pPr marL="1357223" algn="ctr" defTabSz="1729518" rtl="0" fontAlgn="base">
        <a:spcBef>
          <a:spcPct val="0"/>
        </a:spcBef>
        <a:spcAft>
          <a:spcPct val="0"/>
        </a:spcAft>
        <a:defRPr sz="16723">
          <a:solidFill>
            <a:schemeClr val="tx1"/>
          </a:solidFill>
          <a:latin typeface="Calibri" pitchFamily="34" charset="0"/>
        </a:defRPr>
      </a:lvl8pPr>
      <a:lvl9pPr marL="1809632" algn="ctr" defTabSz="1729518" rtl="0" fontAlgn="base">
        <a:spcBef>
          <a:spcPct val="0"/>
        </a:spcBef>
        <a:spcAft>
          <a:spcPct val="0"/>
        </a:spcAft>
        <a:defRPr sz="16723">
          <a:solidFill>
            <a:schemeClr val="tx1"/>
          </a:solidFill>
          <a:latin typeface="Calibri" pitchFamily="34" charset="0"/>
        </a:defRPr>
      </a:lvl9pPr>
    </p:titleStyle>
    <p:bodyStyle>
      <a:lvl1pPr marL="1297532" indent="-1297532" algn="l" defTabSz="1729518" rtl="0" eaLnBrk="0" fontAlgn="base" hangingPunct="0">
        <a:spcBef>
          <a:spcPct val="20000"/>
        </a:spcBef>
        <a:spcAft>
          <a:spcPct val="0"/>
        </a:spcAft>
        <a:buFont typeface="Arial" charset="0"/>
        <a:buChar char="•"/>
        <a:defRPr sz="12071" kern="1200">
          <a:solidFill>
            <a:schemeClr val="tx1"/>
          </a:solidFill>
          <a:latin typeface="+mn-lt"/>
          <a:ea typeface="+mn-ea"/>
          <a:cs typeface="+mn-cs"/>
        </a:defRPr>
      </a:lvl1pPr>
      <a:lvl2pPr marL="2811841" indent="-1080752" algn="l" defTabSz="1729518" rtl="0" eaLnBrk="0" fontAlgn="base" hangingPunct="0">
        <a:spcBef>
          <a:spcPct val="20000"/>
        </a:spcBef>
        <a:spcAft>
          <a:spcPct val="0"/>
        </a:spcAft>
        <a:buFont typeface="Arial" charset="0"/>
        <a:buChar char="–"/>
        <a:defRPr sz="10686" kern="1200">
          <a:solidFill>
            <a:schemeClr val="tx1"/>
          </a:solidFill>
          <a:latin typeface="+mn-lt"/>
          <a:ea typeface="+mn-ea"/>
          <a:cs typeface="+mn-cs"/>
        </a:defRPr>
      </a:lvl2pPr>
      <a:lvl3pPr marL="4326151" indent="-863975" algn="l" defTabSz="1729518" rtl="0" eaLnBrk="0" fontAlgn="base" hangingPunct="0">
        <a:spcBef>
          <a:spcPct val="20000"/>
        </a:spcBef>
        <a:spcAft>
          <a:spcPct val="0"/>
        </a:spcAft>
        <a:buFont typeface="Arial" charset="0"/>
        <a:buChar char="•"/>
        <a:defRPr sz="9103" kern="1200">
          <a:solidFill>
            <a:schemeClr val="tx1"/>
          </a:solidFill>
          <a:latin typeface="+mn-lt"/>
          <a:ea typeface="+mn-ea"/>
          <a:cs typeface="+mn-cs"/>
        </a:defRPr>
      </a:lvl3pPr>
      <a:lvl4pPr marL="6055670" indent="-863975" algn="l" defTabSz="1729518" rtl="0" eaLnBrk="0" fontAlgn="base" hangingPunct="0">
        <a:spcBef>
          <a:spcPct val="20000"/>
        </a:spcBef>
        <a:spcAft>
          <a:spcPct val="0"/>
        </a:spcAft>
        <a:buFont typeface="Arial" charset="0"/>
        <a:buChar char="–"/>
        <a:defRPr sz="7619" kern="1200">
          <a:solidFill>
            <a:schemeClr val="tx1"/>
          </a:solidFill>
          <a:latin typeface="+mn-lt"/>
          <a:ea typeface="+mn-ea"/>
          <a:cs typeface="+mn-cs"/>
        </a:defRPr>
      </a:lvl4pPr>
      <a:lvl5pPr marL="7786758" indent="-863975" algn="l" defTabSz="1729518" rtl="0" eaLnBrk="0" fontAlgn="base" hangingPunct="0">
        <a:spcBef>
          <a:spcPct val="20000"/>
        </a:spcBef>
        <a:spcAft>
          <a:spcPct val="0"/>
        </a:spcAft>
        <a:buFont typeface="Arial" charset="0"/>
        <a:buChar char="»"/>
        <a:defRPr sz="7619" kern="1200">
          <a:solidFill>
            <a:schemeClr val="tx1"/>
          </a:solidFill>
          <a:latin typeface="+mn-lt"/>
          <a:ea typeface="+mn-ea"/>
          <a:cs typeface="+mn-cs"/>
        </a:defRPr>
      </a:lvl5pPr>
      <a:lvl6pPr marL="9517756" indent="-865251" algn="l" defTabSz="1730500" rtl="0" eaLnBrk="1" latinLnBrk="0" hangingPunct="1">
        <a:spcBef>
          <a:spcPct val="20000"/>
        </a:spcBef>
        <a:buFont typeface="Arial"/>
        <a:buChar char="•"/>
        <a:defRPr sz="7619" kern="1200">
          <a:solidFill>
            <a:schemeClr val="tx1"/>
          </a:solidFill>
          <a:latin typeface="+mn-lt"/>
          <a:ea typeface="+mn-ea"/>
          <a:cs typeface="+mn-cs"/>
        </a:defRPr>
      </a:lvl6pPr>
      <a:lvl7pPr marL="11248258" indent="-865251" algn="l" defTabSz="1730500" rtl="0" eaLnBrk="1" latinLnBrk="0" hangingPunct="1">
        <a:spcBef>
          <a:spcPct val="20000"/>
        </a:spcBef>
        <a:buFont typeface="Arial"/>
        <a:buChar char="•"/>
        <a:defRPr sz="7619" kern="1200">
          <a:solidFill>
            <a:schemeClr val="tx1"/>
          </a:solidFill>
          <a:latin typeface="+mn-lt"/>
          <a:ea typeface="+mn-ea"/>
          <a:cs typeface="+mn-cs"/>
        </a:defRPr>
      </a:lvl7pPr>
      <a:lvl8pPr marL="12978760" indent="-865251" algn="l" defTabSz="1730500" rtl="0" eaLnBrk="1" latinLnBrk="0" hangingPunct="1">
        <a:spcBef>
          <a:spcPct val="20000"/>
        </a:spcBef>
        <a:buFont typeface="Arial"/>
        <a:buChar char="•"/>
        <a:defRPr sz="7619" kern="1200">
          <a:solidFill>
            <a:schemeClr val="tx1"/>
          </a:solidFill>
          <a:latin typeface="+mn-lt"/>
          <a:ea typeface="+mn-ea"/>
          <a:cs typeface="+mn-cs"/>
        </a:defRPr>
      </a:lvl8pPr>
      <a:lvl9pPr marL="14709261" indent="-865251" algn="l" defTabSz="1730500" rtl="0" eaLnBrk="1" latinLnBrk="0" hangingPunct="1">
        <a:spcBef>
          <a:spcPct val="20000"/>
        </a:spcBef>
        <a:buFont typeface="Arial"/>
        <a:buChar char="•"/>
        <a:defRPr sz="7619" kern="1200">
          <a:solidFill>
            <a:schemeClr val="tx1"/>
          </a:solidFill>
          <a:latin typeface="+mn-lt"/>
          <a:ea typeface="+mn-ea"/>
          <a:cs typeface="+mn-cs"/>
        </a:defRPr>
      </a:lvl9pPr>
    </p:bodyStyle>
    <p:otherStyle>
      <a:defPPr>
        <a:defRPr lang="en-US"/>
      </a:defPPr>
      <a:lvl1pPr marL="0" algn="l" defTabSz="1730500" rtl="0" eaLnBrk="1" latinLnBrk="0" hangingPunct="1">
        <a:defRPr sz="6827" kern="1200">
          <a:solidFill>
            <a:schemeClr val="tx1"/>
          </a:solidFill>
          <a:latin typeface="+mn-lt"/>
          <a:ea typeface="+mn-ea"/>
          <a:cs typeface="+mn-cs"/>
        </a:defRPr>
      </a:lvl1pPr>
      <a:lvl2pPr marL="1730500" algn="l" defTabSz="1730500" rtl="0" eaLnBrk="1" latinLnBrk="0" hangingPunct="1">
        <a:defRPr sz="6827" kern="1200">
          <a:solidFill>
            <a:schemeClr val="tx1"/>
          </a:solidFill>
          <a:latin typeface="+mn-lt"/>
          <a:ea typeface="+mn-ea"/>
          <a:cs typeface="+mn-cs"/>
        </a:defRPr>
      </a:lvl2pPr>
      <a:lvl3pPr marL="3461002" algn="l" defTabSz="1730500" rtl="0" eaLnBrk="1" latinLnBrk="0" hangingPunct="1">
        <a:defRPr sz="6827" kern="1200">
          <a:solidFill>
            <a:schemeClr val="tx1"/>
          </a:solidFill>
          <a:latin typeface="+mn-lt"/>
          <a:ea typeface="+mn-ea"/>
          <a:cs typeface="+mn-cs"/>
        </a:defRPr>
      </a:lvl3pPr>
      <a:lvl4pPr marL="5191503" algn="l" defTabSz="1730500" rtl="0" eaLnBrk="1" latinLnBrk="0" hangingPunct="1">
        <a:defRPr sz="6827" kern="1200">
          <a:solidFill>
            <a:schemeClr val="tx1"/>
          </a:solidFill>
          <a:latin typeface="+mn-lt"/>
          <a:ea typeface="+mn-ea"/>
          <a:cs typeface="+mn-cs"/>
        </a:defRPr>
      </a:lvl4pPr>
      <a:lvl5pPr marL="6922006" algn="l" defTabSz="1730500" rtl="0" eaLnBrk="1" latinLnBrk="0" hangingPunct="1">
        <a:defRPr sz="6827" kern="1200">
          <a:solidFill>
            <a:schemeClr val="tx1"/>
          </a:solidFill>
          <a:latin typeface="+mn-lt"/>
          <a:ea typeface="+mn-ea"/>
          <a:cs typeface="+mn-cs"/>
        </a:defRPr>
      </a:lvl5pPr>
      <a:lvl6pPr marL="8652507" algn="l" defTabSz="1730500" rtl="0" eaLnBrk="1" latinLnBrk="0" hangingPunct="1">
        <a:defRPr sz="6827" kern="1200">
          <a:solidFill>
            <a:schemeClr val="tx1"/>
          </a:solidFill>
          <a:latin typeface="+mn-lt"/>
          <a:ea typeface="+mn-ea"/>
          <a:cs typeface="+mn-cs"/>
        </a:defRPr>
      </a:lvl6pPr>
      <a:lvl7pPr marL="10383008" algn="l" defTabSz="1730500" rtl="0" eaLnBrk="1" latinLnBrk="0" hangingPunct="1">
        <a:defRPr sz="6827" kern="1200">
          <a:solidFill>
            <a:schemeClr val="tx1"/>
          </a:solidFill>
          <a:latin typeface="+mn-lt"/>
          <a:ea typeface="+mn-ea"/>
          <a:cs typeface="+mn-cs"/>
        </a:defRPr>
      </a:lvl7pPr>
      <a:lvl8pPr marL="12113508" algn="l" defTabSz="1730500" rtl="0" eaLnBrk="1" latinLnBrk="0" hangingPunct="1">
        <a:defRPr sz="6827" kern="1200">
          <a:solidFill>
            <a:schemeClr val="tx1"/>
          </a:solidFill>
          <a:latin typeface="+mn-lt"/>
          <a:ea typeface="+mn-ea"/>
          <a:cs typeface="+mn-cs"/>
        </a:defRPr>
      </a:lvl8pPr>
      <a:lvl9pPr marL="13844009" algn="l" defTabSz="1730500" rtl="0" eaLnBrk="1" latinLnBrk="0" hangingPunct="1">
        <a:defRPr sz="682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0.png"/><Relationship Id="rId18" Type="http://schemas.openxmlformats.org/officeDocument/2006/relationships/image" Target="../media/image1.emf"/><Relationship Id="rId3" Type="http://schemas.openxmlformats.org/officeDocument/2006/relationships/notesSlide" Target="../notesSlides/notesSlide1.xml"/><Relationship Id="rId21" Type="http://schemas.openxmlformats.org/officeDocument/2006/relationships/image" Target="../media/image15.tif"/><Relationship Id="rId7" Type="http://schemas.openxmlformats.org/officeDocument/2006/relationships/image" Target="../media/image5.png"/><Relationship Id="rId12" Type="http://schemas.openxmlformats.org/officeDocument/2006/relationships/image" Target="../media/image9.tif"/><Relationship Id="rId17" Type="http://schemas.openxmlformats.org/officeDocument/2006/relationships/oleObject" Target="../embeddings/oleObject1.bin"/><Relationship Id="rId2" Type="http://schemas.openxmlformats.org/officeDocument/2006/relationships/slideLayout" Target="../slideLayouts/slideLayout1.xml"/><Relationship Id="rId16" Type="http://schemas.openxmlformats.org/officeDocument/2006/relationships/image" Target="../media/image12.tif"/><Relationship Id="rId20" Type="http://schemas.openxmlformats.org/officeDocument/2006/relationships/image" Target="../media/image14.png"/><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1.tif"/><Relationship Id="rId23" Type="http://schemas.openxmlformats.org/officeDocument/2006/relationships/image" Target="../media/image17.tif"/><Relationship Id="rId10" Type="http://schemas.openxmlformats.org/officeDocument/2006/relationships/image" Target="../media/image7.tiff"/><Relationship Id="rId19" Type="http://schemas.openxmlformats.org/officeDocument/2006/relationships/image" Target="../media/image13.tif"/><Relationship Id="rId4" Type="http://schemas.openxmlformats.org/officeDocument/2006/relationships/image" Target="../media/image2.png"/><Relationship Id="rId9" Type="http://schemas.openxmlformats.org/officeDocument/2006/relationships/image" Target="../media/image6.png"/><Relationship Id="rId14" Type="http://schemas.microsoft.com/office/2007/relationships/hdphoto" Target="../media/hdphoto2.wdp"/><Relationship Id="rId22" Type="http://schemas.openxmlformats.org/officeDocument/2006/relationships/image" Target="../media/image16.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05" name="Rectangle 4"/>
          <p:cNvSpPr>
            <a:spLocks noChangeArrowheads="1"/>
          </p:cNvSpPr>
          <p:nvPr/>
        </p:nvSpPr>
        <p:spPr bwMode="auto">
          <a:xfrm>
            <a:off x="13481172" y="5399958"/>
            <a:ext cx="4053920" cy="4154984"/>
          </a:xfrm>
          <a:prstGeom prst="rect">
            <a:avLst/>
          </a:prstGeom>
          <a:noFill/>
          <a:ln w="9525">
            <a:noFill/>
            <a:miter lim="800000"/>
            <a:headEnd/>
            <a:tailEnd/>
          </a:ln>
        </p:spPr>
        <p:txBody>
          <a:bodyPr wrap="square">
            <a:spAutoFit/>
          </a:bodyPr>
          <a:lstStyle/>
          <a:p>
            <a:pPr algn="just">
              <a:buFontTx/>
              <a:buChar char="•"/>
            </a:pPr>
            <a:r>
              <a:rPr lang="en-US" sz="2400" dirty="0">
                <a:latin typeface="Calibri" pitchFamily="34" charset="0"/>
              </a:rPr>
              <a:t> α-, </a:t>
            </a:r>
            <a:r>
              <a:rPr lang="el-GR" sz="2400" dirty="0">
                <a:latin typeface="Calibri" pitchFamily="34" charset="0"/>
              </a:rPr>
              <a:t>β</a:t>
            </a:r>
            <a:r>
              <a:rPr lang="en-US" sz="2400" dirty="0">
                <a:latin typeface="Calibri" pitchFamily="34" charset="0"/>
              </a:rPr>
              <a:t>-, </a:t>
            </a:r>
            <a:r>
              <a:rPr lang="el-GR" sz="2400" dirty="0">
                <a:latin typeface="Calibri" pitchFamily="34" charset="0"/>
              </a:rPr>
              <a:t>γ</a:t>
            </a:r>
            <a:r>
              <a:rPr lang="en-US" sz="2400" dirty="0">
                <a:latin typeface="Calibri" pitchFamily="34" charset="0"/>
              </a:rPr>
              <a:t>- and </a:t>
            </a:r>
            <a:r>
              <a:rPr lang="el-GR" sz="2400" dirty="0">
                <a:latin typeface="Calibri" pitchFamily="34" charset="0"/>
              </a:rPr>
              <a:t>δ</a:t>
            </a:r>
            <a:r>
              <a:rPr lang="en-US" sz="2400" dirty="0">
                <a:latin typeface="Calibri" pitchFamily="34" charset="0"/>
              </a:rPr>
              <a:t>-SG form a tetramer at the sarcolemma of striated muscle, to assure structural stability during muscle contraction.</a:t>
            </a:r>
          </a:p>
          <a:p>
            <a:pPr algn="just">
              <a:buFontTx/>
              <a:buChar char="•"/>
            </a:pPr>
            <a:r>
              <a:rPr lang="en-US" sz="2400" dirty="0">
                <a:latin typeface="Calibri" pitchFamily="34" charset="0"/>
              </a:rPr>
              <a:t> Mutations in any SG gene lead to a loss/ reduction of mutated SG and WT partners.</a:t>
            </a:r>
          </a:p>
          <a:p>
            <a:pPr algn="just">
              <a:buFontTx/>
              <a:buChar char="•"/>
            </a:pPr>
            <a:r>
              <a:rPr lang="en-US" sz="2400" dirty="0">
                <a:latin typeface="Calibri" pitchFamily="34" charset="0"/>
              </a:rPr>
              <a:t> SG-complex disruption results in progressive muscle degeneration.</a:t>
            </a:r>
          </a:p>
        </p:txBody>
      </p:sp>
      <p:sp>
        <p:nvSpPr>
          <p:cNvPr id="13507" name="Rectangle 2"/>
          <p:cNvSpPr>
            <a:spLocks noChangeArrowheads="1"/>
          </p:cNvSpPr>
          <p:nvPr/>
        </p:nvSpPr>
        <p:spPr bwMode="auto">
          <a:xfrm>
            <a:off x="4195060" y="5418288"/>
            <a:ext cx="4612385" cy="4154984"/>
          </a:xfrm>
          <a:prstGeom prst="rect">
            <a:avLst/>
          </a:prstGeom>
          <a:noFill/>
          <a:ln w="9525">
            <a:noFill/>
            <a:miter lim="800000"/>
            <a:headEnd/>
            <a:tailEnd/>
          </a:ln>
        </p:spPr>
        <p:txBody>
          <a:bodyPr wrap="square">
            <a:spAutoFit/>
          </a:bodyPr>
          <a:lstStyle/>
          <a:p>
            <a:pPr algn="just">
              <a:buFontTx/>
              <a:buChar char="•"/>
            </a:pPr>
            <a:r>
              <a:rPr lang="en-US" sz="2400" dirty="0">
                <a:latin typeface="Calibri" pitchFamily="34" charset="0"/>
              </a:rPr>
              <a:t> Four rare autosomal recessive diseases. </a:t>
            </a:r>
          </a:p>
          <a:p>
            <a:pPr algn="just">
              <a:buFontTx/>
              <a:buChar char="•"/>
            </a:pPr>
            <a:r>
              <a:rPr lang="en-US" sz="2400" dirty="0">
                <a:latin typeface="Calibri" pitchFamily="34" charset="0"/>
              </a:rPr>
              <a:t> Prevalence 1/200’000.</a:t>
            </a:r>
          </a:p>
          <a:p>
            <a:pPr algn="just">
              <a:buFontTx/>
              <a:buChar char="•"/>
            </a:pPr>
            <a:r>
              <a:rPr lang="en-US" sz="2400" dirty="0">
                <a:latin typeface="Calibri" pitchFamily="34" charset="0"/>
              </a:rPr>
              <a:t> Characterized by limb-girdle muscle weakness, calf hypertrophy, diaphragmatic weakness, variable cardiac involvement. </a:t>
            </a:r>
          </a:p>
          <a:p>
            <a:pPr algn="just">
              <a:buFontTx/>
              <a:buChar char="•"/>
            </a:pPr>
            <a:r>
              <a:rPr lang="en-US" sz="2400" dirty="0">
                <a:latin typeface="Calibri" pitchFamily="34" charset="0"/>
              </a:rPr>
              <a:t> Due to mutations in genes coding for sarcoglycans (SG).</a:t>
            </a:r>
          </a:p>
          <a:p>
            <a:pPr algn="just">
              <a:buFontTx/>
              <a:buChar char="•"/>
            </a:pPr>
            <a:r>
              <a:rPr lang="en-US" sz="2400" dirty="0">
                <a:latin typeface="Calibri" pitchFamily="34" charset="0"/>
              </a:rPr>
              <a:t> The pathogenic mechanism has been disclosed </a:t>
            </a:r>
            <a:r>
              <a:rPr lang="en-US" sz="2400" baseline="30000" dirty="0">
                <a:latin typeface="Calibri" pitchFamily="34" charset="0"/>
              </a:rPr>
              <a:t>1,2,3,4</a:t>
            </a:r>
            <a:r>
              <a:rPr lang="en-US" sz="2400" dirty="0">
                <a:latin typeface="Calibri" pitchFamily="34" charset="0"/>
              </a:rPr>
              <a:t>.</a:t>
            </a:r>
          </a:p>
        </p:txBody>
      </p:sp>
      <p:sp>
        <p:nvSpPr>
          <p:cNvPr id="13514" name="Rectangle 144"/>
          <p:cNvSpPr>
            <a:spLocks noChangeArrowheads="1"/>
          </p:cNvSpPr>
          <p:nvPr/>
        </p:nvSpPr>
        <p:spPr bwMode="auto">
          <a:xfrm>
            <a:off x="2974362" y="4308776"/>
            <a:ext cx="17822316" cy="762196"/>
          </a:xfrm>
          <a:prstGeom prst="rect">
            <a:avLst/>
          </a:prstGeom>
          <a:noFill/>
          <a:ln w="9525">
            <a:noFill/>
            <a:miter lim="800000"/>
            <a:headEnd/>
            <a:tailEnd/>
          </a:ln>
        </p:spPr>
        <p:txBody>
          <a:bodyPr wrap="none">
            <a:spAutoFit/>
          </a:bodyPr>
          <a:lstStyle/>
          <a:p>
            <a:pPr algn="ctr" defTabSz="904816"/>
            <a:r>
              <a:rPr lang="en-US" sz="4353" b="1" dirty="0">
                <a:solidFill>
                  <a:srgbClr val="C00000"/>
                </a:solidFill>
                <a:latin typeface="Calibri" pitchFamily="34" charset="0"/>
              </a:rPr>
              <a:t>Sarcoglycanopathy and zebrafish as a model for the screening of novel drugs</a:t>
            </a:r>
          </a:p>
        </p:txBody>
      </p:sp>
      <p:pic>
        <p:nvPicPr>
          <p:cNvPr id="13570" name="Picture 1" descr="Description: Logo_Università_Padova"/>
          <p:cNvPicPr>
            <a:picLocks noChangeAspect="1" noChangeArrowheads="1"/>
          </p:cNvPicPr>
          <p:nvPr/>
        </p:nvPicPr>
        <p:blipFill>
          <a:blip r:embed="rId4">
            <a:grayscl/>
          </a:blip>
          <a:srcRect/>
          <a:stretch>
            <a:fillRect/>
          </a:stretch>
        </p:blipFill>
        <p:spPr bwMode="auto">
          <a:xfrm>
            <a:off x="149176" y="1282703"/>
            <a:ext cx="2387470" cy="2337208"/>
          </a:xfrm>
          <a:prstGeom prst="rect">
            <a:avLst/>
          </a:prstGeom>
          <a:noFill/>
          <a:ln w="9525">
            <a:noFill/>
            <a:miter lim="800000"/>
            <a:headEnd/>
            <a:tailEnd/>
          </a:ln>
        </p:spPr>
      </p:pic>
      <p:sp>
        <p:nvSpPr>
          <p:cNvPr id="13502" name="Rectangle 1"/>
          <p:cNvSpPr>
            <a:spLocks noChangeArrowheads="1"/>
          </p:cNvSpPr>
          <p:nvPr/>
        </p:nvSpPr>
        <p:spPr bwMode="auto">
          <a:xfrm>
            <a:off x="149175" y="82969"/>
            <a:ext cx="24934926" cy="2759952"/>
          </a:xfrm>
          <a:prstGeom prst="rect">
            <a:avLst/>
          </a:prstGeom>
          <a:noFill/>
          <a:ln w="9525">
            <a:noFill/>
            <a:miter lim="800000"/>
            <a:headEnd/>
            <a:tailEnd/>
          </a:ln>
        </p:spPr>
        <p:txBody>
          <a:bodyPr lIns="75680" tIns="39353" rIns="75680" bIns="39353" anchor="ctr">
            <a:spAutoFit/>
          </a:bodyPr>
          <a:lstStyle/>
          <a:p>
            <a:pPr algn="ctr"/>
            <a:r>
              <a:rPr lang="en-US" sz="8709" b="1" dirty="0">
                <a:solidFill>
                  <a:srgbClr val="7F7F7F"/>
                </a:solidFill>
                <a:latin typeface="Calibri" pitchFamily="34" charset="0"/>
              </a:rPr>
              <a:t>Zebrafish as a model for sarcoglycanopathies: </a:t>
            </a:r>
          </a:p>
          <a:p>
            <a:pPr algn="ctr"/>
            <a:r>
              <a:rPr lang="en-US" sz="8709" b="1" dirty="0">
                <a:solidFill>
                  <a:srgbClr val="7F7F7F"/>
                </a:solidFill>
                <a:latin typeface="Calibri" pitchFamily="34" charset="0"/>
              </a:rPr>
              <a:t>in-depth analysis of the disease phenotype </a:t>
            </a:r>
          </a:p>
        </p:txBody>
      </p:sp>
      <p:sp>
        <p:nvSpPr>
          <p:cNvPr id="13503" name="Rectangle 11"/>
          <p:cNvSpPr>
            <a:spLocks noChangeArrowheads="1"/>
          </p:cNvSpPr>
          <p:nvPr/>
        </p:nvSpPr>
        <p:spPr bwMode="auto">
          <a:xfrm>
            <a:off x="2325766" y="2926223"/>
            <a:ext cx="21957298" cy="1053844"/>
          </a:xfrm>
          <a:prstGeom prst="rect">
            <a:avLst/>
          </a:prstGeom>
          <a:noFill/>
          <a:ln w="9525">
            <a:noFill/>
            <a:miter lim="800000"/>
            <a:headEnd/>
            <a:tailEnd/>
          </a:ln>
        </p:spPr>
        <p:txBody>
          <a:bodyPr wrap="square" lIns="75680" tIns="39353" rIns="75680" bIns="39353">
            <a:spAutoFit/>
          </a:bodyPr>
          <a:lstStyle/>
          <a:p>
            <a:pPr algn="ctr" eaLnBrk="0" hangingPunct="0">
              <a:buSzPct val="100000"/>
              <a:tabLst>
                <a:tab pos="0" algn="l"/>
                <a:tab pos="375436" algn="l"/>
                <a:tab pos="754013" algn="l"/>
                <a:tab pos="1131020" algn="l"/>
                <a:tab pos="1509597" algn="l"/>
                <a:tab pos="1886605" algn="l"/>
                <a:tab pos="2265182" algn="l"/>
                <a:tab pos="2642187" algn="l"/>
                <a:tab pos="3020766" algn="l"/>
                <a:tab pos="3397773" algn="l"/>
                <a:tab pos="3776349" algn="l"/>
                <a:tab pos="4153356" algn="l"/>
                <a:tab pos="4531934" algn="l"/>
                <a:tab pos="4908942" algn="l"/>
                <a:tab pos="5287518" algn="l"/>
                <a:tab pos="5664525" algn="l"/>
                <a:tab pos="6043103" algn="l"/>
                <a:tab pos="6420109" algn="l"/>
                <a:tab pos="6798686" algn="l"/>
                <a:tab pos="7175693" algn="l"/>
                <a:tab pos="7554271" algn="l"/>
                <a:tab pos="7913998" algn="l"/>
                <a:tab pos="8521921" algn="l"/>
                <a:tab pos="9131416" algn="l"/>
                <a:tab pos="9739339" algn="l"/>
                <a:tab pos="10348834" algn="l"/>
                <a:tab pos="10956756" algn="l"/>
                <a:tab pos="11566250" algn="l"/>
                <a:tab pos="12174173" algn="l"/>
                <a:tab pos="12783667" algn="l"/>
                <a:tab pos="13391591" algn="l"/>
                <a:tab pos="14001085" algn="l"/>
              </a:tabLst>
            </a:pPr>
            <a:r>
              <a:rPr lang="it-IT" sz="3166" dirty="0">
                <a:solidFill>
                  <a:srgbClr val="000000"/>
                </a:solidFill>
                <a:latin typeface="Calibri" pitchFamily="34" charset="0"/>
              </a:rPr>
              <a:t>Francesco Dalla Barba</a:t>
            </a:r>
            <a:r>
              <a:rPr lang="it-IT" sz="3166" baseline="30000" dirty="0">
                <a:solidFill>
                  <a:srgbClr val="000000"/>
                </a:solidFill>
                <a:latin typeface="Calibri" pitchFamily="34" charset="0"/>
              </a:rPr>
              <a:t>1</a:t>
            </a:r>
            <a:r>
              <a:rPr lang="it-IT" sz="3166" dirty="0">
                <a:solidFill>
                  <a:srgbClr val="000000"/>
                </a:solidFill>
                <a:latin typeface="Calibri" pitchFamily="34" charset="0"/>
              </a:rPr>
              <a:t>; Michela Soardi</a:t>
            </a:r>
            <a:r>
              <a:rPr lang="it-IT" sz="3166" baseline="30000" dirty="0">
                <a:solidFill>
                  <a:srgbClr val="000000"/>
                </a:solidFill>
                <a:latin typeface="Calibri" pitchFamily="34" charset="0"/>
              </a:rPr>
              <a:t>1</a:t>
            </a:r>
            <a:r>
              <a:rPr lang="it-IT" sz="3166" dirty="0">
                <a:solidFill>
                  <a:srgbClr val="000000"/>
                </a:solidFill>
                <a:latin typeface="Calibri" pitchFamily="34" charset="0"/>
              </a:rPr>
              <a:t>; Martina Scano</a:t>
            </a:r>
            <a:r>
              <a:rPr lang="it-IT" sz="3166" baseline="30000" dirty="0">
                <a:solidFill>
                  <a:srgbClr val="000000"/>
                </a:solidFill>
                <a:latin typeface="Calibri" pitchFamily="34" charset="0"/>
              </a:rPr>
              <a:t>1</a:t>
            </a:r>
            <a:r>
              <a:rPr lang="it-IT" sz="3166" dirty="0">
                <a:solidFill>
                  <a:srgbClr val="000000"/>
                </a:solidFill>
                <a:latin typeface="Calibri" pitchFamily="34" charset="0"/>
              </a:rPr>
              <a:t>; Alberto Benetollo</a:t>
            </a:r>
            <a:r>
              <a:rPr lang="it-IT" sz="3166" baseline="30000" dirty="0">
                <a:solidFill>
                  <a:srgbClr val="000000"/>
                </a:solidFill>
                <a:latin typeface="Calibri" pitchFamily="34" charset="0"/>
              </a:rPr>
              <a:t>1</a:t>
            </a:r>
            <a:r>
              <a:rPr lang="it-IT" sz="3166" dirty="0">
                <a:solidFill>
                  <a:srgbClr val="000000"/>
                </a:solidFill>
                <a:latin typeface="Calibri" pitchFamily="34" charset="0"/>
              </a:rPr>
              <a:t>; Marcello Carotti</a:t>
            </a:r>
            <a:r>
              <a:rPr lang="it-IT" sz="3166" baseline="30000" dirty="0">
                <a:solidFill>
                  <a:srgbClr val="000000"/>
                </a:solidFill>
                <a:latin typeface="Calibri" pitchFamily="34" charset="0"/>
              </a:rPr>
              <a:t>1</a:t>
            </a:r>
            <a:r>
              <a:rPr lang="it-IT" sz="3166" dirty="0">
                <a:solidFill>
                  <a:srgbClr val="000000"/>
                </a:solidFill>
                <a:latin typeface="Calibri" pitchFamily="34" charset="0"/>
              </a:rPr>
              <a:t>; Paola Caccin</a:t>
            </a:r>
            <a:r>
              <a:rPr lang="it-IT" sz="3166" baseline="30000" dirty="0">
                <a:solidFill>
                  <a:srgbClr val="000000"/>
                </a:solidFill>
                <a:latin typeface="Calibri" pitchFamily="34" charset="0"/>
              </a:rPr>
              <a:t>1</a:t>
            </a:r>
            <a:r>
              <a:rPr lang="it-IT" sz="3166" dirty="0">
                <a:solidFill>
                  <a:srgbClr val="000000"/>
                </a:solidFill>
                <a:latin typeface="Calibri" pitchFamily="34" charset="0"/>
              </a:rPr>
              <a:t>; Giovanni Risato</a:t>
            </a:r>
            <a:r>
              <a:rPr lang="it-IT" sz="3166" baseline="30000" dirty="0">
                <a:solidFill>
                  <a:srgbClr val="000000"/>
                </a:solidFill>
                <a:latin typeface="Calibri" pitchFamily="34" charset="0"/>
              </a:rPr>
              <a:t>2</a:t>
            </a:r>
            <a:r>
              <a:rPr lang="it-IT" sz="3166" dirty="0">
                <a:solidFill>
                  <a:srgbClr val="000000"/>
                </a:solidFill>
                <a:latin typeface="Calibri" pitchFamily="34" charset="0"/>
              </a:rPr>
              <a:t>; Francesco Argenton</a:t>
            </a:r>
            <a:r>
              <a:rPr lang="it-IT" sz="3166" baseline="30000" dirty="0">
                <a:solidFill>
                  <a:srgbClr val="000000"/>
                </a:solidFill>
                <a:latin typeface="Calibri" pitchFamily="34" charset="0"/>
              </a:rPr>
              <a:t>2</a:t>
            </a:r>
            <a:r>
              <a:rPr lang="it-IT" sz="3166" dirty="0">
                <a:solidFill>
                  <a:srgbClr val="000000"/>
                </a:solidFill>
                <a:latin typeface="Calibri" pitchFamily="34" charset="0"/>
              </a:rPr>
              <a:t>; Dorianna Sandonà</a:t>
            </a:r>
            <a:r>
              <a:rPr lang="it-IT" sz="3166" baseline="30000" dirty="0">
                <a:solidFill>
                  <a:srgbClr val="000000"/>
                </a:solidFill>
                <a:latin typeface="Calibri" pitchFamily="34" charset="0"/>
              </a:rPr>
              <a:t>1</a:t>
            </a:r>
            <a:r>
              <a:rPr lang="it-IT" sz="3166" dirty="0">
                <a:solidFill>
                  <a:srgbClr val="000000"/>
                </a:solidFill>
                <a:latin typeface="Calibri" pitchFamily="34" charset="0"/>
              </a:rPr>
              <a:t>, </a:t>
            </a:r>
            <a:r>
              <a:rPr lang="it-IT" sz="3166" baseline="30000" dirty="0">
                <a:solidFill>
                  <a:srgbClr val="000000"/>
                </a:solidFill>
                <a:latin typeface="Calibri" pitchFamily="34" charset="0"/>
              </a:rPr>
              <a:t>1</a:t>
            </a:r>
            <a:r>
              <a:rPr lang="it-IT" sz="3166" dirty="0">
                <a:solidFill>
                  <a:srgbClr val="000000"/>
                </a:solidFill>
                <a:latin typeface="Calibri" pitchFamily="34" charset="0"/>
              </a:rPr>
              <a:t>Dept. </a:t>
            </a:r>
            <a:r>
              <a:rPr lang="it-IT" sz="3166" dirty="0" err="1">
                <a:solidFill>
                  <a:srgbClr val="000000"/>
                </a:solidFill>
                <a:latin typeface="Calibri" pitchFamily="34" charset="0"/>
              </a:rPr>
              <a:t>Biomedical</a:t>
            </a:r>
            <a:r>
              <a:rPr lang="it-IT" sz="3166" dirty="0">
                <a:solidFill>
                  <a:srgbClr val="000000"/>
                </a:solidFill>
                <a:latin typeface="Calibri" pitchFamily="34" charset="0"/>
              </a:rPr>
              <a:t> Sciences, </a:t>
            </a:r>
            <a:r>
              <a:rPr lang="it-IT" sz="3166" baseline="30000" dirty="0">
                <a:solidFill>
                  <a:srgbClr val="000000"/>
                </a:solidFill>
                <a:latin typeface="Calibri" pitchFamily="34" charset="0"/>
              </a:rPr>
              <a:t>2</a:t>
            </a:r>
            <a:r>
              <a:rPr lang="it-IT" sz="3166" dirty="0">
                <a:solidFill>
                  <a:srgbClr val="000000"/>
                </a:solidFill>
                <a:latin typeface="Calibri" pitchFamily="34" charset="0"/>
              </a:rPr>
              <a:t>Dept. </a:t>
            </a:r>
            <a:r>
              <a:rPr lang="it-IT" sz="3166" dirty="0" err="1">
                <a:solidFill>
                  <a:srgbClr val="000000"/>
                </a:solidFill>
                <a:latin typeface="Calibri" pitchFamily="34" charset="0"/>
              </a:rPr>
              <a:t>Biology</a:t>
            </a:r>
            <a:r>
              <a:rPr lang="it-IT" sz="3166" dirty="0">
                <a:solidFill>
                  <a:srgbClr val="000000"/>
                </a:solidFill>
                <a:latin typeface="Calibri" pitchFamily="34" charset="0"/>
              </a:rPr>
              <a:t>, </a:t>
            </a:r>
            <a:r>
              <a:rPr lang="it-IT" sz="3166" dirty="0" err="1">
                <a:solidFill>
                  <a:srgbClr val="000000"/>
                </a:solidFill>
                <a:latin typeface="Calibri" pitchFamily="34" charset="0"/>
              </a:rPr>
              <a:t>University</a:t>
            </a:r>
            <a:r>
              <a:rPr lang="it-IT" sz="3166" dirty="0">
                <a:solidFill>
                  <a:srgbClr val="000000"/>
                </a:solidFill>
                <a:latin typeface="Calibri" pitchFamily="34" charset="0"/>
              </a:rPr>
              <a:t> of Padova, </a:t>
            </a:r>
            <a:r>
              <a:rPr lang="it-IT" sz="3166" dirty="0" err="1">
                <a:solidFill>
                  <a:srgbClr val="000000"/>
                </a:solidFill>
                <a:latin typeface="Calibri" pitchFamily="34" charset="0"/>
              </a:rPr>
              <a:t>Italy</a:t>
            </a:r>
            <a:r>
              <a:rPr lang="it-IT" sz="3166" dirty="0">
                <a:solidFill>
                  <a:srgbClr val="000000"/>
                </a:solidFill>
                <a:latin typeface="Calibri" pitchFamily="34" charset="0"/>
              </a:rPr>
              <a:t>. </a:t>
            </a:r>
          </a:p>
        </p:txBody>
      </p:sp>
      <p:sp>
        <p:nvSpPr>
          <p:cNvPr id="13608" name="Rectangle 296"/>
          <p:cNvSpPr>
            <a:spLocks noChangeArrowheads="1"/>
          </p:cNvSpPr>
          <p:nvPr/>
        </p:nvSpPr>
        <p:spPr bwMode="auto">
          <a:xfrm>
            <a:off x="3012335" y="35255845"/>
            <a:ext cx="19674232" cy="579518"/>
          </a:xfrm>
          <a:prstGeom prst="rect">
            <a:avLst/>
          </a:prstGeom>
          <a:noFill/>
          <a:ln w="9525">
            <a:noFill/>
            <a:miter lim="800000"/>
            <a:headEnd/>
            <a:tailEnd/>
          </a:ln>
          <a:effectLst/>
        </p:spPr>
        <p:txBody>
          <a:bodyPr wrap="none">
            <a:spAutoFit/>
          </a:bodyPr>
          <a:lstStyle/>
          <a:p>
            <a:pPr defTabSz="904816"/>
            <a:r>
              <a:rPr lang="en-US" sz="3166" dirty="0">
                <a:latin typeface="Calibri" pitchFamily="34" charset="0"/>
              </a:rPr>
              <a:t>Funded by: MDA (</a:t>
            </a:r>
            <a:r>
              <a:rPr lang="en-US" sz="3166" dirty="0" err="1">
                <a:latin typeface="Calibri" pitchFamily="34" charset="0"/>
              </a:rPr>
              <a:t>Muscolar</a:t>
            </a:r>
            <a:r>
              <a:rPr lang="en-US" sz="3166" dirty="0">
                <a:latin typeface="Calibri" pitchFamily="34" charset="0"/>
              </a:rPr>
              <a:t> dystrophy association); Italian Telethon, AFM (</a:t>
            </a:r>
            <a:r>
              <a:rPr lang="fr-FR" sz="3166" dirty="0">
                <a:latin typeface="Calibri" pitchFamily="34" charset="0"/>
              </a:rPr>
              <a:t>Association française contre les myopathies)</a:t>
            </a:r>
            <a:endParaRPr lang="en-US" sz="3166" dirty="0">
              <a:latin typeface="Calibri" pitchFamily="34" charset="0"/>
            </a:endParaRPr>
          </a:p>
        </p:txBody>
      </p:sp>
      <p:grpSp>
        <p:nvGrpSpPr>
          <p:cNvPr id="13617" name="Group 11"/>
          <p:cNvGrpSpPr>
            <a:grpSpLocks/>
          </p:cNvGrpSpPr>
          <p:nvPr/>
        </p:nvGrpSpPr>
        <p:grpSpPr bwMode="auto">
          <a:xfrm>
            <a:off x="359512" y="34829080"/>
            <a:ext cx="24538026" cy="1087676"/>
            <a:chOff x="176723" y="34508030"/>
            <a:chExt cx="24946484" cy="1276312"/>
          </a:xfrm>
        </p:grpSpPr>
        <p:sp>
          <p:nvSpPr>
            <p:cNvPr id="13618" name="TextBox 243"/>
            <p:cNvSpPr txBox="1">
              <a:spLocks noChangeArrowheads="1"/>
            </p:cNvSpPr>
            <p:nvPr/>
          </p:nvSpPr>
          <p:spPr bwMode="auto">
            <a:xfrm>
              <a:off x="198957" y="34508030"/>
              <a:ext cx="24924250" cy="500758"/>
            </a:xfrm>
            <a:prstGeom prst="rect">
              <a:avLst/>
            </a:prstGeom>
            <a:noFill/>
            <a:ln w="9525">
              <a:noFill/>
              <a:miter lim="800000"/>
              <a:headEnd/>
              <a:tailEnd/>
            </a:ln>
          </p:spPr>
          <p:txBody>
            <a:bodyPr lIns="128172" tIns="64087" rIns="128172" bIns="64087">
              <a:spAutoFit/>
            </a:bodyPr>
            <a:lstStyle/>
            <a:p>
              <a:pPr algn="ctr"/>
              <a:r>
                <a:rPr lang="it-IT" sz="2375" baseline="30000" dirty="0">
                  <a:latin typeface="Calibri" pitchFamily="34" charset="0"/>
                </a:rPr>
                <a:t>1</a:t>
              </a:r>
              <a:r>
                <a:rPr lang="it-IT" sz="2375" dirty="0">
                  <a:latin typeface="Calibri" pitchFamily="34" charset="0"/>
                </a:rPr>
                <a:t>Gastaldello, AJP 2008; </a:t>
              </a:r>
              <a:r>
                <a:rPr lang="it-IT" sz="2375" baseline="30000" dirty="0">
                  <a:latin typeface="Calibri" pitchFamily="34" charset="0"/>
                </a:rPr>
                <a:t>2</a:t>
              </a:r>
              <a:r>
                <a:rPr lang="it-IT" sz="2375" dirty="0">
                  <a:latin typeface="Calibri" pitchFamily="34" charset="0"/>
                </a:rPr>
                <a:t>Bartoli, </a:t>
              </a:r>
              <a:r>
                <a:rPr lang="it-IT" sz="2375" dirty="0" err="1">
                  <a:latin typeface="Calibri" pitchFamily="34" charset="0"/>
                </a:rPr>
                <a:t>Hum</a:t>
              </a:r>
              <a:r>
                <a:rPr lang="it-IT" sz="2375" dirty="0">
                  <a:latin typeface="Calibri" pitchFamily="34" charset="0"/>
                </a:rPr>
                <a:t> </a:t>
              </a:r>
              <a:r>
                <a:rPr lang="it-IT" sz="2375" dirty="0" err="1">
                  <a:latin typeface="Calibri" pitchFamily="34" charset="0"/>
                </a:rPr>
                <a:t>Mol</a:t>
              </a:r>
              <a:r>
                <a:rPr lang="it-IT" sz="2375" dirty="0">
                  <a:latin typeface="Calibri" pitchFamily="34" charset="0"/>
                </a:rPr>
                <a:t> Genet 2008;  </a:t>
              </a:r>
              <a:r>
                <a:rPr lang="it-IT" sz="2375" baseline="30000" dirty="0">
                  <a:latin typeface="Calibri" pitchFamily="34" charset="0"/>
                </a:rPr>
                <a:t>3</a:t>
              </a:r>
              <a:r>
                <a:rPr lang="it-IT" sz="2375" dirty="0">
                  <a:latin typeface="Calibri" pitchFamily="34" charset="0"/>
                </a:rPr>
                <a:t>Soheili, </a:t>
              </a:r>
              <a:r>
                <a:rPr lang="it-IT" sz="2375" dirty="0" err="1">
                  <a:latin typeface="Calibri" pitchFamily="34" charset="0"/>
                </a:rPr>
                <a:t>Hum</a:t>
              </a:r>
              <a:r>
                <a:rPr lang="it-IT" sz="2375" dirty="0">
                  <a:latin typeface="Calibri" pitchFamily="34" charset="0"/>
                </a:rPr>
                <a:t> </a:t>
              </a:r>
              <a:r>
                <a:rPr lang="it-IT" sz="2375" dirty="0" err="1">
                  <a:latin typeface="Calibri" pitchFamily="34" charset="0"/>
                </a:rPr>
                <a:t>Mutat</a:t>
              </a:r>
              <a:r>
                <a:rPr lang="it-IT" sz="2375" dirty="0">
                  <a:latin typeface="Calibri" pitchFamily="34" charset="0"/>
                </a:rPr>
                <a:t> 2012; </a:t>
              </a:r>
              <a:r>
                <a:rPr lang="it-IT" sz="2375" baseline="30000" dirty="0">
                  <a:latin typeface="Calibri" pitchFamily="34" charset="0"/>
                </a:rPr>
                <a:t>4</a:t>
              </a:r>
              <a:r>
                <a:rPr lang="it-IT" sz="2375" dirty="0">
                  <a:latin typeface="Calibri" pitchFamily="34" charset="0"/>
                </a:rPr>
                <a:t>Bianchini, </a:t>
              </a:r>
              <a:r>
                <a:rPr lang="it-IT" sz="2375" dirty="0" err="1">
                  <a:latin typeface="Calibri" pitchFamily="34" charset="0"/>
                </a:rPr>
                <a:t>Hum</a:t>
              </a:r>
              <a:r>
                <a:rPr lang="it-IT" sz="2375" dirty="0">
                  <a:latin typeface="Calibri" pitchFamily="34" charset="0"/>
                </a:rPr>
                <a:t> </a:t>
              </a:r>
              <a:r>
                <a:rPr lang="it-IT" sz="2375" dirty="0" err="1">
                  <a:latin typeface="Calibri" pitchFamily="34" charset="0"/>
                </a:rPr>
                <a:t>Mol</a:t>
              </a:r>
              <a:r>
                <a:rPr lang="it-IT" sz="2375" dirty="0">
                  <a:latin typeface="Calibri" pitchFamily="34" charset="0"/>
                </a:rPr>
                <a:t> Genet 2014</a:t>
              </a:r>
              <a:r>
                <a:rPr lang="it-IT" sz="2375" baseline="30000" dirty="0">
                  <a:latin typeface="Calibri" pitchFamily="34" charset="0"/>
                </a:rPr>
                <a:t>5 </a:t>
              </a:r>
              <a:r>
                <a:rPr lang="it-IT" sz="2380" b="0" i="0" dirty="0">
                  <a:effectLst/>
                  <a:latin typeface="Calibri "/>
                </a:rPr>
                <a:t>Guyon, BBA 2007</a:t>
              </a:r>
              <a:endParaRPr lang="it-IT" sz="2380" dirty="0">
                <a:latin typeface="Calibri "/>
              </a:endParaRPr>
            </a:p>
          </p:txBody>
        </p:sp>
        <p:sp>
          <p:nvSpPr>
            <p:cNvPr id="245" name="Rectangle 2"/>
            <p:cNvSpPr>
              <a:spLocks noChangeArrowheads="1"/>
            </p:cNvSpPr>
            <p:nvPr/>
          </p:nvSpPr>
          <p:spPr bwMode="auto">
            <a:xfrm>
              <a:off x="176723" y="34524122"/>
              <a:ext cx="24946484" cy="1260220"/>
            </a:xfrm>
            <a:prstGeom prst="rect">
              <a:avLst/>
            </a:prstGeom>
            <a:noFill/>
            <a:ln w="57150" cmpd="sng">
              <a:solidFill>
                <a:srgbClr val="A6A6A6"/>
              </a:solidFill>
              <a:miter lim="800000"/>
              <a:headEnd/>
              <a:tailEnd/>
            </a:ln>
            <a:effectLst/>
          </p:spPr>
          <p:txBody>
            <a:bodyPr wrap="none" lIns="128172" tIns="64087" rIns="128172" bIns="64087" anchor="ctr"/>
            <a:lstStyle/>
            <a:p>
              <a:pPr defTabSz="1281852" fontAlgn="auto">
                <a:spcBef>
                  <a:spcPts val="0"/>
                </a:spcBef>
                <a:spcAft>
                  <a:spcPts val="0"/>
                </a:spcAft>
                <a:buClr>
                  <a:srgbClr val="000000"/>
                </a:buClr>
                <a:buSzPct val="100000"/>
                <a:defRPr/>
              </a:pPr>
              <a:endParaRPr lang="en-US" sz="2573" kern="0" dirty="0">
                <a:ln w="12700" cmpd="sng">
                  <a:solidFill>
                    <a:srgbClr val="000000"/>
                  </a:solidFill>
                </a:ln>
                <a:solidFill>
                  <a:sysClr val="windowText" lastClr="000000"/>
                </a:solidFill>
                <a:latin typeface="+mn-lt"/>
                <a:ea typeface="ＭＳ Ｐゴシック" charset="0"/>
                <a:cs typeface="+mn-cs"/>
              </a:endParaRPr>
            </a:p>
          </p:txBody>
        </p:sp>
      </p:grpSp>
      <p:sp>
        <p:nvSpPr>
          <p:cNvPr id="303" name="Rettangolo 302"/>
          <p:cNvSpPr/>
          <p:nvPr/>
        </p:nvSpPr>
        <p:spPr>
          <a:xfrm>
            <a:off x="11866595" y="15507336"/>
            <a:ext cx="718466" cy="396904"/>
          </a:xfrm>
          <a:prstGeom prst="rect">
            <a:avLst/>
          </a:prstGeom>
        </p:spPr>
        <p:txBody>
          <a:bodyPr wrap="none">
            <a:spAutoFit/>
          </a:bodyPr>
          <a:lstStyle/>
          <a:p>
            <a:pPr defTabSz="904816" fontAlgn="auto">
              <a:spcBef>
                <a:spcPts val="0"/>
              </a:spcBef>
              <a:spcAft>
                <a:spcPts val="0"/>
              </a:spcAft>
              <a:defRPr/>
            </a:pPr>
            <a:r>
              <a:rPr lang="it-IT" sz="1979" b="1" kern="0" dirty="0">
                <a:solidFill>
                  <a:srgbClr val="FF0000"/>
                </a:solidFill>
                <a:latin typeface="Calibri"/>
                <a:cs typeface="+mn-cs"/>
              </a:rPr>
              <a:t>NHEJ</a:t>
            </a:r>
          </a:p>
        </p:txBody>
      </p:sp>
      <p:sp>
        <p:nvSpPr>
          <p:cNvPr id="549" name="CasellaDiTesto 548"/>
          <p:cNvSpPr txBox="1"/>
          <p:nvPr/>
        </p:nvSpPr>
        <p:spPr>
          <a:xfrm>
            <a:off x="7987437" y="13577967"/>
            <a:ext cx="2964273" cy="579518"/>
          </a:xfrm>
          <a:prstGeom prst="rect">
            <a:avLst/>
          </a:prstGeom>
          <a:noFill/>
        </p:spPr>
        <p:txBody>
          <a:bodyPr wrap="none" rtlCol="0">
            <a:spAutoFit/>
          </a:bodyPr>
          <a:lstStyle/>
          <a:p>
            <a:r>
              <a:rPr lang="it-IT" sz="3166" b="1" dirty="0">
                <a:latin typeface="+mn-lt"/>
              </a:rPr>
              <a:t>CRISPR/Cas9 </a:t>
            </a:r>
            <a:r>
              <a:rPr lang="it-IT" sz="3166" b="1" dirty="0" err="1">
                <a:latin typeface="+mn-lt"/>
              </a:rPr>
              <a:t>Inj</a:t>
            </a:r>
            <a:r>
              <a:rPr lang="it-IT" sz="3166" b="1" dirty="0">
                <a:latin typeface="+mn-lt"/>
              </a:rPr>
              <a:t>.</a:t>
            </a:r>
          </a:p>
        </p:txBody>
      </p:sp>
      <p:grpSp>
        <p:nvGrpSpPr>
          <p:cNvPr id="8" name="Gruppo 7">
            <a:extLst>
              <a:ext uri="{FF2B5EF4-FFF2-40B4-BE49-F238E27FC236}">
                <a16:creationId xmlns:a16="http://schemas.microsoft.com/office/drawing/2014/main" id="{0FC60B3B-7C98-4AD1-9FE3-ACEE21DCB45A}"/>
              </a:ext>
            </a:extLst>
          </p:cNvPr>
          <p:cNvGrpSpPr/>
          <p:nvPr/>
        </p:nvGrpSpPr>
        <p:grpSpPr>
          <a:xfrm>
            <a:off x="10679926" y="12797567"/>
            <a:ext cx="3824166" cy="2215225"/>
            <a:chOff x="10679926" y="12845693"/>
            <a:chExt cx="3824166" cy="2215225"/>
          </a:xfrm>
        </p:grpSpPr>
        <p:pic>
          <p:nvPicPr>
            <p:cNvPr id="296"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10722" y="12845693"/>
              <a:ext cx="2793370" cy="1863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 name="Immagine 1"/>
            <p:cNvPicPr>
              <a:picLocks noChangeAspect="1"/>
            </p:cNvPicPr>
            <p:nvPr/>
          </p:nvPicPr>
          <p:blipFill rotWithShape="1">
            <a:blip r:embed="rId6">
              <a:extLst>
                <a:ext uri="{28A0092B-C50C-407E-A947-70E740481C1C}">
                  <a14:useLocalDpi xmlns:a14="http://schemas.microsoft.com/office/drawing/2010/main" val="0"/>
                </a:ext>
              </a:extLst>
            </a:blip>
            <a:srcRect l="6410" t="93708" r="35030" b="864"/>
            <a:stretch/>
          </p:blipFill>
          <p:spPr bwMode="auto">
            <a:xfrm>
              <a:off x="10679926" y="14623991"/>
              <a:ext cx="2906528" cy="436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 name="Picture 9" descr="Immagine correlata"/>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24481" b="54006" l="23333" r="60333">
                          <a14:foregroundMark x1="40500" y1="33531" x2="40500" y2="33531"/>
                          <a14:foregroundMark x1="43000" y1="33383" x2="43000" y2="33383"/>
                          <a14:foregroundMark x1="47167" y1="31157" x2="47167" y2="31157"/>
                          <a14:foregroundMark x1="49833" y1="27893" x2="49833" y2="27893"/>
                          <a14:foregroundMark x1="51833" y1="27893" x2="51833" y2="27893"/>
                          <a14:foregroundMark x1="53167" y1="27003" x2="53167" y2="27003"/>
                          <a14:foregroundMark x1="47667" y1="29377" x2="47667" y2="29377"/>
                          <a14:foregroundMark x1="46333" y1="29377" x2="46333" y2="29377"/>
                          <a14:foregroundMark x1="45167" y1="30415" x2="45167" y2="30415"/>
                          <a14:foregroundMark x1="43833" y1="31306" x2="43833" y2="31306"/>
                          <a14:foregroundMark x1="37167" y1="36499" x2="37167" y2="36499"/>
                        </a14:backgroundRemoval>
                      </a14:imgEffect>
                    </a14:imgLayer>
                  </a14:imgProps>
                </a:ext>
                <a:ext uri="{28A0092B-C50C-407E-A947-70E740481C1C}">
                  <a14:useLocalDpi xmlns:a14="http://schemas.microsoft.com/office/drawing/2010/main" val="0"/>
                </a:ext>
              </a:extLst>
            </a:blip>
            <a:srcRect l="19103" t="23592" r="37486" b="42591"/>
            <a:stretch/>
          </p:blipFill>
          <p:spPr bwMode="auto">
            <a:xfrm>
              <a:off x="10851516" y="13172931"/>
              <a:ext cx="1565278" cy="1369717"/>
            </a:xfrm>
            <a:prstGeom prst="rect">
              <a:avLst/>
            </a:prstGeom>
            <a:noFill/>
            <a:extLst>
              <a:ext uri="{909E8E84-426E-40DD-AFC4-6F175D3DCCD1}">
                <a14:hiddenFill xmlns:a14="http://schemas.microsoft.com/office/drawing/2010/main">
                  <a:solidFill>
                    <a:srgbClr val="FFFFFF"/>
                  </a:solidFill>
                </a14:hiddenFill>
              </a:ext>
            </a:extLst>
          </p:spPr>
        </p:pic>
      </p:grpSp>
      <p:sp>
        <p:nvSpPr>
          <p:cNvPr id="315" name="CasellaDiTesto 314"/>
          <p:cNvSpPr txBox="1"/>
          <p:nvPr/>
        </p:nvSpPr>
        <p:spPr>
          <a:xfrm>
            <a:off x="7916262" y="14167478"/>
            <a:ext cx="2694969" cy="579518"/>
          </a:xfrm>
          <a:prstGeom prst="rect">
            <a:avLst/>
          </a:prstGeom>
          <a:noFill/>
        </p:spPr>
        <p:txBody>
          <a:bodyPr wrap="none" rtlCol="0">
            <a:spAutoFit/>
          </a:bodyPr>
          <a:lstStyle/>
          <a:p>
            <a:pPr algn="ctr" defTabSz="904816" fontAlgn="auto">
              <a:spcBef>
                <a:spcPts val="0"/>
              </a:spcBef>
              <a:spcAft>
                <a:spcPts val="0"/>
              </a:spcAft>
              <a:defRPr/>
            </a:pPr>
            <a:r>
              <a:rPr lang="it-IT" sz="1781" b="1" kern="0" dirty="0">
                <a:solidFill>
                  <a:prstClr val="black"/>
                </a:solidFill>
                <a:latin typeface="Arial"/>
                <a:cs typeface="Arial"/>
              </a:rPr>
              <a:t>Target </a:t>
            </a:r>
            <a:r>
              <a:rPr lang="el-GR" sz="1781" b="1" kern="0" dirty="0">
                <a:solidFill>
                  <a:srgbClr val="FF0000"/>
                </a:solidFill>
                <a:latin typeface="Arial"/>
                <a:cs typeface="Arial"/>
              </a:rPr>
              <a:t>β</a:t>
            </a:r>
            <a:r>
              <a:rPr lang="it-IT" sz="1781" b="1" kern="0" dirty="0">
                <a:solidFill>
                  <a:prstClr val="black"/>
                </a:solidFill>
                <a:latin typeface="Arial"/>
                <a:cs typeface="Arial"/>
              </a:rPr>
              <a:t> or </a:t>
            </a:r>
            <a:r>
              <a:rPr lang="el-GR" sz="1781" b="1" kern="0" dirty="0">
                <a:solidFill>
                  <a:srgbClr val="FF0000"/>
                </a:solidFill>
                <a:latin typeface="Arial"/>
                <a:cs typeface="Arial"/>
              </a:rPr>
              <a:t>δ</a:t>
            </a:r>
            <a:r>
              <a:rPr lang="it-IT" sz="1781" b="1" kern="0" dirty="0">
                <a:solidFill>
                  <a:prstClr val="black"/>
                </a:solidFill>
                <a:latin typeface="Arial"/>
                <a:cs typeface="Arial"/>
              </a:rPr>
              <a:t> SG </a:t>
            </a:r>
            <a:r>
              <a:rPr lang="it-IT" sz="1781" b="1" kern="0" dirty="0" err="1">
                <a:solidFill>
                  <a:prstClr val="black"/>
                </a:solidFill>
                <a:latin typeface="Arial"/>
                <a:cs typeface="Arial"/>
              </a:rPr>
              <a:t>genes</a:t>
            </a:r>
            <a:endParaRPr lang="it-IT" sz="1781" b="1" kern="0" dirty="0">
              <a:solidFill>
                <a:prstClr val="black"/>
              </a:solidFill>
              <a:latin typeface="Arial"/>
              <a:cs typeface="Arial"/>
            </a:endParaRPr>
          </a:p>
          <a:p>
            <a:pPr algn="ctr" defTabSz="904816" fontAlgn="auto">
              <a:spcBef>
                <a:spcPts val="0"/>
              </a:spcBef>
              <a:spcAft>
                <a:spcPts val="0"/>
              </a:spcAft>
              <a:defRPr/>
            </a:pPr>
            <a:r>
              <a:rPr lang="it-IT" sz="1385" kern="0" dirty="0">
                <a:solidFill>
                  <a:prstClr val="black"/>
                </a:solidFill>
                <a:latin typeface="Arial"/>
                <a:cs typeface="Arial"/>
              </a:rPr>
              <a:t> </a:t>
            </a:r>
            <a:endParaRPr lang="it-IT" sz="1385" kern="0" dirty="0">
              <a:solidFill>
                <a:prstClr val="black"/>
              </a:solidFill>
              <a:latin typeface="Calibri"/>
              <a:cs typeface="+mn-cs"/>
            </a:endParaRPr>
          </a:p>
        </p:txBody>
      </p:sp>
      <p:sp>
        <p:nvSpPr>
          <p:cNvPr id="15" name="Rettangolo 14"/>
          <p:cNvSpPr/>
          <p:nvPr/>
        </p:nvSpPr>
        <p:spPr>
          <a:xfrm>
            <a:off x="7546662" y="11579689"/>
            <a:ext cx="8211780" cy="1200329"/>
          </a:xfrm>
          <a:prstGeom prst="rect">
            <a:avLst/>
          </a:prstGeom>
        </p:spPr>
        <p:txBody>
          <a:bodyPr wrap="square">
            <a:spAutoFit/>
          </a:bodyPr>
          <a:lstStyle/>
          <a:p>
            <a:pPr algn="just" defTabSz="4110943"/>
            <a:r>
              <a:rPr lang="en-GB" altLang="it-IT" sz="2400" dirty="0">
                <a:solidFill>
                  <a:prstClr val="black"/>
                </a:solidFill>
                <a:latin typeface="+mn-lt"/>
              </a:rPr>
              <a:t>The CRISPR/Cas9 genome editing technique can be adopted to produce a permanent modification of </a:t>
            </a:r>
            <a:r>
              <a:rPr lang="en-GB" altLang="it-IT" sz="2400" dirty="0">
                <a:latin typeface="+mn-lt"/>
              </a:rPr>
              <a:t>the genome at a predetermined </a:t>
            </a:r>
            <a:r>
              <a:rPr lang="en-GB" altLang="it-IT" sz="2400" dirty="0">
                <a:solidFill>
                  <a:prstClr val="black"/>
                </a:solidFill>
                <a:latin typeface="+mn-lt"/>
              </a:rPr>
              <a:t>locus; both </a:t>
            </a:r>
            <a:r>
              <a:rPr lang="en-GB" altLang="it-IT" sz="2400" dirty="0">
                <a:latin typeface="+mn-lt"/>
              </a:rPr>
              <a:t>KO and KI can be generated.</a:t>
            </a:r>
            <a:endParaRPr lang="en-GB" altLang="it-IT" sz="2400" dirty="0">
              <a:solidFill>
                <a:prstClr val="black"/>
              </a:solidFill>
              <a:latin typeface="+mn-lt"/>
            </a:endParaRPr>
          </a:p>
        </p:txBody>
      </p:sp>
      <p:sp>
        <p:nvSpPr>
          <p:cNvPr id="309" name="CasellaDiTesto 308"/>
          <p:cNvSpPr txBox="1"/>
          <p:nvPr/>
        </p:nvSpPr>
        <p:spPr>
          <a:xfrm>
            <a:off x="11817703" y="14888533"/>
            <a:ext cx="869149" cy="396904"/>
          </a:xfrm>
          <a:prstGeom prst="rect">
            <a:avLst/>
          </a:prstGeom>
          <a:noFill/>
        </p:spPr>
        <p:txBody>
          <a:bodyPr wrap="none" rtlCol="0">
            <a:spAutoFit/>
          </a:bodyPr>
          <a:lstStyle/>
          <a:p>
            <a:pPr defTabSz="904816" fontAlgn="auto">
              <a:spcBef>
                <a:spcPts val="0"/>
              </a:spcBef>
              <a:spcAft>
                <a:spcPts val="0"/>
              </a:spcAft>
              <a:defRPr/>
            </a:pPr>
            <a:r>
              <a:rPr lang="it-IT" sz="1979" b="1" kern="0" dirty="0">
                <a:solidFill>
                  <a:srgbClr val="FF0000"/>
                </a:solidFill>
                <a:latin typeface="Calibri"/>
                <a:cs typeface="+mn-cs"/>
              </a:rPr>
              <a:t>Repair</a:t>
            </a:r>
          </a:p>
        </p:txBody>
      </p:sp>
      <p:sp>
        <p:nvSpPr>
          <p:cNvPr id="444" name="Rectangle 144"/>
          <p:cNvSpPr>
            <a:spLocks noChangeArrowheads="1"/>
          </p:cNvSpPr>
          <p:nvPr/>
        </p:nvSpPr>
        <p:spPr bwMode="auto">
          <a:xfrm>
            <a:off x="8031820" y="10664337"/>
            <a:ext cx="9215280" cy="762196"/>
          </a:xfrm>
          <a:prstGeom prst="rect">
            <a:avLst/>
          </a:prstGeom>
          <a:noFill/>
          <a:ln w="9525">
            <a:noFill/>
            <a:miter lim="800000"/>
            <a:headEnd/>
            <a:tailEnd/>
          </a:ln>
        </p:spPr>
        <p:txBody>
          <a:bodyPr wrap="none">
            <a:spAutoFit/>
          </a:bodyPr>
          <a:lstStyle/>
          <a:p>
            <a:pPr algn="ctr" defTabSz="904816"/>
            <a:r>
              <a:rPr lang="en-US" sz="4353" b="1" dirty="0">
                <a:solidFill>
                  <a:srgbClr val="4F81BD"/>
                </a:solidFill>
                <a:latin typeface="Calibri" pitchFamily="34" charset="0"/>
              </a:rPr>
              <a:t>Zebrafish models of Sarcoglycanopathy</a:t>
            </a:r>
            <a:endParaRPr lang="it-IT" sz="4353" b="1" dirty="0">
              <a:solidFill>
                <a:srgbClr val="4F81BD"/>
              </a:solidFill>
              <a:latin typeface="Calibri" pitchFamily="34" charset="0"/>
            </a:endParaRPr>
          </a:p>
        </p:txBody>
      </p:sp>
      <p:sp>
        <p:nvSpPr>
          <p:cNvPr id="409" name="Rettangolo 408"/>
          <p:cNvSpPr/>
          <p:nvPr/>
        </p:nvSpPr>
        <p:spPr>
          <a:xfrm>
            <a:off x="5501211" y="13790927"/>
            <a:ext cx="235503" cy="84079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8150"/>
          </a:p>
        </p:txBody>
      </p:sp>
      <p:grpSp>
        <p:nvGrpSpPr>
          <p:cNvPr id="3" name="Gruppo 2"/>
          <p:cNvGrpSpPr/>
          <p:nvPr/>
        </p:nvGrpSpPr>
        <p:grpSpPr>
          <a:xfrm>
            <a:off x="9637279" y="15915349"/>
            <a:ext cx="4944874" cy="1806285"/>
            <a:chOff x="19209921" y="14489085"/>
            <a:chExt cx="5117253" cy="1961120"/>
          </a:xfrm>
        </p:grpSpPr>
        <p:pic>
          <p:nvPicPr>
            <p:cNvPr id="298" name="Immagine 3"/>
            <p:cNvPicPr>
              <a:picLocks noChangeAspect="1"/>
            </p:cNvPicPr>
            <p:nvPr/>
          </p:nvPicPr>
          <p:blipFill rotWithShape="1">
            <a:blip r:embed="rId9">
              <a:extLst>
                <a:ext uri="{28A0092B-C50C-407E-A947-70E740481C1C}">
                  <a14:useLocalDpi xmlns:a14="http://schemas.microsoft.com/office/drawing/2010/main" val="0"/>
                </a:ext>
              </a:extLst>
            </a:blip>
            <a:srcRect l="49513" t="57778" r="26994" b="21663"/>
            <a:stretch/>
          </p:blipFill>
          <p:spPr bwMode="auto">
            <a:xfrm>
              <a:off x="19451245" y="14489085"/>
              <a:ext cx="4012707" cy="140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9" name="CasellaDiTesto 29"/>
            <p:cNvSpPr txBox="1">
              <a:spLocks noChangeArrowheads="1"/>
            </p:cNvSpPr>
            <p:nvPr/>
          </p:nvSpPr>
          <p:spPr bwMode="auto">
            <a:xfrm>
              <a:off x="19209921" y="15987492"/>
              <a:ext cx="5117253" cy="46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bg1"/>
                  </a:solidFill>
                  <a:latin typeface="Arial" panose="020B0604020202020204" pitchFamily="34" charset="0"/>
                </a:defRPr>
              </a:lvl1pPr>
              <a:lvl2pPr marL="742950" indent="-285750">
                <a:defRPr b="1">
                  <a:solidFill>
                    <a:schemeClr val="bg1"/>
                  </a:solidFill>
                  <a:latin typeface="Arial" panose="020B0604020202020204" pitchFamily="34" charset="0"/>
                </a:defRPr>
              </a:lvl2pPr>
              <a:lvl3pPr marL="1143000" indent="-228600">
                <a:defRPr b="1">
                  <a:solidFill>
                    <a:schemeClr val="bg1"/>
                  </a:solidFill>
                  <a:latin typeface="Arial" panose="020B0604020202020204" pitchFamily="34" charset="0"/>
                </a:defRPr>
              </a:lvl3pPr>
              <a:lvl4pPr marL="1600200" indent="-228600">
                <a:defRPr b="1">
                  <a:solidFill>
                    <a:schemeClr val="bg1"/>
                  </a:solidFill>
                  <a:latin typeface="Arial" panose="020B0604020202020204" pitchFamily="34" charset="0"/>
                </a:defRPr>
              </a:lvl4pPr>
              <a:lvl5pPr marL="2057400" indent="-228600">
                <a:defRPr b="1">
                  <a:solidFill>
                    <a:schemeClr val="bg1"/>
                  </a:solidFill>
                  <a:latin typeface="Arial" panose="020B0604020202020204" pitchFamily="34" charset="0"/>
                </a:defRPr>
              </a:lvl5pPr>
              <a:lvl6pPr marL="2514600" indent="-228600" eaLnBrk="0" fontAlgn="base" hangingPunct="0">
                <a:spcBef>
                  <a:spcPct val="0"/>
                </a:spcBef>
                <a:spcAft>
                  <a:spcPct val="0"/>
                </a:spcAft>
                <a:defRPr b="1">
                  <a:solidFill>
                    <a:schemeClr val="bg1"/>
                  </a:solidFill>
                  <a:latin typeface="Arial" panose="020B0604020202020204" pitchFamily="34" charset="0"/>
                </a:defRPr>
              </a:lvl6pPr>
              <a:lvl7pPr marL="2971800" indent="-228600" eaLnBrk="0" fontAlgn="base" hangingPunct="0">
                <a:spcBef>
                  <a:spcPct val="0"/>
                </a:spcBef>
                <a:spcAft>
                  <a:spcPct val="0"/>
                </a:spcAft>
                <a:defRPr b="1">
                  <a:solidFill>
                    <a:schemeClr val="bg1"/>
                  </a:solidFill>
                  <a:latin typeface="Arial" panose="020B0604020202020204" pitchFamily="34" charset="0"/>
                </a:defRPr>
              </a:lvl7pPr>
              <a:lvl8pPr marL="3429000" indent="-228600" eaLnBrk="0" fontAlgn="base" hangingPunct="0">
                <a:spcBef>
                  <a:spcPct val="0"/>
                </a:spcBef>
                <a:spcAft>
                  <a:spcPct val="0"/>
                </a:spcAft>
                <a:defRPr b="1">
                  <a:solidFill>
                    <a:schemeClr val="bg1"/>
                  </a:solidFill>
                  <a:latin typeface="Arial" panose="020B0604020202020204" pitchFamily="34" charset="0"/>
                </a:defRPr>
              </a:lvl8pPr>
              <a:lvl9pPr marL="3886200" indent="-228600" eaLnBrk="0" fontAlgn="base" hangingPunct="0">
                <a:spcBef>
                  <a:spcPct val="0"/>
                </a:spcBef>
                <a:spcAft>
                  <a:spcPct val="0"/>
                </a:spcAft>
                <a:defRPr b="1">
                  <a:solidFill>
                    <a:schemeClr val="bg1"/>
                  </a:solidFill>
                  <a:latin typeface="Arial" panose="020B0604020202020204" pitchFamily="34" charset="0"/>
                </a:defRPr>
              </a:lvl9pPr>
            </a:lstStyle>
            <a:p>
              <a:pPr algn="ctr" defTabSz="904816" fontAlgn="auto">
                <a:spcBef>
                  <a:spcPts val="0"/>
                </a:spcBef>
                <a:spcAft>
                  <a:spcPts val="0"/>
                </a:spcAft>
                <a:defRPr/>
              </a:pPr>
              <a:r>
                <a:rPr lang="en-US" altLang="en-US" sz="2375" kern="0" dirty="0">
                  <a:solidFill>
                    <a:srgbClr val="FF0000"/>
                  </a:solidFill>
                  <a:latin typeface="Calibri" panose="020F0502020204030204" pitchFamily="34" charset="0"/>
                  <a:cs typeface="+mn-cs"/>
                </a:rPr>
                <a:t>Alteration in the reading frame: KO</a:t>
              </a:r>
            </a:p>
          </p:txBody>
        </p:sp>
      </p:grpSp>
      <p:pic>
        <p:nvPicPr>
          <p:cNvPr id="412" name="Picture 7" descr="C:\Users\cfecchio\Desktop\chiara\Immagine sopra.tif">
            <a:extLst>
              <a:ext uri="{FF2B5EF4-FFF2-40B4-BE49-F238E27FC236}">
                <a16:creationId xmlns:a16="http://schemas.microsoft.com/office/drawing/2014/main" id="{B5ADCCF6-F34C-4DC3-BB59-BB731022181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57584" y="5280447"/>
            <a:ext cx="4053920" cy="388766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ttore 2 4">
            <a:extLst>
              <a:ext uri="{FF2B5EF4-FFF2-40B4-BE49-F238E27FC236}">
                <a16:creationId xmlns:a16="http://schemas.microsoft.com/office/drawing/2014/main" id="{6EBA749F-2E9E-427C-AE5A-1958E67A596C}"/>
              </a:ext>
            </a:extLst>
          </p:cNvPr>
          <p:cNvCxnSpPr>
            <a:stCxn id="309" idx="2"/>
            <a:endCxn id="303" idx="0"/>
          </p:cNvCxnSpPr>
          <p:nvPr/>
        </p:nvCxnSpPr>
        <p:spPr>
          <a:xfrm flipH="1">
            <a:off x="12225828" y="15285437"/>
            <a:ext cx="26450" cy="22189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0" name="Rettangolo 99">
            <a:extLst>
              <a:ext uri="{FF2B5EF4-FFF2-40B4-BE49-F238E27FC236}">
                <a16:creationId xmlns:a16="http://schemas.microsoft.com/office/drawing/2014/main" id="{E4CD9616-7371-4D10-B41B-B2F669215A38}"/>
              </a:ext>
            </a:extLst>
          </p:cNvPr>
          <p:cNvSpPr/>
          <p:nvPr/>
        </p:nvSpPr>
        <p:spPr>
          <a:xfrm>
            <a:off x="16093774" y="11578835"/>
            <a:ext cx="8635846" cy="1938992"/>
          </a:xfrm>
          <a:prstGeom prst="rect">
            <a:avLst/>
          </a:prstGeom>
        </p:spPr>
        <p:txBody>
          <a:bodyPr wrap="square">
            <a:spAutoFit/>
          </a:bodyPr>
          <a:lstStyle/>
          <a:p>
            <a:pPr algn="just" defTabSz="4110943"/>
            <a:r>
              <a:rPr lang="en-GB" sz="2400" kern="0" dirty="0">
                <a:solidFill>
                  <a:prstClr val="black"/>
                </a:solidFill>
                <a:latin typeface="+mn-lt"/>
                <a:cs typeface="Arial"/>
              </a:rPr>
              <a:t>β-SG (</a:t>
            </a:r>
            <a:r>
              <a:rPr kumimoji="0" lang="en-GB" sz="2400" b="1" i="1" u="none" strike="noStrike" kern="1200" cap="none" spc="0" normalizeH="0" baseline="0" noProof="0" dirty="0" err="1">
                <a:ln>
                  <a:noFill/>
                </a:ln>
                <a:solidFill>
                  <a:srgbClr val="FF0000"/>
                </a:solidFill>
                <a:effectLst/>
                <a:uLnTx/>
                <a:uFillTx/>
                <a:latin typeface="+mn-lt"/>
                <a:ea typeface="+mn-ea"/>
                <a:cs typeface="+mn-cs"/>
              </a:rPr>
              <a:t>sgcb</a:t>
            </a:r>
            <a:r>
              <a:rPr kumimoji="0" lang="en-GB" sz="2400" b="1" i="1" u="none" strike="noStrike" kern="1200" cap="none" spc="0" normalizeH="0" baseline="30000" noProof="0" dirty="0">
                <a:ln>
                  <a:noFill/>
                </a:ln>
                <a:solidFill>
                  <a:srgbClr val="FF0000"/>
                </a:solidFill>
                <a:effectLst/>
                <a:uLnTx/>
                <a:uFillTx/>
                <a:latin typeface="+mn-lt"/>
                <a:ea typeface="+mn-ea"/>
                <a:cs typeface="+mn-cs"/>
              </a:rPr>
              <a:t> -/-</a:t>
            </a:r>
            <a:r>
              <a:rPr lang="en-GB" sz="2400" kern="0" dirty="0">
                <a:solidFill>
                  <a:prstClr val="black"/>
                </a:solidFill>
                <a:latin typeface="+mn-lt"/>
                <a:cs typeface="Arial"/>
              </a:rPr>
              <a:t>) and δ-SG (</a:t>
            </a:r>
            <a:r>
              <a:rPr lang="en-GB" sz="2400" b="1" i="1" dirty="0" err="1">
                <a:solidFill>
                  <a:srgbClr val="FF0000"/>
                </a:solidFill>
                <a:latin typeface="+mn-lt"/>
                <a:cs typeface="+mn-cs"/>
              </a:rPr>
              <a:t>sgcd</a:t>
            </a:r>
            <a:r>
              <a:rPr lang="en-GB" sz="2400" b="1" i="1" dirty="0">
                <a:solidFill>
                  <a:srgbClr val="FF0000"/>
                </a:solidFill>
                <a:latin typeface="+mn-lt"/>
                <a:cs typeface="+mn-cs"/>
              </a:rPr>
              <a:t> </a:t>
            </a:r>
            <a:r>
              <a:rPr lang="en-GB" sz="2400" b="1" i="1" baseline="30000" dirty="0">
                <a:solidFill>
                  <a:srgbClr val="FF0000"/>
                </a:solidFill>
                <a:latin typeface="+mn-lt"/>
                <a:cs typeface="+mn-cs"/>
              </a:rPr>
              <a:t>-/-</a:t>
            </a:r>
            <a:r>
              <a:rPr lang="en-GB" sz="2400" dirty="0">
                <a:solidFill>
                  <a:prstClr val="black"/>
                </a:solidFill>
                <a:latin typeface="+mn-lt"/>
              </a:rPr>
              <a:t>)</a:t>
            </a:r>
            <a:r>
              <a:rPr lang="en-GB" sz="2400" kern="0" dirty="0">
                <a:solidFill>
                  <a:prstClr val="black"/>
                </a:solidFill>
                <a:latin typeface="+mn-lt"/>
                <a:cs typeface="Arial"/>
              </a:rPr>
              <a:t> knock out zebrafish lines have been generated. First characterization evidenced a very mild </a:t>
            </a:r>
            <a:r>
              <a:rPr lang="en-GB" altLang="it-IT" sz="2400" dirty="0">
                <a:solidFill>
                  <a:prstClr val="black"/>
                </a:solidFill>
                <a:latin typeface="+mn-lt"/>
              </a:rPr>
              <a:t>phenotype at embryonic and larval stages.</a:t>
            </a:r>
          </a:p>
          <a:p>
            <a:pPr algn="just" defTabSz="4110943"/>
            <a:r>
              <a:rPr lang="en-GB" altLang="it-IT" sz="2400" dirty="0">
                <a:solidFill>
                  <a:prstClr val="black"/>
                </a:solidFill>
                <a:latin typeface="+mn-lt"/>
              </a:rPr>
              <a:t>A double SG-KO (</a:t>
            </a:r>
            <a:r>
              <a:rPr lang="en-GB" altLang="it-IT" sz="2400" dirty="0">
                <a:solidFill>
                  <a:srgbClr val="FF0000"/>
                </a:solidFill>
                <a:latin typeface="+mn-lt"/>
              </a:rPr>
              <a:t>DKO</a:t>
            </a:r>
            <a:r>
              <a:rPr lang="en-GB" altLang="it-IT" sz="2400" dirty="0">
                <a:solidFill>
                  <a:prstClr val="black"/>
                </a:solidFill>
                <a:latin typeface="+mn-lt"/>
              </a:rPr>
              <a:t>) line (</a:t>
            </a:r>
            <a:r>
              <a:rPr lang="en-GB" sz="2400" b="1" i="1" dirty="0">
                <a:solidFill>
                  <a:srgbClr val="FF0000"/>
                </a:solidFill>
                <a:latin typeface="+mn-lt"/>
              </a:rPr>
              <a:t>sgcb </a:t>
            </a:r>
            <a:r>
              <a:rPr lang="en-GB" sz="2400" b="1" i="1" baseline="30000" dirty="0">
                <a:solidFill>
                  <a:srgbClr val="FF0000"/>
                </a:solidFill>
                <a:latin typeface="+mn-lt"/>
              </a:rPr>
              <a:t>-/-</a:t>
            </a:r>
            <a:r>
              <a:rPr lang="en-GB" sz="2400" b="1" i="1" dirty="0">
                <a:solidFill>
                  <a:srgbClr val="FF0000"/>
                </a:solidFill>
                <a:latin typeface="+mn-lt"/>
              </a:rPr>
              <a:t>/sgcd </a:t>
            </a:r>
            <a:r>
              <a:rPr lang="en-GB" sz="2400" b="1" i="1" baseline="30000" dirty="0">
                <a:solidFill>
                  <a:srgbClr val="FF0000"/>
                </a:solidFill>
                <a:latin typeface="+mn-lt"/>
              </a:rPr>
              <a:t>-/-</a:t>
            </a:r>
            <a:r>
              <a:rPr lang="en-GB" sz="2400" dirty="0">
                <a:solidFill>
                  <a:srgbClr val="FF0000"/>
                </a:solidFill>
              </a:rPr>
              <a:t>) </a:t>
            </a:r>
            <a:r>
              <a:rPr lang="en-GB" altLang="it-IT" sz="2400" dirty="0">
                <a:solidFill>
                  <a:prstClr val="black"/>
                </a:solidFill>
                <a:latin typeface="+mn-lt"/>
              </a:rPr>
              <a:t>was generated by crossing the single SG-KO zebrafish.</a:t>
            </a:r>
          </a:p>
        </p:txBody>
      </p:sp>
      <p:sp>
        <p:nvSpPr>
          <p:cNvPr id="23" name="CasellaDiTesto 22">
            <a:extLst>
              <a:ext uri="{FF2B5EF4-FFF2-40B4-BE49-F238E27FC236}">
                <a16:creationId xmlns:a16="http://schemas.microsoft.com/office/drawing/2014/main" id="{CDEF5027-64F6-4DB1-A3DA-FB95F2ED41B1}"/>
              </a:ext>
            </a:extLst>
          </p:cNvPr>
          <p:cNvSpPr txBox="1"/>
          <p:nvPr/>
        </p:nvSpPr>
        <p:spPr>
          <a:xfrm>
            <a:off x="446596" y="15232354"/>
            <a:ext cx="7028892" cy="2677656"/>
          </a:xfrm>
          <a:prstGeom prst="rect">
            <a:avLst/>
          </a:prstGeom>
          <a:noFill/>
        </p:spPr>
        <p:txBody>
          <a:bodyPr wrap="square" rtlCol="0">
            <a:spAutoFit/>
          </a:bodyPr>
          <a:lstStyle/>
          <a:p>
            <a:pPr algn="just"/>
            <a:r>
              <a:rPr lang="en-GB" sz="2400" dirty="0">
                <a:solidFill>
                  <a:srgbClr val="2E2E2E"/>
                </a:solidFill>
                <a:latin typeface="+mn-lt"/>
              </a:rPr>
              <a:t>Like in human, z</a:t>
            </a:r>
            <a:r>
              <a:rPr lang="en-GB" sz="2400" b="0" i="0" dirty="0">
                <a:solidFill>
                  <a:srgbClr val="2E2E2E"/>
                </a:solidFill>
                <a:effectLst/>
                <a:latin typeface="+mn-lt"/>
              </a:rPr>
              <a:t>ebrafish muscle presents </a:t>
            </a:r>
            <a:r>
              <a:rPr lang="en-GB" sz="2400" dirty="0">
                <a:solidFill>
                  <a:srgbClr val="2E2E2E"/>
                </a:solidFill>
                <a:latin typeface="+mn-lt"/>
              </a:rPr>
              <a:t>at the sarcolemma</a:t>
            </a:r>
            <a:r>
              <a:rPr lang="en-GB" sz="2400" b="0" i="0" dirty="0">
                <a:solidFill>
                  <a:srgbClr val="2E2E2E"/>
                </a:solidFill>
                <a:effectLst/>
                <a:latin typeface="+mn-lt"/>
              </a:rPr>
              <a:t> the key proteins of the Dystrophin Glycoprotein complex. </a:t>
            </a:r>
          </a:p>
          <a:p>
            <a:pPr algn="just"/>
            <a:r>
              <a:rPr lang="en-GB" sz="2400" dirty="0">
                <a:effectLst/>
                <a:latin typeface="+mn-lt"/>
                <a:ea typeface="Calibri" panose="020F0502020204030204" pitchFamily="34" charset="0"/>
                <a:cs typeface="Arial" panose="020B0604020202020204" pitchFamily="34" charset="0"/>
              </a:rPr>
              <a:t>β- and δ-SG are the most conserved SGs.</a:t>
            </a:r>
          </a:p>
          <a:p>
            <a:pPr algn="just"/>
            <a:r>
              <a:rPr lang="en-GB" sz="2400" dirty="0">
                <a:solidFill>
                  <a:srgbClr val="FF0000"/>
                </a:solidFill>
                <a:effectLst/>
                <a:latin typeface="+mn-lt"/>
                <a:ea typeface="Calibri" panose="020F0502020204030204" pitchFamily="34" charset="0"/>
                <a:cs typeface="Arial" panose="020B0604020202020204" pitchFamily="34" charset="0"/>
              </a:rPr>
              <a:t>β-SG</a:t>
            </a:r>
            <a:r>
              <a:rPr lang="en-GB" sz="2400" dirty="0">
                <a:effectLst/>
                <a:latin typeface="+mn-lt"/>
                <a:ea typeface="Calibri" panose="020F0502020204030204" pitchFamily="34" charset="0"/>
                <a:cs typeface="Arial" panose="020B0604020202020204" pitchFamily="34" charset="0"/>
              </a:rPr>
              <a:t> (coded by </a:t>
            </a:r>
            <a:r>
              <a:rPr lang="en-GB" sz="2400" dirty="0">
                <a:solidFill>
                  <a:srgbClr val="FF0000"/>
                </a:solidFill>
                <a:effectLst/>
                <a:latin typeface="+mn-lt"/>
                <a:ea typeface="Calibri" panose="020F0502020204030204" pitchFamily="34" charset="0"/>
                <a:cs typeface="Arial" panose="020B0604020202020204" pitchFamily="34" charset="0"/>
              </a:rPr>
              <a:t>z-</a:t>
            </a:r>
            <a:r>
              <a:rPr lang="en-GB" sz="2400" i="1" dirty="0" err="1">
                <a:solidFill>
                  <a:srgbClr val="FF0000"/>
                </a:solidFill>
                <a:effectLst/>
                <a:latin typeface="+mn-lt"/>
                <a:ea typeface="Calibri" panose="020F0502020204030204" pitchFamily="34" charset="0"/>
                <a:cs typeface="Arial" panose="020B0604020202020204" pitchFamily="34" charset="0"/>
              </a:rPr>
              <a:t>scgb</a:t>
            </a:r>
            <a:r>
              <a:rPr lang="en-GB" sz="2400" dirty="0">
                <a:effectLst/>
                <a:latin typeface="+mn-lt"/>
                <a:ea typeface="Calibri" panose="020F0502020204030204" pitchFamily="34" charset="0"/>
                <a:cs typeface="Arial" panose="020B0604020202020204" pitchFamily="34" charset="0"/>
              </a:rPr>
              <a:t>) is 75% identical and 87% similar and </a:t>
            </a:r>
            <a:r>
              <a:rPr lang="en-GB" sz="2400" dirty="0">
                <a:solidFill>
                  <a:srgbClr val="FF0000"/>
                </a:solidFill>
                <a:effectLst/>
                <a:latin typeface="+mn-lt"/>
                <a:ea typeface="Calibri" panose="020F0502020204030204" pitchFamily="34" charset="0"/>
                <a:cs typeface="Arial" panose="020B0604020202020204" pitchFamily="34" charset="0"/>
              </a:rPr>
              <a:t>δ-SG </a:t>
            </a:r>
            <a:r>
              <a:rPr lang="en-GB" sz="2400" dirty="0">
                <a:effectLst/>
                <a:latin typeface="+mn-lt"/>
                <a:ea typeface="Calibri" panose="020F0502020204030204" pitchFamily="34" charset="0"/>
                <a:cs typeface="Arial" panose="020B0604020202020204" pitchFamily="34" charset="0"/>
              </a:rPr>
              <a:t>(coded by </a:t>
            </a:r>
            <a:r>
              <a:rPr lang="en-GB" sz="2400" dirty="0">
                <a:solidFill>
                  <a:srgbClr val="FF0000"/>
                </a:solidFill>
                <a:effectLst/>
                <a:latin typeface="+mn-lt"/>
                <a:ea typeface="Calibri" panose="020F0502020204030204" pitchFamily="34" charset="0"/>
                <a:cs typeface="Arial" panose="020B0604020202020204" pitchFamily="34" charset="0"/>
              </a:rPr>
              <a:t>z-</a:t>
            </a:r>
            <a:r>
              <a:rPr lang="en-GB" sz="2400" i="1" dirty="0" err="1">
                <a:solidFill>
                  <a:srgbClr val="FF0000"/>
                </a:solidFill>
                <a:effectLst/>
                <a:latin typeface="+mn-lt"/>
                <a:ea typeface="Calibri" panose="020F0502020204030204" pitchFamily="34" charset="0"/>
                <a:cs typeface="Arial" panose="020B0604020202020204" pitchFamily="34" charset="0"/>
              </a:rPr>
              <a:t>sgcd</a:t>
            </a:r>
            <a:r>
              <a:rPr lang="en-GB" sz="2400" dirty="0">
                <a:effectLst/>
                <a:latin typeface="+mn-lt"/>
                <a:ea typeface="Calibri" panose="020F0502020204030204" pitchFamily="34" charset="0"/>
                <a:cs typeface="Arial" panose="020B0604020202020204" pitchFamily="34" charset="0"/>
              </a:rPr>
              <a:t>) is 72% identical and 87% similar to the human orthologues. </a:t>
            </a:r>
          </a:p>
        </p:txBody>
      </p:sp>
      <p:pic>
        <p:nvPicPr>
          <p:cNvPr id="26" name="Immagine 25">
            <a:extLst>
              <a:ext uri="{FF2B5EF4-FFF2-40B4-BE49-F238E27FC236}">
                <a16:creationId xmlns:a16="http://schemas.microsoft.com/office/drawing/2014/main" id="{30C80F47-E78C-4007-8585-88CCED927831}"/>
              </a:ext>
            </a:extLst>
          </p:cNvPr>
          <p:cNvPicPr>
            <a:picLocks noChangeAspect="1"/>
          </p:cNvPicPr>
          <p:nvPr/>
        </p:nvPicPr>
        <p:blipFill>
          <a:blip r:embed="rId11"/>
          <a:stretch>
            <a:fillRect/>
          </a:stretch>
        </p:blipFill>
        <p:spPr>
          <a:xfrm>
            <a:off x="641156" y="11010083"/>
            <a:ext cx="5489576" cy="4104356"/>
          </a:xfrm>
          <a:prstGeom prst="rect">
            <a:avLst/>
          </a:prstGeom>
        </p:spPr>
      </p:pic>
      <p:sp>
        <p:nvSpPr>
          <p:cNvPr id="36" name="Rettangolo 35">
            <a:extLst>
              <a:ext uri="{FF2B5EF4-FFF2-40B4-BE49-F238E27FC236}">
                <a16:creationId xmlns:a16="http://schemas.microsoft.com/office/drawing/2014/main" id="{49A88EF0-8F5C-4D13-BE89-F747DD7F9B33}"/>
              </a:ext>
            </a:extLst>
          </p:cNvPr>
          <p:cNvSpPr/>
          <p:nvPr/>
        </p:nvSpPr>
        <p:spPr>
          <a:xfrm>
            <a:off x="130024" y="18256002"/>
            <a:ext cx="24934927" cy="13556032"/>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3" name="Rectangle 144">
            <a:extLst>
              <a:ext uri="{FF2B5EF4-FFF2-40B4-BE49-F238E27FC236}">
                <a16:creationId xmlns:a16="http://schemas.microsoft.com/office/drawing/2014/main" id="{6E4AC911-89DC-4FEE-A0DA-B3AD30DF0DEF}"/>
              </a:ext>
            </a:extLst>
          </p:cNvPr>
          <p:cNvSpPr>
            <a:spLocks noChangeArrowheads="1"/>
          </p:cNvSpPr>
          <p:nvPr/>
        </p:nvSpPr>
        <p:spPr bwMode="auto">
          <a:xfrm>
            <a:off x="7675041" y="18347477"/>
            <a:ext cx="8843768" cy="762196"/>
          </a:xfrm>
          <a:prstGeom prst="rect">
            <a:avLst/>
          </a:prstGeom>
          <a:noFill/>
          <a:ln w="9525">
            <a:noFill/>
            <a:miter lim="800000"/>
            <a:headEnd/>
            <a:tailEnd/>
          </a:ln>
        </p:spPr>
        <p:txBody>
          <a:bodyPr wrap="none">
            <a:spAutoFit/>
          </a:bodyPr>
          <a:lstStyle/>
          <a:p>
            <a:pPr algn="ctr" defTabSz="904816"/>
            <a:r>
              <a:rPr lang="en-US" sz="4353" b="1" dirty="0">
                <a:solidFill>
                  <a:srgbClr val="00B050"/>
                </a:solidFill>
                <a:latin typeface="Calibri" pitchFamily="34" charset="0"/>
              </a:rPr>
              <a:t>Characterization of zebrafish mutants</a:t>
            </a:r>
            <a:endParaRPr lang="it-IT" sz="4353" b="1" dirty="0">
              <a:solidFill>
                <a:srgbClr val="00B050"/>
              </a:solidFill>
              <a:latin typeface="Calibri" pitchFamily="34" charset="0"/>
            </a:endParaRPr>
          </a:p>
        </p:txBody>
      </p:sp>
      <p:sp>
        <p:nvSpPr>
          <p:cNvPr id="39" name="CasellaDiTesto 38">
            <a:extLst>
              <a:ext uri="{FF2B5EF4-FFF2-40B4-BE49-F238E27FC236}">
                <a16:creationId xmlns:a16="http://schemas.microsoft.com/office/drawing/2014/main" id="{C9DD2666-F1B6-4BD7-A350-774A5ECC188D}"/>
              </a:ext>
            </a:extLst>
          </p:cNvPr>
          <p:cNvSpPr txBox="1"/>
          <p:nvPr/>
        </p:nvSpPr>
        <p:spPr>
          <a:xfrm>
            <a:off x="4765722" y="20090423"/>
            <a:ext cx="3980311" cy="4893647"/>
          </a:xfrm>
          <a:prstGeom prst="rect">
            <a:avLst/>
          </a:prstGeom>
          <a:noFill/>
        </p:spPr>
        <p:txBody>
          <a:bodyPr wrap="square" rtlCol="0">
            <a:spAutoFit/>
          </a:bodyPr>
          <a:lstStyle/>
          <a:p>
            <a:pPr algn="just"/>
            <a:r>
              <a:rPr lang="en-US" sz="2400" dirty="0">
                <a:latin typeface="+mn-lt"/>
              </a:rPr>
              <a:t>Birefringence is a physical property in which light is rotated as it passes through ordered matter, such as the pseudo-crystalline array of muscle sarcomeres.</a:t>
            </a:r>
          </a:p>
          <a:p>
            <a:pPr algn="just"/>
            <a:r>
              <a:rPr lang="en-US" sz="2400" dirty="0">
                <a:latin typeface="+mn-lt"/>
              </a:rPr>
              <a:t>A decrease in the intensity of light could be indicative of the alteration of the </a:t>
            </a:r>
            <a:r>
              <a:rPr lang="en-US" sz="2400" dirty="0" err="1">
                <a:latin typeface="+mn-lt"/>
              </a:rPr>
              <a:t>sarcomeric</a:t>
            </a:r>
            <a:r>
              <a:rPr lang="en-US" sz="2400" dirty="0">
                <a:latin typeface="+mn-lt"/>
              </a:rPr>
              <a:t> structure.</a:t>
            </a:r>
          </a:p>
          <a:p>
            <a:pPr algn="just"/>
            <a:r>
              <a:rPr lang="en-US" sz="2400" dirty="0">
                <a:latin typeface="+mn-lt"/>
              </a:rPr>
              <a:t>The presence of dark spots suggests the disorganization or loss of muscle fibers</a:t>
            </a:r>
            <a:r>
              <a:rPr lang="en-US" sz="2400" baseline="30000" dirty="0">
                <a:latin typeface="+mn-lt"/>
              </a:rPr>
              <a:t>5</a:t>
            </a:r>
            <a:r>
              <a:rPr lang="en-US" sz="2400" dirty="0">
                <a:latin typeface="+mn-lt"/>
              </a:rPr>
              <a:t>.</a:t>
            </a:r>
            <a:endParaRPr lang="it-IT" sz="2400" dirty="0">
              <a:latin typeface="+mn-lt"/>
            </a:endParaRPr>
          </a:p>
        </p:txBody>
      </p:sp>
      <p:pic>
        <p:nvPicPr>
          <p:cNvPr id="43" name="Immagine 42" descr="Immagine che contiene testo, molla, utensiledimetallo, coltello&#10;&#10;Descrizione generata automaticamente">
            <a:extLst>
              <a:ext uri="{FF2B5EF4-FFF2-40B4-BE49-F238E27FC236}">
                <a16:creationId xmlns:a16="http://schemas.microsoft.com/office/drawing/2014/main" id="{648A6807-3E15-40C3-B145-D6BFC1140695}"/>
              </a:ext>
            </a:extLst>
          </p:cNvPr>
          <p:cNvPicPr>
            <a:picLocks noChangeAspect="1"/>
          </p:cNvPicPr>
          <p:nvPr/>
        </p:nvPicPr>
        <p:blipFill>
          <a:blip r:embed="rId12"/>
          <a:stretch>
            <a:fillRect/>
          </a:stretch>
        </p:blipFill>
        <p:spPr>
          <a:xfrm>
            <a:off x="514100" y="19326478"/>
            <a:ext cx="4170192" cy="6098629"/>
          </a:xfrm>
          <a:prstGeom prst="rect">
            <a:avLst/>
          </a:prstGeom>
        </p:spPr>
      </p:pic>
      <p:sp>
        <p:nvSpPr>
          <p:cNvPr id="135" name="CasellaDiTesto 134">
            <a:extLst>
              <a:ext uri="{FF2B5EF4-FFF2-40B4-BE49-F238E27FC236}">
                <a16:creationId xmlns:a16="http://schemas.microsoft.com/office/drawing/2014/main" id="{DF698CE3-51F6-4FD2-B74E-2FB61C6BD10A}"/>
              </a:ext>
            </a:extLst>
          </p:cNvPr>
          <p:cNvSpPr txBox="1"/>
          <p:nvPr/>
        </p:nvSpPr>
        <p:spPr>
          <a:xfrm>
            <a:off x="401995" y="25533774"/>
            <a:ext cx="8204091" cy="1938992"/>
          </a:xfrm>
          <a:prstGeom prst="rect">
            <a:avLst/>
          </a:prstGeom>
          <a:noFill/>
        </p:spPr>
        <p:txBody>
          <a:bodyPr wrap="square" rtlCol="0">
            <a:spAutoFit/>
          </a:bodyPr>
          <a:lstStyle/>
          <a:p>
            <a:pPr algn="just"/>
            <a:r>
              <a:rPr lang="en-GB" sz="2400" dirty="0">
                <a:latin typeface="+mn-lt"/>
              </a:rPr>
              <a:t>Sarcomeres appear brilliant in WT as well as in the single SG-KO fish, with only a few dark myotomes in mutants. On the contrary, the </a:t>
            </a:r>
            <a:r>
              <a:rPr lang="en-GB" sz="2400" dirty="0">
                <a:solidFill>
                  <a:srgbClr val="FF0000"/>
                </a:solidFill>
                <a:latin typeface="+mn-lt"/>
              </a:rPr>
              <a:t>DKO</a:t>
            </a:r>
            <a:r>
              <a:rPr lang="en-GB" sz="2400" dirty="0">
                <a:latin typeface="+mn-lt"/>
              </a:rPr>
              <a:t> line (</a:t>
            </a:r>
            <a:r>
              <a:rPr lang="en-GB" sz="2400" i="1" dirty="0">
                <a:latin typeface="+mn-lt"/>
              </a:rPr>
              <a:t>sgcb</a:t>
            </a:r>
            <a:r>
              <a:rPr lang="en-GB" sz="2400" dirty="0">
                <a:latin typeface="+mn-lt"/>
              </a:rPr>
              <a:t> </a:t>
            </a:r>
            <a:r>
              <a:rPr lang="en-GB" sz="2400" baseline="30000" dirty="0">
                <a:latin typeface="+mn-lt"/>
              </a:rPr>
              <a:t>-/-</a:t>
            </a:r>
            <a:r>
              <a:rPr lang="en-GB" sz="2400" dirty="0">
                <a:latin typeface="+mn-lt"/>
              </a:rPr>
              <a:t>/</a:t>
            </a:r>
            <a:r>
              <a:rPr lang="en-GB" sz="2400" i="1" dirty="0">
                <a:latin typeface="+mn-lt"/>
              </a:rPr>
              <a:t>sgcd</a:t>
            </a:r>
            <a:r>
              <a:rPr lang="en-GB" sz="2400" dirty="0">
                <a:latin typeface="+mn-lt"/>
              </a:rPr>
              <a:t> </a:t>
            </a:r>
            <a:r>
              <a:rPr lang="en-GB" sz="2400" baseline="30000" dirty="0">
                <a:latin typeface="+mn-lt"/>
              </a:rPr>
              <a:t>-/-</a:t>
            </a:r>
            <a:r>
              <a:rPr lang="en-GB" sz="2400" dirty="0">
                <a:latin typeface="+mn-lt"/>
              </a:rPr>
              <a:t>) presents a general decreased birefringence and dark patches distributed along the larval body, both are signs of a significant disorganization of muscle fibres.</a:t>
            </a:r>
          </a:p>
        </p:txBody>
      </p:sp>
      <p:sp>
        <p:nvSpPr>
          <p:cNvPr id="49" name="Rettangolo 48">
            <a:extLst>
              <a:ext uri="{FF2B5EF4-FFF2-40B4-BE49-F238E27FC236}">
                <a16:creationId xmlns:a16="http://schemas.microsoft.com/office/drawing/2014/main" id="{E4F5C0E9-8917-4DB6-99AE-B538B07037B5}"/>
              </a:ext>
            </a:extLst>
          </p:cNvPr>
          <p:cNvSpPr/>
          <p:nvPr/>
        </p:nvSpPr>
        <p:spPr>
          <a:xfrm>
            <a:off x="238239" y="19241850"/>
            <a:ext cx="8507794" cy="8450804"/>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38" name="CasellaDiTesto 137">
            <a:extLst>
              <a:ext uri="{FF2B5EF4-FFF2-40B4-BE49-F238E27FC236}">
                <a16:creationId xmlns:a16="http://schemas.microsoft.com/office/drawing/2014/main" id="{C3A2A3F3-DA7B-4C86-AEE3-15E601BB7548}"/>
              </a:ext>
            </a:extLst>
          </p:cNvPr>
          <p:cNvSpPr txBox="1"/>
          <p:nvPr/>
        </p:nvSpPr>
        <p:spPr>
          <a:xfrm>
            <a:off x="8831365" y="24293769"/>
            <a:ext cx="6424488" cy="3416320"/>
          </a:xfrm>
          <a:prstGeom prst="rect">
            <a:avLst/>
          </a:prstGeom>
          <a:noFill/>
        </p:spPr>
        <p:txBody>
          <a:bodyPr wrap="square" rtlCol="0">
            <a:spAutoFit/>
          </a:bodyPr>
          <a:lstStyle/>
          <a:p>
            <a:pPr algn="just"/>
            <a:r>
              <a:rPr lang="en-GB" sz="2400" dirty="0">
                <a:latin typeface="+mn-lt"/>
              </a:rPr>
              <a:t>Phalloidin is a toxin that binds F-actin, if conjugated to a fluorescent dye (Alexa Fluor® 488) allows to visualize the cytoskeleton of muscle fibres.</a:t>
            </a:r>
          </a:p>
          <a:p>
            <a:pPr algn="just"/>
            <a:r>
              <a:rPr kumimoji="0" lang="en-GB" sz="2400" b="0" i="1" u="none" strike="noStrike" kern="1200" cap="none" spc="0" normalizeH="0" baseline="0" noProof="0" dirty="0">
                <a:ln>
                  <a:noFill/>
                </a:ln>
                <a:solidFill>
                  <a:prstClr val="black"/>
                </a:solidFill>
                <a:effectLst/>
                <a:uLnTx/>
                <a:uFillTx/>
                <a:latin typeface="Calibri"/>
                <a:ea typeface="+mn-ea"/>
                <a:cs typeface="Arial" charset="0"/>
              </a:rPr>
              <a:t>sgcd</a:t>
            </a:r>
            <a:r>
              <a:rPr kumimoji="0" lang="en-GB" sz="2400" b="0" i="0" u="none" strike="noStrike" kern="1200" cap="none" spc="0" normalizeH="0" baseline="0" noProof="0" dirty="0">
                <a:ln>
                  <a:noFill/>
                </a:ln>
                <a:solidFill>
                  <a:prstClr val="black"/>
                </a:solidFill>
                <a:effectLst/>
                <a:uLnTx/>
                <a:uFillTx/>
                <a:latin typeface="Calibri"/>
                <a:ea typeface="+mn-ea"/>
                <a:cs typeface="Arial" charset="0"/>
              </a:rPr>
              <a:t> </a:t>
            </a:r>
            <a:r>
              <a:rPr kumimoji="0" lang="en-GB" sz="2400" b="0" i="0" u="none" strike="noStrike" kern="1200" cap="none" spc="0" normalizeH="0" baseline="30000" noProof="0" dirty="0">
                <a:ln>
                  <a:noFill/>
                </a:ln>
                <a:solidFill>
                  <a:prstClr val="black"/>
                </a:solidFill>
                <a:effectLst/>
                <a:uLnTx/>
                <a:uFillTx/>
                <a:latin typeface="Calibri"/>
                <a:ea typeface="+mn-ea"/>
                <a:cs typeface="Arial" charset="0"/>
              </a:rPr>
              <a:t>-/-</a:t>
            </a:r>
            <a:r>
              <a:rPr lang="en-GB" sz="2400" dirty="0">
                <a:latin typeface="+mn-lt"/>
              </a:rPr>
              <a:t> zebrafish sarcomere organization presents no significant difference in comparison to wild type.  The v-shaped </a:t>
            </a:r>
            <a:r>
              <a:rPr lang="en-GB" sz="2400" dirty="0" err="1">
                <a:latin typeface="+mn-lt"/>
              </a:rPr>
              <a:t>myosepta</a:t>
            </a:r>
            <a:r>
              <a:rPr lang="en-GB" sz="2400" dirty="0">
                <a:latin typeface="+mn-lt"/>
              </a:rPr>
              <a:t> structure is slightly wavy in comparison to the wild type one (white arrows). Bar: 50 um.</a:t>
            </a:r>
          </a:p>
        </p:txBody>
      </p:sp>
      <p:sp>
        <p:nvSpPr>
          <p:cNvPr id="54" name="CasellaDiTesto 53">
            <a:extLst>
              <a:ext uri="{FF2B5EF4-FFF2-40B4-BE49-F238E27FC236}">
                <a16:creationId xmlns:a16="http://schemas.microsoft.com/office/drawing/2014/main" id="{D7E7A5A9-B1E6-4F81-9279-17356BCD81C2}"/>
              </a:ext>
            </a:extLst>
          </p:cNvPr>
          <p:cNvSpPr txBox="1"/>
          <p:nvPr/>
        </p:nvSpPr>
        <p:spPr>
          <a:xfrm>
            <a:off x="15575900" y="23747024"/>
            <a:ext cx="9273210" cy="3785652"/>
          </a:xfrm>
          <a:prstGeom prst="rect">
            <a:avLst/>
          </a:prstGeom>
          <a:noFill/>
        </p:spPr>
        <p:txBody>
          <a:bodyPr wrap="square" rtlCol="0">
            <a:spAutoFit/>
          </a:bodyPr>
          <a:lstStyle/>
          <a:p>
            <a:pPr marL="457200" indent="-457200" algn="just">
              <a:buAutoNum type="alphaUcPeriod"/>
            </a:pPr>
            <a:r>
              <a:rPr lang="en-GB" sz="2400" dirty="0">
                <a:effectLst/>
                <a:latin typeface="Calibri" panose="020F0502020204030204" pitchFamily="34" charset="0"/>
                <a:ea typeface="Calibri" panose="020F0502020204030204" pitchFamily="34" charset="0"/>
                <a:cs typeface="Arial" panose="020B0604020202020204" pitchFamily="34" charset="0"/>
              </a:rPr>
              <a:t>The swimming ability of zebrafish mutants was evaluated subjecting larva (5dpf), to alternating 10 min light–dark periods. Grey and white area signify dark and light conditions, respectively. Distance moved is measured (in mm) in 2-min intervals throughout the experiment</a:t>
            </a:r>
            <a:r>
              <a:rPr lang="it-IT" sz="2400" dirty="0">
                <a:effectLst/>
                <a:latin typeface="Calibri" panose="020F0502020204030204" pitchFamily="34" charset="0"/>
                <a:ea typeface="Calibri" panose="020F0502020204030204" pitchFamily="34" charset="0"/>
                <a:cs typeface="Arial" panose="020B0604020202020204" pitchFamily="34" charset="0"/>
              </a:rPr>
              <a:t>.</a:t>
            </a:r>
            <a:r>
              <a:rPr lang="en-US" sz="2400" dirty="0">
                <a:effectLst/>
                <a:latin typeface="Calibri" panose="020F0502020204030204" pitchFamily="34" charset="0"/>
                <a:ea typeface="Calibri" panose="020F0502020204030204" pitchFamily="34" charset="0"/>
                <a:cs typeface="Arial" panose="020B0604020202020204" pitchFamily="34" charset="0"/>
              </a:rPr>
              <a:t> The overall behavior of the four genotypes is similar, even though the performance of mutants seems impaired, especially in the case of the DKO.</a:t>
            </a:r>
          </a:p>
          <a:p>
            <a:pPr marL="457200" indent="-457200" algn="just">
              <a:buAutoNum type="alphaUcPeriod"/>
            </a:pPr>
            <a:r>
              <a:rPr lang="en-US" sz="2400" dirty="0">
                <a:latin typeface="Calibri "/>
              </a:rPr>
              <a:t>When total distance moved by larvae is plotted, the reduced swimming capacity is confirmed for all mutant, with the </a:t>
            </a:r>
            <a:r>
              <a:rPr lang="en-US" sz="2400" dirty="0">
                <a:solidFill>
                  <a:srgbClr val="FF0000"/>
                </a:solidFill>
                <a:latin typeface="Calibri "/>
              </a:rPr>
              <a:t>DKO</a:t>
            </a:r>
            <a:r>
              <a:rPr lang="en-US" sz="2400" dirty="0">
                <a:latin typeface="Calibri "/>
              </a:rPr>
              <a:t> larvae presenting the severest impairment. </a:t>
            </a:r>
            <a:endParaRPr lang="en-GB"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CasellaDiTesto 57">
            <a:extLst>
              <a:ext uri="{FF2B5EF4-FFF2-40B4-BE49-F238E27FC236}">
                <a16:creationId xmlns:a16="http://schemas.microsoft.com/office/drawing/2014/main" id="{368AA26E-159F-404C-8102-58E53B98604A}"/>
              </a:ext>
            </a:extLst>
          </p:cNvPr>
          <p:cNvSpPr txBox="1"/>
          <p:nvPr/>
        </p:nvSpPr>
        <p:spPr>
          <a:xfrm>
            <a:off x="17684183" y="5413923"/>
            <a:ext cx="6888754" cy="1569660"/>
          </a:xfrm>
          <a:prstGeom prst="rect">
            <a:avLst/>
          </a:prstGeom>
          <a:noFill/>
        </p:spPr>
        <p:txBody>
          <a:bodyPr wrap="square" rtlCol="0">
            <a:spAutoFit/>
          </a:bodyPr>
          <a:lstStyle/>
          <a:p>
            <a:pPr algn="just"/>
            <a:r>
              <a:rPr lang="en-GB" sz="2400" dirty="0">
                <a:latin typeface="Calibri" panose="020F0502020204030204" pitchFamily="34" charset="0"/>
                <a:cs typeface="Calibri" panose="020F0502020204030204" pitchFamily="34" charset="0"/>
              </a:rPr>
              <a:t>SG-Knock Out zebrafish could be valuable models of sarcoglycanopathy, useful for screening of novel as well as known compounds able to recover the main dystrophic features.</a:t>
            </a:r>
          </a:p>
        </p:txBody>
      </p:sp>
      <p:pic>
        <p:nvPicPr>
          <p:cNvPr id="176" name="Immagine 175"/>
          <p:cNvPicPr>
            <a:picLocks noChangeAspect="1"/>
          </p:cNvPicPr>
          <p:nvPr/>
        </p:nvPicPr>
        <p:blipFill>
          <a:blip r:embed="rId13">
            <a:extLst>
              <a:ext uri="{BEBA8EAE-BF5A-486C-A8C5-ECC9F3942E4B}">
                <a14:imgProps xmlns:a14="http://schemas.microsoft.com/office/drawing/2010/main">
                  <a14:imgLayer r:embed="rId14">
                    <a14:imgEffect>
                      <a14:backgroundRemoval t="4684" b="100000" l="0" r="98925">
                        <a14:foregroundMark x1="49462" y1="55738" x2="49462" y2="55738"/>
                        <a14:foregroundMark x1="43817" y1="55738" x2="43817" y2="55738"/>
                        <a14:foregroundMark x1="53763" y1="55035" x2="53763" y2="55035"/>
                        <a14:foregroundMark x1="60215" y1="55035" x2="60215" y2="55035"/>
                        <a14:foregroundMark x1="60215" y1="60890" x2="60215" y2="60890"/>
                        <a14:foregroundMark x1="55376" y1="57845" x2="55376" y2="57845"/>
                        <a14:foregroundMark x1="55376" y1="62295" x2="55376" y2="62295"/>
                        <a14:foregroundMark x1="52151" y1="65808" x2="52151" y2="65808"/>
                        <a14:foregroundMark x1="48656" y1="62295" x2="48656" y2="62295"/>
                        <a14:foregroundMark x1="41398" y1="59251" x2="41398" y2="59251"/>
                        <a14:foregroundMark x1="42204" y1="65105" x2="42204" y2="65105"/>
                        <a14:foregroundMark x1="45430" y1="67916" x2="45430" y2="67916"/>
                        <a14:foregroundMark x1="46237" y1="72365" x2="46237" y2="72365"/>
                        <a14:foregroundMark x1="43011" y1="70023" x2="43011" y2="70023"/>
                        <a14:foregroundMark x1="43011" y1="74473" x2="43011" y2="74473"/>
                        <a14:foregroundMark x1="56183" y1="80796" x2="56183" y2="80796"/>
                        <a14:foregroundMark x1="60215" y1="83841" x2="60215" y2="83841"/>
                        <a14:foregroundMark x1="56989" y1="41452" x2="56989" y2="41452"/>
                        <a14:foregroundMark x1="56183" y1="37002" x2="56183" y2="37002"/>
                        <a14:foregroundMark x1="52957" y1="35597" x2="52957" y2="35597"/>
                        <a14:foregroundMark x1="49462" y1="32787" x2="49462" y2="32787"/>
                        <a14:foregroundMark x1="43011" y1="29977" x2="43011" y2="29977"/>
                      </a14:backgroundRemoval>
                    </a14:imgEffect>
                  </a14:imgLayer>
                </a14:imgProps>
              </a:ext>
            </a:extLst>
          </a:blip>
          <a:stretch>
            <a:fillRect/>
          </a:stretch>
        </p:blipFill>
        <p:spPr>
          <a:xfrm>
            <a:off x="419195" y="4962542"/>
            <a:ext cx="3135154" cy="3598684"/>
          </a:xfrm>
          <a:prstGeom prst="rect">
            <a:avLst/>
          </a:prstGeom>
        </p:spPr>
      </p:pic>
      <p:pic>
        <p:nvPicPr>
          <p:cNvPr id="19" name="Immagine 18" descr="Immagine che contiene testo, scuro, luce&#10;&#10;Descrizione generata automaticamente">
            <a:extLst>
              <a:ext uri="{FF2B5EF4-FFF2-40B4-BE49-F238E27FC236}">
                <a16:creationId xmlns:a16="http://schemas.microsoft.com/office/drawing/2014/main" id="{52AACDD0-7C1C-4F8D-881E-F5734A273DCE}"/>
              </a:ext>
            </a:extLst>
          </p:cNvPr>
          <p:cNvPicPr>
            <a:picLocks noChangeAspect="1"/>
          </p:cNvPicPr>
          <p:nvPr/>
        </p:nvPicPr>
        <p:blipFill>
          <a:blip r:embed="rId15"/>
          <a:stretch>
            <a:fillRect/>
          </a:stretch>
        </p:blipFill>
        <p:spPr>
          <a:xfrm>
            <a:off x="422164" y="28050309"/>
            <a:ext cx="5024401" cy="3490689"/>
          </a:xfrm>
          <a:prstGeom prst="rect">
            <a:avLst/>
          </a:prstGeom>
        </p:spPr>
      </p:pic>
      <p:sp>
        <p:nvSpPr>
          <p:cNvPr id="104" name="CasellaDiTesto 103">
            <a:extLst>
              <a:ext uri="{FF2B5EF4-FFF2-40B4-BE49-F238E27FC236}">
                <a16:creationId xmlns:a16="http://schemas.microsoft.com/office/drawing/2014/main" id="{C0B58217-1402-48F9-9AF5-865AAD3B2025}"/>
              </a:ext>
            </a:extLst>
          </p:cNvPr>
          <p:cNvSpPr txBox="1"/>
          <p:nvPr/>
        </p:nvSpPr>
        <p:spPr>
          <a:xfrm>
            <a:off x="5467897" y="27952065"/>
            <a:ext cx="3637372" cy="3785652"/>
          </a:xfrm>
          <a:prstGeom prst="rect">
            <a:avLst/>
          </a:prstGeom>
          <a:noFill/>
        </p:spPr>
        <p:txBody>
          <a:bodyPr wrap="square" rtlCol="0">
            <a:spAutoFit/>
          </a:bodyPr>
          <a:lstStyle/>
          <a:p>
            <a:pPr algn="just"/>
            <a:r>
              <a:rPr lang="en-GB" sz="2400" dirty="0">
                <a:effectLst/>
                <a:latin typeface="Calibri" panose="020F0502020204030204" pitchFamily="34" charset="0"/>
                <a:ea typeface="Calibri" panose="020F0502020204030204" pitchFamily="34" charset="0"/>
                <a:cs typeface="Arial" panose="020B0604020202020204" pitchFamily="34" charset="0"/>
              </a:rPr>
              <a:t>Kaplan-Meier curve for </a:t>
            </a:r>
            <a:r>
              <a:rPr lang="en-GB" sz="2400" i="1" dirty="0">
                <a:effectLst/>
                <a:latin typeface="Calibri" panose="020F0502020204030204" pitchFamily="34" charset="0"/>
                <a:ea typeface="Calibri" panose="020F0502020204030204" pitchFamily="34" charset="0"/>
                <a:cs typeface="Arial" panose="020B0604020202020204" pitchFamily="34" charset="0"/>
              </a:rPr>
              <a:t>sgcd </a:t>
            </a:r>
            <a:r>
              <a:rPr lang="en-GB" sz="2400" i="1" baseline="30000" dirty="0">
                <a:effectLst/>
                <a:latin typeface="Calibri" panose="020F0502020204030204" pitchFamily="34" charset="0"/>
                <a:ea typeface="Calibri" panose="020F0502020204030204" pitchFamily="34" charset="0"/>
                <a:cs typeface="Arial" panose="020B0604020202020204" pitchFamily="34" charset="0"/>
              </a:rPr>
              <a:t>-/- </a:t>
            </a:r>
            <a:r>
              <a:rPr lang="en-GB" sz="2400" i="1" dirty="0">
                <a:effectLst/>
                <a:latin typeface="Calibri" panose="020F0502020204030204" pitchFamily="34" charset="0"/>
                <a:ea typeface="Calibri" panose="020F0502020204030204" pitchFamily="34" charset="0"/>
                <a:cs typeface="Arial" panose="020B0604020202020204" pitchFamily="34" charset="0"/>
              </a:rPr>
              <a:t> </a:t>
            </a:r>
            <a:r>
              <a:rPr lang="en-GB" sz="2400" dirty="0">
                <a:effectLst/>
                <a:latin typeface="Calibri" panose="020F0502020204030204" pitchFamily="34" charset="0"/>
                <a:ea typeface="Calibri" panose="020F0502020204030204" pitchFamily="34" charset="0"/>
                <a:cs typeface="Arial" panose="020B0604020202020204" pitchFamily="34" charset="0"/>
              </a:rPr>
              <a:t>and wild type zebrafish. </a:t>
            </a:r>
          </a:p>
          <a:p>
            <a:pPr algn="just"/>
            <a:r>
              <a:rPr lang="en-GB" sz="2400" dirty="0">
                <a:effectLst/>
                <a:latin typeface="Calibri" panose="020F0502020204030204" pitchFamily="34" charset="0"/>
                <a:ea typeface="Calibri" panose="020F0502020204030204" pitchFamily="34" charset="0"/>
                <a:cs typeface="Arial" panose="020B0604020202020204" pitchFamily="34" charset="0"/>
              </a:rPr>
              <a:t>Survival rate up to 12-15 </a:t>
            </a:r>
            <a:r>
              <a:rPr lang="en-GB" sz="2400" dirty="0" err="1">
                <a:effectLst/>
                <a:latin typeface="Calibri" panose="020F0502020204030204" pitchFamily="34" charset="0"/>
                <a:ea typeface="Calibri" panose="020F0502020204030204" pitchFamily="34" charset="0"/>
                <a:cs typeface="Arial" panose="020B0604020202020204" pitchFamily="34" charset="0"/>
              </a:rPr>
              <a:t>dpf</a:t>
            </a:r>
            <a:r>
              <a:rPr lang="en-GB" sz="2400" dirty="0">
                <a:effectLst/>
                <a:latin typeface="Calibri" panose="020F0502020204030204" pitchFamily="34" charset="0"/>
                <a:ea typeface="Calibri" panose="020F0502020204030204" pitchFamily="34" charset="0"/>
                <a:cs typeface="Arial" panose="020B0604020202020204" pitchFamily="34" charset="0"/>
              </a:rPr>
              <a:t> is similar for both genotypes while at 60 </a:t>
            </a:r>
            <a:r>
              <a:rPr lang="en-GB" sz="2400" dirty="0" err="1">
                <a:effectLst/>
                <a:latin typeface="Calibri" panose="020F0502020204030204" pitchFamily="34" charset="0"/>
                <a:ea typeface="Calibri" panose="020F0502020204030204" pitchFamily="34" charset="0"/>
                <a:cs typeface="Arial" panose="020B0604020202020204" pitchFamily="34" charset="0"/>
              </a:rPr>
              <a:t>dpf</a:t>
            </a:r>
            <a:r>
              <a:rPr lang="en-GB" sz="2400" dirty="0">
                <a:effectLst/>
                <a:latin typeface="Calibri" panose="020F0502020204030204" pitchFamily="34" charset="0"/>
                <a:ea typeface="Calibri" panose="020F0502020204030204" pitchFamily="34" charset="0"/>
                <a:cs typeface="Arial" panose="020B0604020202020204" pitchFamily="34" charset="0"/>
              </a:rPr>
              <a:t> is </a:t>
            </a:r>
            <a:r>
              <a:rPr lang="en-GB" sz="2400" dirty="0">
                <a:latin typeface="Calibri" panose="020F0502020204030204" pitchFamily="34" charset="0"/>
                <a:ea typeface="Calibri" panose="020F0502020204030204" pitchFamily="34" charset="0"/>
                <a:cs typeface="Arial" panose="020B0604020202020204" pitchFamily="34" charset="0"/>
              </a:rPr>
              <a:t>57,6</a:t>
            </a:r>
            <a:r>
              <a:rPr lang="en-GB" sz="2400" dirty="0">
                <a:effectLst/>
                <a:latin typeface="Calibri" panose="020F0502020204030204" pitchFamily="34" charset="0"/>
                <a:ea typeface="Calibri" panose="020F0502020204030204" pitchFamily="34" charset="0"/>
                <a:cs typeface="Arial" panose="020B0604020202020204" pitchFamily="34" charset="0"/>
              </a:rPr>
              <a:t>% </a:t>
            </a:r>
            <a:r>
              <a:rPr lang="en-GB" sz="2400" dirty="0">
                <a:latin typeface="Calibri" panose="020F0502020204030204" pitchFamily="34" charset="0"/>
                <a:ea typeface="Calibri" panose="020F0502020204030204" pitchFamily="34" charset="0"/>
                <a:cs typeface="Arial" panose="020B0604020202020204" pitchFamily="34" charset="0"/>
              </a:rPr>
              <a:t>for</a:t>
            </a:r>
            <a:r>
              <a:rPr lang="en-GB" sz="2400" dirty="0">
                <a:effectLst/>
                <a:latin typeface="Calibri" panose="020F0502020204030204" pitchFamily="34" charset="0"/>
                <a:ea typeface="Calibri" panose="020F0502020204030204" pitchFamily="34" charset="0"/>
                <a:cs typeface="Arial" panose="020B0604020202020204" pitchFamily="34" charset="0"/>
              </a:rPr>
              <a:t> the wild type and only 18,6% for the </a:t>
            </a:r>
            <a:r>
              <a:rPr lang="en-GB" sz="2400" i="1" dirty="0">
                <a:effectLst/>
                <a:latin typeface="Calibri" panose="020F0502020204030204" pitchFamily="34" charset="0"/>
                <a:ea typeface="Calibri" panose="020F0502020204030204" pitchFamily="34" charset="0"/>
                <a:cs typeface="Arial" panose="020B0604020202020204" pitchFamily="34" charset="0"/>
              </a:rPr>
              <a:t>sgcd </a:t>
            </a:r>
            <a:r>
              <a:rPr lang="en-GB" sz="2400" i="1" baseline="30000" dirty="0">
                <a:effectLst/>
                <a:latin typeface="Calibri" panose="020F0502020204030204" pitchFamily="34" charset="0"/>
                <a:ea typeface="Calibri" panose="020F0502020204030204" pitchFamily="34" charset="0"/>
                <a:cs typeface="Arial" panose="020B0604020202020204" pitchFamily="34" charset="0"/>
              </a:rPr>
              <a:t>-/-</a:t>
            </a:r>
            <a:r>
              <a:rPr lang="en-GB" sz="2400" dirty="0">
                <a:effectLst/>
                <a:latin typeface="Calibri" panose="020F0502020204030204" pitchFamily="34" charset="0"/>
                <a:ea typeface="Calibri" panose="020F0502020204030204" pitchFamily="34" charset="0"/>
                <a:cs typeface="Arial" panose="020B0604020202020204" pitchFamily="34" charset="0"/>
              </a:rPr>
              <a:t> line, grew at the same conditions.</a:t>
            </a:r>
          </a:p>
        </p:txBody>
      </p:sp>
      <p:pic>
        <p:nvPicPr>
          <p:cNvPr id="29" name="Immagine 28" descr="Immagine che contiene testo&#10;&#10;Descrizione generata automaticamente">
            <a:extLst>
              <a:ext uri="{FF2B5EF4-FFF2-40B4-BE49-F238E27FC236}">
                <a16:creationId xmlns:a16="http://schemas.microsoft.com/office/drawing/2014/main" id="{91A3136E-0A11-425F-A863-6F8191CE42AE}"/>
              </a:ext>
            </a:extLst>
          </p:cNvPr>
          <p:cNvPicPr>
            <a:picLocks noChangeAspect="1"/>
          </p:cNvPicPr>
          <p:nvPr/>
        </p:nvPicPr>
        <p:blipFill>
          <a:blip r:embed="rId16"/>
          <a:stretch>
            <a:fillRect/>
          </a:stretch>
        </p:blipFill>
        <p:spPr>
          <a:xfrm>
            <a:off x="19615211" y="27963659"/>
            <a:ext cx="5647930" cy="3705313"/>
          </a:xfrm>
          <a:prstGeom prst="rect">
            <a:avLst/>
          </a:prstGeom>
        </p:spPr>
      </p:pic>
      <p:graphicFrame>
        <p:nvGraphicFramePr>
          <p:cNvPr id="116" name="Oggetto 115">
            <a:extLst>
              <a:ext uri="{FF2B5EF4-FFF2-40B4-BE49-F238E27FC236}">
                <a16:creationId xmlns:a16="http://schemas.microsoft.com/office/drawing/2014/main" id="{739869D2-73A5-4475-BB10-CC6633062CD5}"/>
              </a:ext>
            </a:extLst>
          </p:cNvPr>
          <p:cNvGraphicFramePr>
            <a:graphicFrameLocks noChangeAspect="1"/>
          </p:cNvGraphicFramePr>
          <p:nvPr>
            <p:extLst>
              <p:ext uri="{D42A27DB-BD31-4B8C-83A1-F6EECF244321}">
                <p14:modId xmlns:p14="http://schemas.microsoft.com/office/powerpoint/2010/main" val="2720637814"/>
              </p:ext>
            </p:extLst>
          </p:nvPr>
        </p:nvGraphicFramePr>
        <p:xfrm>
          <a:off x="12599905" y="28505472"/>
          <a:ext cx="2086090" cy="3286216"/>
        </p:xfrm>
        <a:graphic>
          <a:graphicData uri="http://schemas.openxmlformats.org/presentationml/2006/ole">
            <mc:AlternateContent xmlns:mc="http://schemas.openxmlformats.org/markup-compatibility/2006">
              <mc:Choice xmlns:v="urn:schemas-microsoft-com:vml" Requires="v">
                <p:oleObj spid="_x0000_s1165" name="Prism 8" r:id="rId17" imgW="1992631" imgH="3139103" progId="Prism8.Document">
                  <p:embed/>
                </p:oleObj>
              </mc:Choice>
              <mc:Fallback>
                <p:oleObj name="Prism 8" r:id="rId17" imgW="1992631" imgH="3139103" progId="Prism8.Document">
                  <p:embed/>
                  <p:pic>
                    <p:nvPicPr>
                      <p:cNvPr id="12" name="Oggetto 11">
                        <a:extLst>
                          <a:ext uri="{FF2B5EF4-FFF2-40B4-BE49-F238E27FC236}">
                            <a16:creationId xmlns:a16="http://schemas.microsoft.com/office/drawing/2014/main" id="{6AF78C95-1264-4EEF-B73C-37CAD1B949D2}"/>
                          </a:ext>
                        </a:extLst>
                      </p:cNvPr>
                      <p:cNvPicPr/>
                      <p:nvPr/>
                    </p:nvPicPr>
                    <p:blipFill>
                      <a:blip r:embed="rId18"/>
                      <a:stretch>
                        <a:fillRect/>
                      </a:stretch>
                    </p:blipFill>
                    <p:spPr>
                      <a:xfrm>
                        <a:off x="12599905" y="28505472"/>
                        <a:ext cx="2086090" cy="3286216"/>
                      </a:xfrm>
                      <a:prstGeom prst="rect">
                        <a:avLst/>
                      </a:prstGeom>
                    </p:spPr>
                  </p:pic>
                </p:oleObj>
              </mc:Fallback>
            </mc:AlternateContent>
          </a:graphicData>
        </a:graphic>
      </p:graphicFrame>
      <p:sp>
        <p:nvSpPr>
          <p:cNvPr id="118" name="CasellaDiTesto 117">
            <a:extLst>
              <a:ext uri="{FF2B5EF4-FFF2-40B4-BE49-F238E27FC236}">
                <a16:creationId xmlns:a16="http://schemas.microsoft.com/office/drawing/2014/main" id="{EF8A5B14-CA39-4114-8256-346E58578FCB}"/>
              </a:ext>
            </a:extLst>
          </p:cNvPr>
          <p:cNvSpPr txBox="1"/>
          <p:nvPr/>
        </p:nvSpPr>
        <p:spPr>
          <a:xfrm>
            <a:off x="9380938" y="28509986"/>
            <a:ext cx="3317615" cy="2677656"/>
          </a:xfrm>
          <a:prstGeom prst="rect">
            <a:avLst/>
          </a:prstGeom>
          <a:noFill/>
        </p:spPr>
        <p:txBody>
          <a:bodyPr wrap="square" rtlCol="0">
            <a:spAutoFit/>
          </a:bodyPr>
          <a:lstStyle/>
          <a:p>
            <a:pPr algn="just"/>
            <a:r>
              <a:rPr lang="en-US" sz="2400" dirty="0">
                <a:effectLst/>
                <a:latin typeface="Calibri" panose="020F0502020204030204" pitchFamily="34" charset="0"/>
                <a:ea typeface="Calibri" panose="020F0502020204030204" pitchFamily="34" charset="0"/>
                <a:cs typeface="Arial" panose="020B0604020202020204" pitchFamily="34" charset="0"/>
              </a:rPr>
              <a:t>Heart rate of larvae at 6 </a:t>
            </a:r>
            <a:r>
              <a:rPr lang="en-US" sz="2400" dirty="0" err="1">
                <a:effectLst/>
                <a:latin typeface="Calibri" panose="020F0502020204030204" pitchFamily="34" charset="0"/>
                <a:ea typeface="Calibri" panose="020F0502020204030204" pitchFamily="34" charset="0"/>
                <a:cs typeface="Arial" panose="020B0604020202020204" pitchFamily="34" charset="0"/>
              </a:rPr>
              <a:t>dpf</a:t>
            </a:r>
            <a:r>
              <a:rPr lang="en-US" sz="2400" dirty="0">
                <a:effectLst/>
                <a:latin typeface="Calibri" panose="020F0502020204030204" pitchFamily="34" charset="0"/>
                <a:ea typeface="Calibri" panose="020F0502020204030204" pitchFamily="34" charset="0"/>
                <a:cs typeface="Arial" panose="020B0604020202020204" pitchFamily="34" charset="0"/>
              </a:rPr>
              <a:t>. </a:t>
            </a:r>
          </a:p>
          <a:p>
            <a:pPr algn="just"/>
            <a:r>
              <a:rPr lang="it-IT" sz="2400" dirty="0">
                <a:latin typeface="Calibri" panose="020F0502020204030204" pitchFamily="34" charset="0"/>
                <a:ea typeface="Calibri" panose="020F0502020204030204" pitchFamily="34" charset="0"/>
                <a:cs typeface="Arial" panose="020B0604020202020204" pitchFamily="34" charset="0"/>
              </a:rPr>
              <a:t>Mutant </a:t>
            </a:r>
            <a:r>
              <a:rPr lang="it-IT" sz="2400" dirty="0" err="1">
                <a:latin typeface="Calibri" panose="020F0502020204030204" pitchFamily="34" charset="0"/>
                <a:ea typeface="Calibri" panose="020F0502020204030204" pitchFamily="34" charset="0"/>
                <a:cs typeface="Arial" panose="020B0604020202020204" pitchFamily="34" charset="0"/>
              </a:rPr>
              <a:t>zebrafish</a:t>
            </a:r>
            <a:r>
              <a:rPr lang="it-IT" sz="2400" dirty="0">
                <a:latin typeface="Calibri" panose="020F0502020204030204" pitchFamily="34" charset="0"/>
                <a:ea typeface="Calibri" panose="020F0502020204030204" pitchFamily="34" charset="0"/>
                <a:cs typeface="Arial" panose="020B0604020202020204" pitchFamily="34" charset="0"/>
              </a:rPr>
              <a:t> </a:t>
            </a:r>
            <a:r>
              <a:rPr lang="en-US" sz="2400" dirty="0">
                <a:effectLst/>
                <a:latin typeface="Calibri" panose="020F0502020204030204" pitchFamily="34" charset="0"/>
                <a:ea typeface="Calibri" panose="020F0502020204030204" pitchFamily="34" charset="0"/>
                <a:cs typeface="Arial" panose="020B0604020202020204" pitchFamily="34" charset="0"/>
              </a:rPr>
              <a:t>present a slower heartbeat then WT, that however is statistically significant for</a:t>
            </a:r>
            <a:r>
              <a:rPr lang="en-US" sz="2400" dirty="0">
                <a:solidFill>
                  <a:srgbClr val="FF0000"/>
                </a:solidFill>
                <a:latin typeface="Calibri"/>
              </a:rPr>
              <a:t> DKO </a:t>
            </a:r>
            <a:r>
              <a:rPr lang="en-US" sz="2400" dirty="0">
                <a:latin typeface="Calibri"/>
              </a:rPr>
              <a:t>only.</a:t>
            </a:r>
            <a:r>
              <a:rPr lang="en-US" sz="2400" i="1" dirty="0">
                <a:solidFill>
                  <a:prstClr val="black"/>
                </a:solidFill>
                <a:latin typeface="Calibri"/>
              </a:rPr>
              <a:t> </a:t>
            </a:r>
            <a:r>
              <a:rPr lang="en-US" sz="2400" dirty="0">
                <a:effectLst/>
                <a:latin typeface="Calibri" panose="020F0502020204030204" pitchFamily="34" charset="0"/>
                <a:ea typeface="Calibri" panose="020F0502020204030204" pitchFamily="34" charset="0"/>
                <a:cs typeface="Arial" panose="020B0604020202020204" pitchFamily="34" charset="0"/>
              </a:rPr>
              <a:t> </a:t>
            </a:r>
            <a:endParaRPr lang="en-GB"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Immagine 3">
            <a:extLst>
              <a:ext uri="{FF2B5EF4-FFF2-40B4-BE49-F238E27FC236}">
                <a16:creationId xmlns:a16="http://schemas.microsoft.com/office/drawing/2014/main" id="{85F9349C-DFED-41EA-9CCF-F9ADA92E031B}"/>
              </a:ext>
            </a:extLst>
          </p:cNvPr>
          <p:cNvPicPr>
            <a:picLocks noChangeAspect="1"/>
          </p:cNvPicPr>
          <p:nvPr/>
        </p:nvPicPr>
        <p:blipFill>
          <a:blip r:embed="rId19"/>
          <a:stretch>
            <a:fillRect/>
          </a:stretch>
        </p:blipFill>
        <p:spPr>
          <a:xfrm>
            <a:off x="18587974" y="7169519"/>
            <a:ext cx="4375148" cy="3007011"/>
          </a:xfrm>
          <a:prstGeom prst="rect">
            <a:avLst/>
          </a:prstGeom>
        </p:spPr>
      </p:pic>
      <p:sp>
        <p:nvSpPr>
          <p:cNvPr id="92" name="CasellaDiTesto 91">
            <a:extLst>
              <a:ext uri="{FF2B5EF4-FFF2-40B4-BE49-F238E27FC236}">
                <a16:creationId xmlns:a16="http://schemas.microsoft.com/office/drawing/2014/main" id="{6AAF5F89-D02C-4AC2-8B0F-2861CDAFC97B}"/>
              </a:ext>
            </a:extLst>
          </p:cNvPr>
          <p:cNvSpPr txBox="1"/>
          <p:nvPr/>
        </p:nvSpPr>
        <p:spPr>
          <a:xfrm>
            <a:off x="14640005" y="28481470"/>
            <a:ext cx="4975205" cy="3046988"/>
          </a:xfrm>
          <a:prstGeom prst="rect">
            <a:avLst/>
          </a:prstGeom>
          <a:noFill/>
        </p:spPr>
        <p:txBody>
          <a:bodyPr wrap="square" rtlCol="0">
            <a:spAutoFit/>
          </a:bodyPr>
          <a:lstStyle/>
          <a:p>
            <a:pPr algn="just"/>
            <a:r>
              <a:rPr lang="en-US" sz="2400" dirty="0">
                <a:effectLst/>
                <a:latin typeface="Calibri" panose="020F0502020204030204" pitchFamily="34" charset="0"/>
                <a:ea typeface="Calibri" panose="020F0502020204030204" pitchFamily="34" charset="0"/>
                <a:cs typeface="Arial" panose="020B0604020202020204" pitchFamily="34" charset="0"/>
              </a:rPr>
              <a:t>H&amp;E of adult zebrafish heart ventricle. </a:t>
            </a:r>
          </a:p>
          <a:p>
            <a:pPr algn="just"/>
            <a:r>
              <a:rPr lang="en-US" sz="2400" dirty="0">
                <a:latin typeface="Calibri" panose="020F0502020204030204" pitchFamily="34" charset="0"/>
                <a:ea typeface="Calibri" panose="020F0502020204030204" pitchFamily="34" charset="0"/>
                <a:cs typeface="Arial" panose="020B0604020202020204" pitchFamily="34" charset="0"/>
              </a:rPr>
              <a:t>C</a:t>
            </a:r>
            <a:r>
              <a:rPr lang="en-US" sz="2400" dirty="0">
                <a:effectLst/>
                <a:latin typeface="Calibri" panose="020F0502020204030204" pitchFamily="34" charset="0"/>
                <a:ea typeface="Calibri" panose="020F0502020204030204" pitchFamily="34" charset="0"/>
                <a:cs typeface="Arial" panose="020B0604020202020204" pitchFamily="34" charset="0"/>
              </a:rPr>
              <a:t>ortical layer (compact myocardium) of </a:t>
            </a:r>
            <a:r>
              <a:rPr lang="en-US" sz="2400" i="1" dirty="0">
                <a:effectLst/>
                <a:latin typeface="Calibri" panose="020F0502020204030204" pitchFamily="34" charset="0"/>
                <a:ea typeface="Calibri" panose="020F0502020204030204" pitchFamily="34" charset="0"/>
                <a:cs typeface="Arial" panose="020B0604020202020204" pitchFamily="34" charset="0"/>
              </a:rPr>
              <a:t>sgcd </a:t>
            </a:r>
            <a:r>
              <a:rPr lang="en-US" sz="2400" baseline="30000" dirty="0">
                <a:effectLst/>
                <a:latin typeface="Calibri" panose="020F0502020204030204" pitchFamily="34" charset="0"/>
                <a:ea typeface="Calibri" panose="020F0502020204030204" pitchFamily="34" charset="0"/>
                <a:cs typeface="Arial" panose="020B0604020202020204" pitchFamily="34" charset="0"/>
              </a:rPr>
              <a:t>-/-</a:t>
            </a:r>
            <a:r>
              <a:rPr lang="en-US" sz="2400" dirty="0">
                <a:effectLst/>
                <a:latin typeface="Calibri" panose="020F0502020204030204" pitchFamily="34" charset="0"/>
                <a:ea typeface="Calibri" panose="020F0502020204030204" pitchFamily="34" charset="0"/>
                <a:cs typeface="Arial" panose="020B0604020202020204" pitchFamily="34" charset="0"/>
              </a:rPr>
              <a:t> appears less homogenous and thicker than the WT one (black arrows).</a:t>
            </a:r>
          </a:p>
          <a:p>
            <a:pPr algn="just"/>
            <a:r>
              <a:rPr lang="en-US" sz="2400" dirty="0">
                <a:latin typeface="Calibri" panose="020F0502020204030204" pitchFamily="34" charset="0"/>
                <a:ea typeface="Calibri" panose="020F0502020204030204" pitchFamily="34" charset="0"/>
                <a:cs typeface="Arial" panose="020B0604020202020204" pitchFamily="34" charset="0"/>
              </a:rPr>
              <a:t>T</a:t>
            </a:r>
            <a:r>
              <a:rPr lang="en-US" sz="2400" dirty="0">
                <a:effectLst/>
                <a:latin typeface="Calibri" panose="020F0502020204030204" pitchFamily="34" charset="0"/>
                <a:ea typeface="Calibri" panose="020F0502020204030204" pitchFamily="34" charset="0"/>
                <a:cs typeface="Arial" panose="020B0604020202020204" pitchFamily="34" charset="0"/>
              </a:rPr>
              <a:t>he trabecular myocardium of </a:t>
            </a:r>
            <a:r>
              <a:rPr lang="en-US" sz="2400" i="1" dirty="0">
                <a:effectLst/>
                <a:latin typeface="Calibri" panose="020F0502020204030204" pitchFamily="34" charset="0"/>
                <a:ea typeface="Calibri" panose="020F0502020204030204" pitchFamily="34" charset="0"/>
                <a:cs typeface="Arial" panose="020B0604020202020204" pitchFamily="34" charset="0"/>
              </a:rPr>
              <a:t>sgcd</a:t>
            </a:r>
            <a:r>
              <a:rPr lang="en-US" sz="2400" dirty="0">
                <a:effectLst/>
                <a:latin typeface="Calibri" panose="020F0502020204030204" pitchFamily="34" charset="0"/>
                <a:ea typeface="Calibri" panose="020F0502020204030204" pitchFamily="34" charset="0"/>
                <a:cs typeface="Arial" panose="020B0604020202020204" pitchFamily="34" charset="0"/>
              </a:rPr>
              <a:t> -/- is compact and thicker compared to wild type.</a:t>
            </a:r>
            <a:r>
              <a:rPr lang="en-GB" sz="2400" dirty="0">
                <a:latin typeface="+mn-lt"/>
              </a:rPr>
              <a:t> Bar: 100 um.</a:t>
            </a:r>
            <a:endParaRPr lang="en-GB"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 name="Immagine 1">
            <a:extLst>
              <a:ext uri="{FF2B5EF4-FFF2-40B4-BE49-F238E27FC236}">
                <a16:creationId xmlns:a16="http://schemas.microsoft.com/office/drawing/2014/main" id="{A2F80DE8-F2BA-416C-88E3-392BBB916CB0}"/>
              </a:ext>
            </a:extLst>
          </p:cNvPr>
          <p:cNvPicPr>
            <a:picLocks noChangeAspect="1"/>
          </p:cNvPicPr>
          <p:nvPr/>
        </p:nvPicPr>
        <p:blipFill>
          <a:blip r:embed="rId20"/>
          <a:stretch>
            <a:fillRect/>
          </a:stretch>
        </p:blipFill>
        <p:spPr>
          <a:xfrm>
            <a:off x="1664912" y="8386983"/>
            <a:ext cx="2798196" cy="1867787"/>
          </a:xfrm>
          <a:prstGeom prst="rect">
            <a:avLst/>
          </a:prstGeom>
        </p:spPr>
      </p:pic>
      <p:sp>
        <p:nvSpPr>
          <p:cNvPr id="6" name="Rettangolo 5">
            <a:extLst>
              <a:ext uri="{FF2B5EF4-FFF2-40B4-BE49-F238E27FC236}">
                <a16:creationId xmlns:a16="http://schemas.microsoft.com/office/drawing/2014/main" id="{8DD72F42-2670-4E58-8122-DFF8D7EB1C8D}"/>
              </a:ext>
            </a:extLst>
          </p:cNvPr>
          <p:cNvSpPr/>
          <p:nvPr/>
        </p:nvSpPr>
        <p:spPr>
          <a:xfrm>
            <a:off x="9391491" y="9437595"/>
            <a:ext cx="7581947" cy="769441"/>
          </a:xfrm>
          <a:prstGeom prst="rect">
            <a:avLst/>
          </a:prstGeom>
        </p:spPr>
        <p:txBody>
          <a:bodyPr wrap="none">
            <a:spAutoFit/>
          </a:bodyPr>
          <a:lstStyle/>
          <a:p>
            <a:pPr algn="ctr"/>
            <a:r>
              <a:rPr lang="it-IT" sz="4400" dirty="0"/>
              <a:t>No </a:t>
            </a:r>
            <a:r>
              <a:rPr lang="it-IT" sz="4400" dirty="0" err="1"/>
              <a:t>effective</a:t>
            </a:r>
            <a:r>
              <a:rPr lang="it-IT" sz="4400" dirty="0"/>
              <a:t> therapy available</a:t>
            </a:r>
          </a:p>
        </p:txBody>
      </p:sp>
      <p:sp>
        <p:nvSpPr>
          <p:cNvPr id="17" name="CasellaDiTesto 16">
            <a:extLst>
              <a:ext uri="{FF2B5EF4-FFF2-40B4-BE49-F238E27FC236}">
                <a16:creationId xmlns:a16="http://schemas.microsoft.com/office/drawing/2014/main" id="{2A5C86A5-EB3D-4C79-8B59-82B59D04AE95}"/>
              </a:ext>
            </a:extLst>
          </p:cNvPr>
          <p:cNvSpPr txBox="1"/>
          <p:nvPr/>
        </p:nvSpPr>
        <p:spPr>
          <a:xfrm>
            <a:off x="149176" y="32006619"/>
            <a:ext cx="24934926" cy="2708434"/>
          </a:xfrm>
          <a:prstGeom prst="rect">
            <a:avLst/>
          </a:prstGeom>
          <a:solidFill>
            <a:schemeClr val="bg1">
              <a:lumMod val="95000"/>
            </a:schemeClr>
          </a:solidFill>
          <a:ln w="28575">
            <a:solidFill>
              <a:srgbClr val="FF0000"/>
            </a:solidFill>
          </a:ln>
        </p:spPr>
        <p:txBody>
          <a:bodyPr wrap="square" rtlCol="0">
            <a:spAutoFit/>
          </a:bodyPr>
          <a:lstStyle/>
          <a:p>
            <a:pPr marL="457200" indent="-457200" algn="just">
              <a:buFont typeface="Arial" panose="020B0604020202020204" pitchFamily="34" charset="0"/>
              <a:buChar char="•"/>
            </a:pPr>
            <a:r>
              <a:rPr lang="en-GB" sz="3400" dirty="0">
                <a:solidFill>
                  <a:srgbClr val="FF0000"/>
                </a:solidFill>
                <a:latin typeface="+mn-lt"/>
              </a:rPr>
              <a:t>The absence of a single SG impacts on muscle, heart and survival in a progressive manner, with embryos/larvae presenting a very mild phenotype. </a:t>
            </a:r>
          </a:p>
          <a:p>
            <a:pPr marL="457200" indent="-457200" algn="just">
              <a:buFont typeface="Arial" panose="020B0604020202020204" pitchFamily="34" charset="0"/>
              <a:buChar char="•"/>
            </a:pPr>
            <a:r>
              <a:rPr lang="en-GB" sz="3400" dirty="0">
                <a:solidFill>
                  <a:srgbClr val="FF0000"/>
                </a:solidFill>
                <a:latin typeface="+mn-lt"/>
              </a:rPr>
              <a:t>The DKO zebrafish presents severe signs of myopathy since the first days of development. </a:t>
            </a:r>
          </a:p>
          <a:p>
            <a:pPr marL="457200" indent="-457200" algn="just">
              <a:buFont typeface="Arial" panose="020B0604020202020204" pitchFamily="34" charset="0"/>
              <a:buChar char="•"/>
            </a:pPr>
            <a:r>
              <a:rPr lang="en-GB" sz="3400" dirty="0">
                <a:solidFill>
                  <a:srgbClr val="FF0000"/>
                </a:solidFill>
                <a:latin typeface="+mn-lt"/>
              </a:rPr>
              <a:t>The early dystrophic phenotype, although deserving further characterization, </a:t>
            </a:r>
            <a:r>
              <a:rPr lang="en-US" sz="3400" dirty="0">
                <a:solidFill>
                  <a:srgbClr val="FF0000"/>
                </a:solidFill>
                <a:latin typeface="+mn-lt"/>
              </a:rPr>
              <a:t>makes DKO an optimal animal model for the screening of new drugs.</a:t>
            </a:r>
            <a:endParaRPr lang="en-GB" sz="3400" dirty="0">
              <a:solidFill>
                <a:srgbClr val="FF0000"/>
              </a:solidFill>
              <a:latin typeface="+mn-lt"/>
            </a:endParaRPr>
          </a:p>
        </p:txBody>
      </p:sp>
      <p:sp>
        <p:nvSpPr>
          <p:cNvPr id="7" name="Rettangolo 6">
            <a:extLst>
              <a:ext uri="{FF2B5EF4-FFF2-40B4-BE49-F238E27FC236}">
                <a16:creationId xmlns:a16="http://schemas.microsoft.com/office/drawing/2014/main" id="{4355D903-0DD1-4C76-BEE5-2604EA4156D3}"/>
              </a:ext>
            </a:extLst>
          </p:cNvPr>
          <p:cNvSpPr/>
          <p:nvPr/>
        </p:nvSpPr>
        <p:spPr>
          <a:xfrm>
            <a:off x="19203018" y="15177238"/>
            <a:ext cx="989982" cy="73810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75" name="Rettangolo 74">
            <a:extLst>
              <a:ext uri="{FF2B5EF4-FFF2-40B4-BE49-F238E27FC236}">
                <a16:creationId xmlns:a16="http://schemas.microsoft.com/office/drawing/2014/main" id="{78F1C170-CE17-4611-9FF8-266F0BF50632}"/>
              </a:ext>
            </a:extLst>
          </p:cNvPr>
          <p:cNvSpPr/>
          <p:nvPr/>
        </p:nvSpPr>
        <p:spPr>
          <a:xfrm>
            <a:off x="23504652" y="14462250"/>
            <a:ext cx="989982" cy="73810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pic>
        <p:nvPicPr>
          <p:cNvPr id="32" name="Immagine 31" descr="Immagine che contiene testo, arma&#10;&#10;Descrizione generata automaticamente">
            <a:extLst>
              <a:ext uri="{FF2B5EF4-FFF2-40B4-BE49-F238E27FC236}">
                <a16:creationId xmlns:a16="http://schemas.microsoft.com/office/drawing/2014/main" id="{1FB2466B-68BA-4E10-8F75-FF9D4DDDB64A}"/>
              </a:ext>
            </a:extLst>
          </p:cNvPr>
          <p:cNvPicPr>
            <a:picLocks noChangeAspect="1"/>
          </p:cNvPicPr>
          <p:nvPr/>
        </p:nvPicPr>
        <p:blipFill rotWithShape="1">
          <a:blip r:embed="rId21"/>
          <a:srcRect r="5749"/>
          <a:stretch/>
        </p:blipFill>
        <p:spPr>
          <a:xfrm>
            <a:off x="16117023" y="13727227"/>
            <a:ext cx="8732087" cy="3951171"/>
          </a:xfrm>
          <a:prstGeom prst="rect">
            <a:avLst/>
          </a:prstGeom>
        </p:spPr>
      </p:pic>
      <p:pic>
        <p:nvPicPr>
          <p:cNvPr id="35" name="Immagine 34" descr="Immagine che contiene interni, verde&#10;&#10;Descrizione generata automaticamente">
            <a:extLst>
              <a:ext uri="{FF2B5EF4-FFF2-40B4-BE49-F238E27FC236}">
                <a16:creationId xmlns:a16="http://schemas.microsoft.com/office/drawing/2014/main" id="{97E3059D-4B24-43D3-8808-81AF67C4C8DF}"/>
              </a:ext>
            </a:extLst>
          </p:cNvPr>
          <p:cNvPicPr>
            <a:picLocks noChangeAspect="1"/>
          </p:cNvPicPr>
          <p:nvPr/>
        </p:nvPicPr>
        <p:blipFill>
          <a:blip r:embed="rId22"/>
          <a:stretch>
            <a:fillRect/>
          </a:stretch>
        </p:blipFill>
        <p:spPr>
          <a:xfrm>
            <a:off x="9766099" y="19326477"/>
            <a:ext cx="4569479" cy="5046315"/>
          </a:xfrm>
          <a:prstGeom prst="rect">
            <a:avLst/>
          </a:prstGeom>
        </p:spPr>
      </p:pic>
      <p:sp>
        <p:nvSpPr>
          <p:cNvPr id="102" name="Rettangolo 101">
            <a:extLst>
              <a:ext uri="{FF2B5EF4-FFF2-40B4-BE49-F238E27FC236}">
                <a16:creationId xmlns:a16="http://schemas.microsoft.com/office/drawing/2014/main" id="{A342DFB8-085E-42CC-B68A-0A5D51776033}"/>
              </a:ext>
            </a:extLst>
          </p:cNvPr>
          <p:cNvSpPr/>
          <p:nvPr/>
        </p:nvSpPr>
        <p:spPr>
          <a:xfrm>
            <a:off x="149176" y="10507673"/>
            <a:ext cx="24915776" cy="7586076"/>
          </a:xfrm>
          <a:prstGeom prst="rect">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42" name="Immagine 41">
            <a:extLst>
              <a:ext uri="{FF2B5EF4-FFF2-40B4-BE49-F238E27FC236}">
                <a16:creationId xmlns:a16="http://schemas.microsoft.com/office/drawing/2014/main" id="{6E5725AC-A1FE-42D1-80E4-D278D0ECE372}"/>
              </a:ext>
            </a:extLst>
          </p:cNvPr>
          <p:cNvPicPr>
            <a:picLocks noChangeAspect="1"/>
          </p:cNvPicPr>
          <p:nvPr/>
        </p:nvPicPr>
        <p:blipFill>
          <a:blip r:embed="rId23"/>
          <a:stretch>
            <a:fillRect/>
          </a:stretch>
        </p:blipFill>
        <p:spPr>
          <a:xfrm>
            <a:off x="15431402" y="20478372"/>
            <a:ext cx="9379581" cy="3294292"/>
          </a:xfrm>
          <a:prstGeom prst="rect">
            <a:avLst/>
          </a:prstGeom>
        </p:spPr>
      </p:pic>
      <p:sp>
        <p:nvSpPr>
          <p:cNvPr id="103" name="CasellaDiTesto 102">
            <a:extLst>
              <a:ext uri="{FF2B5EF4-FFF2-40B4-BE49-F238E27FC236}">
                <a16:creationId xmlns:a16="http://schemas.microsoft.com/office/drawing/2014/main" id="{C8D1CA77-CBF7-48ED-9599-AD1588734C27}"/>
              </a:ext>
            </a:extLst>
          </p:cNvPr>
          <p:cNvSpPr txBox="1"/>
          <p:nvPr/>
        </p:nvSpPr>
        <p:spPr>
          <a:xfrm>
            <a:off x="18438861" y="19431459"/>
            <a:ext cx="3841308" cy="523220"/>
          </a:xfrm>
          <a:prstGeom prst="rect">
            <a:avLst/>
          </a:prstGeom>
          <a:noFill/>
        </p:spPr>
        <p:txBody>
          <a:bodyPr wrap="square" rtlCol="0">
            <a:spAutoFit/>
          </a:bodyPr>
          <a:lstStyle/>
          <a:p>
            <a:r>
              <a:rPr lang="en-GB" sz="2800" i="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Larvae </a:t>
            </a:r>
            <a:r>
              <a:rPr lang="en-GB" sz="2800" i="1" dirty="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rPr>
              <a:t>locomotion assay</a:t>
            </a:r>
            <a:endParaRPr lang="it-IT" sz="2800" i="1" dirty="0">
              <a:solidFill>
                <a:schemeClr val="accent1">
                  <a:lumMod val="75000"/>
                </a:schemeClr>
              </a:solidFill>
            </a:endParaRPr>
          </a:p>
        </p:txBody>
      </p:sp>
      <p:sp>
        <p:nvSpPr>
          <p:cNvPr id="105" name="CasellaDiTesto 104">
            <a:extLst>
              <a:ext uri="{FF2B5EF4-FFF2-40B4-BE49-F238E27FC236}">
                <a16:creationId xmlns:a16="http://schemas.microsoft.com/office/drawing/2014/main" id="{4BEBC1C4-53AE-4D78-A0C9-4AA9C4006DF4}"/>
              </a:ext>
            </a:extLst>
          </p:cNvPr>
          <p:cNvSpPr txBox="1"/>
          <p:nvPr/>
        </p:nvSpPr>
        <p:spPr>
          <a:xfrm>
            <a:off x="10599507" y="27939884"/>
            <a:ext cx="7839354" cy="523220"/>
          </a:xfrm>
          <a:prstGeom prst="rect">
            <a:avLst/>
          </a:prstGeom>
          <a:noFill/>
        </p:spPr>
        <p:txBody>
          <a:bodyPr wrap="square" rtlCol="0">
            <a:spAutoFit/>
          </a:bodyPr>
          <a:lstStyle/>
          <a:p>
            <a:r>
              <a:rPr lang="en-US" sz="2800" i="1" dirty="0">
                <a:solidFill>
                  <a:srgbClr val="FF0000"/>
                </a:solidFill>
                <a:latin typeface="Calibri" panose="020F0502020204030204" pitchFamily="34" charset="0"/>
                <a:ea typeface="Calibri" panose="020F0502020204030204" pitchFamily="34" charset="0"/>
                <a:cs typeface="Arial" panose="020B0604020202020204" pitchFamily="34" charset="0"/>
              </a:rPr>
              <a:t>Consequences of SGs deletion on zebrafish heart </a:t>
            </a:r>
          </a:p>
        </p:txBody>
      </p:sp>
      <p:sp>
        <p:nvSpPr>
          <p:cNvPr id="106" name="Rettangolo 105">
            <a:extLst>
              <a:ext uri="{FF2B5EF4-FFF2-40B4-BE49-F238E27FC236}">
                <a16:creationId xmlns:a16="http://schemas.microsoft.com/office/drawing/2014/main" id="{B6744073-9EF7-4FC0-AA23-396A5642AB24}"/>
              </a:ext>
            </a:extLst>
          </p:cNvPr>
          <p:cNvSpPr/>
          <p:nvPr/>
        </p:nvSpPr>
        <p:spPr>
          <a:xfrm>
            <a:off x="8855731" y="19236501"/>
            <a:ext cx="6433446" cy="845615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45" name="CasellaDiTesto 44">
            <a:extLst>
              <a:ext uri="{FF2B5EF4-FFF2-40B4-BE49-F238E27FC236}">
                <a16:creationId xmlns:a16="http://schemas.microsoft.com/office/drawing/2014/main" id="{6F597B52-4CDA-4106-9C10-263FB36359D9}"/>
              </a:ext>
            </a:extLst>
          </p:cNvPr>
          <p:cNvSpPr txBox="1"/>
          <p:nvPr/>
        </p:nvSpPr>
        <p:spPr>
          <a:xfrm>
            <a:off x="15496192" y="20187987"/>
            <a:ext cx="389850" cy="461665"/>
          </a:xfrm>
          <a:prstGeom prst="rect">
            <a:avLst/>
          </a:prstGeom>
          <a:noFill/>
        </p:spPr>
        <p:txBody>
          <a:bodyPr wrap="none" rtlCol="0">
            <a:spAutoFit/>
          </a:bodyPr>
          <a:lstStyle/>
          <a:p>
            <a:r>
              <a:rPr lang="it-IT" sz="2400" dirty="0"/>
              <a:t>A</a:t>
            </a:r>
          </a:p>
        </p:txBody>
      </p:sp>
      <p:sp>
        <p:nvSpPr>
          <p:cNvPr id="109" name="CasellaDiTesto 108">
            <a:extLst>
              <a:ext uri="{FF2B5EF4-FFF2-40B4-BE49-F238E27FC236}">
                <a16:creationId xmlns:a16="http://schemas.microsoft.com/office/drawing/2014/main" id="{CDEEE54F-ADB2-4C2E-B307-5A8E56D38804}"/>
              </a:ext>
            </a:extLst>
          </p:cNvPr>
          <p:cNvSpPr txBox="1"/>
          <p:nvPr/>
        </p:nvSpPr>
        <p:spPr>
          <a:xfrm>
            <a:off x="22083357" y="20187987"/>
            <a:ext cx="389850" cy="461665"/>
          </a:xfrm>
          <a:prstGeom prst="rect">
            <a:avLst/>
          </a:prstGeom>
          <a:noFill/>
        </p:spPr>
        <p:txBody>
          <a:bodyPr wrap="none" rtlCol="0">
            <a:spAutoFit/>
          </a:bodyPr>
          <a:lstStyle/>
          <a:p>
            <a:r>
              <a:rPr lang="it-IT" sz="2400" dirty="0"/>
              <a:t>B</a:t>
            </a:r>
          </a:p>
        </p:txBody>
      </p:sp>
      <p:sp>
        <p:nvSpPr>
          <p:cNvPr id="110" name="Rettangolo 109">
            <a:extLst>
              <a:ext uri="{FF2B5EF4-FFF2-40B4-BE49-F238E27FC236}">
                <a16:creationId xmlns:a16="http://schemas.microsoft.com/office/drawing/2014/main" id="{B7A7D275-491D-4F01-9EFE-92F88AFA44B9}"/>
              </a:ext>
            </a:extLst>
          </p:cNvPr>
          <p:cNvSpPr/>
          <p:nvPr/>
        </p:nvSpPr>
        <p:spPr>
          <a:xfrm>
            <a:off x="15408253" y="19236501"/>
            <a:ext cx="9563477" cy="845615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46" name="Freccia in giù 45">
            <a:extLst>
              <a:ext uri="{FF2B5EF4-FFF2-40B4-BE49-F238E27FC236}">
                <a16:creationId xmlns:a16="http://schemas.microsoft.com/office/drawing/2014/main" id="{986511EF-99E5-46FF-B7C4-4A56C80BCA7E}"/>
              </a:ext>
            </a:extLst>
          </p:cNvPr>
          <p:cNvSpPr/>
          <p:nvPr/>
        </p:nvSpPr>
        <p:spPr>
          <a:xfrm rot="2562613">
            <a:off x="22310219" y="29218767"/>
            <a:ext cx="68429" cy="305569"/>
          </a:xfrm>
          <a:prstGeom prst="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2" name="Freccia in giù 111">
            <a:extLst>
              <a:ext uri="{FF2B5EF4-FFF2-40B4-BE49-F238E27FC236}">
                <a16:creationId xmlns:a16="http://schemas.microsoft.com/office/drawing/2014/main" id="{F2DA1E0D-7F39-45EC-88F7-E7F4D12CE6C5}"/>
              </a:ext>
            </a:extLst>
          </p:cNvPr>
          <p:cNvSpPr/>
          <p:nvPr/>
        </p:nvSpPr>
        <p:spPr>
          <a:xfrm rot="18850294">
            <a:off x="23362104" y="29121856"/>
            <a:ext cx="68429" cy="305569"/>
          </a:xfrm>
          <a:prstGeom prst="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3" name="Freccia in giù 112">
            <a:extLst>
              <a:ext uri="{FF2B5EF4-FFF2-40B4-BE49-F238E27FC236}">
                <a16:creationId xmlns:a16="http://schemas.microsoft.com/office/drawing/2014/main" id="{97BF20CF-60E6-4203-86AF-BC5C0EE48085}"/>
              </a:ext>
            </a:extLst>
          </p:cNvPr>
          <p:cNvSpPr/>
          <p:nvPr/>
        </p:nvSpPr>
        <p:spPr>
          <a:xfrm rot="2345289">
            <a:off x="22652352" y="30766819"/>
            <a:ext cx="68429" cy="305569"/>
          </a:xfrm>
          <a:prstGeom prst="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4" name="Freccia in giù 113">
            <a:extLst>
              <a:ext uri="{FF2B5EF4-FFF2-40B4-BE49-F238E27FC236}">
                <a16:creationId xmlns:a16="http://schemas.microsoft.com/office/drawing/2014/main" id="{8952CA94-EB94-4AF1-80E2-91C708671C98}"/>
              </a:ext>
            </a:extLst>
          </p:cNvPr>
          <p:cNvSpPr/>
          <p:nvPr/>
        </p:nvSpPr>
        <p:spPr>
          <a:xfrm rot="18734708">
            <a:off x="23390581" y="30980292"/>
            <a:ext cx="68429" cy="305569"/>
          </a:xfrm>
          <a:prstGeom prst="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5" name="Rettangolo 114">
            <a:extLst>
              <a:ext uri="{FF2B5EF4-FFF2-40B4-BE49-F238E27FC236}">
                <a16:creationId xmlns:a16="http://schemas.microsoft.com/office/drawing/2014/main" id="{CC3AF79A-2270-40DD-BA4F-47A9A378115B}"/>
              </a:ext>
            </a:extLst>
          </p:cNvPr>
          <p:cNvSpPr/>
          <p:nvPr/>
        </p:nvSpPr>
        <p:spPr>
          <a:xfrm>
            <a:off x="9273512" y="27907796"/>
            <a:ext cx="15698218" cy="3814220"/>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17" name="Rettangolo 116">
            <a:extLst>
              <a:ext uri="{FF2B5EF4-FFF2-40B4-BE49-F238E27FC236}">
                <a16:creationId xmlns:a16="http://schemas.microsoft.com/office/drawing/2014/main" id="{1DD8D223-498F-441C-9D7D-66732C380064}"/>
              </a:ext>
            </a:extLst>
          </p:cNvPr>
          <p:cNvSpPr/>
          <p:nvPr/>
        </p:nvSpPr>
        <p:spPr>
          <a:xfrm>
            <a:off x="238239" y="27907796"/>
            <a:ext cx="8933209" cy="3814220"/>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19" name="Rettangolo 118">
            <a:extLst>
              <a:ext uri="{FF2B5EF4-FFF2-40B4-BE49-F238E27FC236}">
                <a16:creationId xmlns:a16="http://schemas.microsoft.com/office/drawing/2014/main" id="{6E4CA1CE-42F0-49CE-B09A-0B71A1D04DEB}"/>
              </a:ext>
            </a:extLst>
          </p:cNvPr>
          <p:cNvSpPr/>
          <p:nvPr/>
        </p:nvSpPr>
        <p:spPr>
          <a:xfrm>
            <a:off x="149176" y="4227466"/>
            <a:ext cx="24934926" cy="6114636"/>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12439</TotalTime>
  <Words>920</Words>
  <Application>Microsoft Office PowerPoint</Application>
  <PresentationFormat>Personalizzato</PresentationFormat>
  <Paragraphs>53</Paragraphs>
  <Slides>1</Slides>
  <Notes>1</Notes>
  <HiddenSlides>0</HiddenSlides>
  <MMClips>0</MMClips>
  <ScaleCrop>false</ScaleCrop>
  <HeadingPairs>
    <vt:vector size="8" baseType="variant">
      <vt:variant>
        <vt:lpstr>Caratteri utilizzati</vt:lpstr>
      </vt:variant>
      <vt:variant>
        <vt:i4>3</vt:i4>
      </vt:variant>
      <vt:variant>
        <vt:lpstr>Tema</vt:lpstr>
      </vt:variant>
      <vt:variant>
        <vt:i4>1</vt:i4>
      </vt:variant>
      <vt:variant>
        <vt:lpstr>Server OLE incorporati</vt:lpstr>
      </vt:variant>
      <vt:variant>
        <vt:i4>1</vt:i4>
      </vt:variant>
      <vt:variant>
        <vt:lpstr>Titoli diapositive</vt:lpstr>
      </vt:variant>
      <vt:variant>
        <vt:i4>1</vt:i4>
      </vt:variant>
    </vt:vector>
  </HeadingPairs>
  <TitlesOfParts>
    <vt:vector size="6" baseType="lpstr">
      <vt:lpstr>Arial</vt:lpstr>
      <vt:lpstr>Calibri</vt:lpstr>
      <vt:lpstr>Calibri </vt:lpstr>
      <vt:lpstr>Office Theme</vt:lpstr>
      <vt:lpstr>Prism 8</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 Bianchini</dc:creator>
  <cp:lastModifiedBy>Dalla Barba Francesco</cp:lastModifiedBy>
  <cp:revision>409</cp:revision>
  <dcterms:created xsi:type="dcterms:W3CDTF">2012-10-19T08:36:15Z</dcterms:created>
  <dcterms:modified xsi:type="dcterms:W3CDTF">2022-02-07T13:55:34Z</dcterms:modified>
</cp:coreProperties>
</file>